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8" r:id="rId5"/>
    <p:sldId id="279" r:id="rId6"/>
    <p:sldId id="281" r:id="rId7"/>
    <p:sldId id="266" r:id="rId8"/>
    <p:sldId id="275" r:id="rId9"/>
    <p:sldId id="268" r:id="rId10"/>
    <p:sldId id="260" r:id="rId11"/>
    <p:sldId id="280" r:id="rId12"/>
    <p:sldId id="269" r:id="rId13"/>
    <p:sldId id="270" r:id="rId14"/>
    <p:sldId id="282" r:id="rId15"/>
    <p:sldId id="262" r:id="rId16"/>
    <p:sldId id="272" r:id="rId17"/>
    <p:sldId id="276" r:id="rId18"/>
    <p:sldId id="278" r:id="rId19"/>
    <p:sldId id="27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D19E0-BBE5-4869-8D3A-331C20B6AD28}" v="26" dt="2021-06-11T16:41:38.032"/>
  </p1510:revLst>
</p1510:revInfo>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82442" autoAdjust="0"/>
  </p:normalViewPr>
  <p:slideViewPr>
    <p:cSldViewPr snapToGrid="0" snapToObjects="1">
      <p:cViewPr varScale="1">
        <p:scale>
          <a:sx n="94" d="100"/>
          <a:sy n="94" d="100"/>
        </p:scale>
        <p:origin x="17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mer, Elsa" userId="86df85e8-3ac4-4b04-8f05-9efb0d723fe4" providerId="ADAL" clId="{097D19E0-BBE5-4869-8D3A-331C20B6AD28}"/>
    <pc:docChg chg="undo custSel addSld delSld modSld sldOrd">
      <pc:chgData name="Ermer, Elsa" userId="86df85e8-3ac4-4b04-8f05-9efb0d723fe4" providerId="ADAL" clId="{097D19E0-BBE5-4869-8D3A-331C20B6AD28}" dt="2021-06-23T17:13:00.627" v="338" actId="1076"/>
      <pc:docMkLst>
        <pc:docMk/>
      </pc:docMkLst>
      <pc:sldChg chg="del">
        <pc:chgData name="Ermer, Elsa" userId="86df85e8-3ac4-4b04-8f05-9efb0d723fe4" providerId="ADAL" clId="{097D19E0-BBE5-4869-8D3A-331C20B6AD28}" dt="2021-06-11T18:34:57.851" v="297" actId="47"/>
        <pc:sldMkLst>
          <pc:docMk/>
          <pc:sldMk cId="3945115688" sldId="259"/>
        </pc:sldMkLst>
      </pc:sldChg>
      <pc:sldChg chg="modNotesTx">
        <pc:chgData name="Ermer, Elsa" userId="86df85e8-3ac4-4b04-8f05-9efb0d723fe4" providerId="ADAL" clId="{097D19E0-BBE5-4869-8D3A-331C20B6AD28}" dt="2021-06-11T20:28:27.399" v="336" actId="20577"/>
        <pc:sldMkLst>
          <pc:docMk/>
          <pc:sldMk cId="4121981793" sldId="260"/>
        </pc:sldMkLst>
      </pc:sldChg>
      <pc:sldChg chg="del">
        <pc:chgData name="Ermer, Elsa" userId="86df85e8-3ac4-4b04-8f05-9efb0d723fe4" providerId="ADAL" clId="{097D19E0-BBE5-4869-8D3A-331C20B6AD28}" dt="2021-06-11T18:35:02.771" v="298" actId="47"/>
        <pc:sldMkLst>
          <pc:docMk/>
          <pc:sldMk cId="2567110388" sldId="261"/>
        </pc:sldMkLst>
      </pc:sldChg>
      <pc:sldChg chg="modSp modAnim">
        <pc:chgData name="Ermer, Elsa" userId="86df85e8-3ac4-4b04-8f05-9efb0d723fe4" providerId="ADAL" clId="{097D19E0-BBE5-4869-8D3A-331C20B6AD28}" dt="2021-06-11T15:18:14.232" v="23" actId="20577"/>
        <pc:sldMkLst>
          <pc:docMk/>
          <pc:sldMk cId="1477903536" sldId="266"/>
        </pc:sldMkLst>
        <pc:spChg chg="mod">
          <ac:chgData name="Ermer, Elsa" userId="86df85e8-3ac4-4b04-8f05-9efb0d723fe4" providerId="ADAL" clId="{097D19E0-BBE5-4869-8D3A-331C20B6AD28}" dt="2021-06-11T15:18:14.232" v="23" actId="20577"/>
          <ac:spMkLst>
            <pc:docMk/>
            <pc:sldMk cId="1477903536" sldId="266"/>
            <ac:spMk id="3" creationId="{0CC7A0D8-BD92-4836-9994-F520561C2777}"/>
          </ac:spMkLst>
        </pc:spChg>
      </pc:sldChg>
      <pc:sldChg chg="modNotesTx">
        <pc:chgData name="Ermer, Elsa" userId="86df85e8-3ac4-4b04-8f05-9efb0d723fe4" providerId="ADAL" clId="{097D19E0-BBE5-4869-8D3A-331C20B6AD28}" dt="2021-06-11T20:28:20.161" v="318" actId="20577"/>
        <pc:sldMkLst>
          <pc:docMk/>
          <pc:sldMk cId="2319692839" sldId="268"/>
        </pc:sldMkLst>
      </pc:sldChg>
      <pc:sldChg chg="modSp mod">
        <pc:chgData name="Ermer, Elsa" userId="86df85e8-3ac4-4b04-8f05-9efb0d723fe4" providerId="ADAL" clId="{097D19E0-BBE5-4869-8D3A-331C20B6AD28}" dt="2021-06-23T17:13:00.627" v="338" actId="1076"/>
        <pc:sldMkLst>
          <pc:docMk/>
          <pc:sldMk cId="4091341319" sldId="276"/>
        </pc:sldMkLst>
        <pc:spChg chg="mod">
          <ac:chgData name="Ermer, Elsa" userId="86df85e8-3ac4-4b04-8f05-9efb0d723fe4" providerId="ADAL" clId="{097D19E0-BBE5-4869-8D3A-331C20B6AD28}" dt="2021-06-23T17:13:00.627" v="338" actId="1076"/>
          <ac:spMkLst>
            <pc:docMk/>
            <pc:sldMk cId="4091341319" sldId="276"/>
            <ac:spMk id="6" creationId="{00000000-0000-0000-0000-000000000000}"/>
          </ac:spMkLst>
        </pc:spChg>
      </pc:sldChg>
      <pc:sldChg chg="modAnim">
        <pc:chgData name="Ermer, Elsa" userId="86df85e8-3ac4-4b04-8f05-9efb0d723fe4" providerId="ADAL" clId="{097D19E0-BBE5-4869-8D3A-331C20B6AD28}" dt="2021-06-11T15:17:53.351" v="9"/>
        <pc:sldMkLst>
          <pc:docMk/>
          <pc:sldMk cId="3004569119" sldId="280"/>
        </pc:sldMkLst>
      </pc:sldChg>
      <pc:sldChg chg="addSp delSp modSp new mod ord">
        <pc:chgData name="Ermer, Elsa" userId="86df85e8-3ac4-4b04-8f05-9efb0d723fe4" providerId="ADAL" clId="{097D19E0-BBE5-4869-8D3A-331C20B6AD28}" dt="2021-06-11T16:45:02.819" v="296" actId="798"/>
        <pc:sldMkLst>
          <pc:docMk/>
          <pc:sldMk cId="4257247935" sldId="282"/>
        </pc:sldMkLst>
        <pc:spChg chg="mod">
          <ac:chgData name="Ermer, Elsa" userId="86df85e8-3ac4-4b04-8f05-9efb0d723fe4" providerId="ADAL" clId="{097D19E0-BBE5-4869-8D3A-331C20B6AD28}" dt="2021-06-11T16:33:54.049" v="134" actId="1036"/>
          <ac:spMkLst>
            <pc:docMk/>
            <pc:sldMk cId="4257247935" sldId="282"/>
            <ac:spMk id="2" creationId="{4A0920CB-70D4-4F09-8470-630EF89F65A2}"/>
          </ac:spMkLst>
        </pc:spChg>
        <pc:spChg chg="del">
          <ac:chgData name="Ermer, Elsa" userId="86df85e8-3ac4-4b04-8f05-9efb0d723fe4" providerId="ADAL" clId="{097D19E0-BBE5-4869-8D3A-331C20B6AD28}" dt="2021-06-11T16:33:05.858" v="25" actId="3680"/>
          <ac:spMkLst>
            <pc:docMk/>
            <pc:sldMk cId="4257247935" sldId="282"/>
            <ac:spMk id="3" creationId="{A3A3A2B1-34F2-46D4-AE78-B7B6177CEA5A}"/>
          </ac:spMkLst>
        </pc:spChg>
        <pc:spChg chg="add del mod">
          <ac:chgData name="Ermer, Elsa" userId="86df85e8-3ac4-4b04-8f05-9efb0d723fe4" providerId="ADAL" clId="{097D19E0-BBE5-4869-8D3A-331C20B6AD28}" dt="2021-06-11T16:34:12.705" v="136" actId="3680"/>
          <ac:spMkLst>
            <pc:docMk/>
            <pc:sldMk cId="4257247935" sldId="282"/>
            <ac:spMk id="6" creationId="{835F4F14-E6D3-4B5C-9546-1AF780B0B0DF}"/>
          </ac:spMkLst>
        </pc:spChg>
        <pc:graphicFrameChg chg="add del mod ord modGraphic">
          <ac:chgData name="Ermer, Elsa" userId="86df85e8-3ac4-4b04-8f05-9efb0d723fe4" providerId="ADAL" clId="{097D19E0-BBE5-4869-8D3A-331C20B6AD28}" dt="2021-06-11T16:33:57.106" v="135" actId="478"/>
          <ac:graphicFrameMkLst>
            <pc:docMk/>
            <pc:sldMk cId="4257247935" sldId="282"/>
            <ac:graphicFrameMk id="4" creationId="{2681E4BD-320E-44CE-B35D-6B742496320B}"/>
          </ac:graphicFrameMkLst>
        </pc:graphicFrameChg>
        <pc:graphicFrameChg chg="add mod ord modGraphic">
          <ac:chgData name="Ermer, Elsa" userId="86df85e8-3ac4-4b04-8f05-9efb0d723fe4" providerId="ADAL" clId="{097D19E0-BBE5-4869-8D3A-331C20B6AD28}" dt="2021-06-11T16:45:02.819" v="296" actId="798"/>
          <ac:graphicFrameMkLst>
            <pc:docMk/>
            <pc:sldMk cId="4257247935" sldId="282"/>
            <ac:graphicFrameMk id="7" creationId="{20E90E36-7B44-44A5-BF30-753D09196B8F}"/>
          </ac:graphicFrameMkLst>
        </pc:graphicFrameChg>
      </pc:sldChg>
    </pc:docChg>
  </pc:docChgLst>
  <pc:docChgLst>
    <pc:chgData name="Ermer, Elsa" userId="86df85e8-3ac4-4b04-8f05-9efb0d723fe4" providerId="ADAL" clId="{CE1D9C0D-5DE4-4357-979F-E23D61A9642C}"/>
    <pc:docChg chg="undo custSel addSld delSld modSld sldOrd">
      <pc:chgData name="Ermer, Elsa" userId="86df85e8-3ac4-4b04-8f05-9efb0d723fe4" providerId="ADAL" clId="{CE1D9C0D-5DE4-4357-979F-E23D61A9642C}" dt="2021-06-10T19:00:51.191" v="1359" actId="14"/>
      <pc:docMkLst>
        <pc:docMk/>
      </pc:docMkLst>
      <pc:sldChg chg="modSp mod ord">
        <pc:chgData name="Ermer, Elsa" userId="86df85e8-3ac4-4b04-8f05-9efb0d723fe4" providerId="ADAL" clId="{CE1D9C0D-5DE4-4357-979F-E23D61A9642C}" dt="2021-06-09T14:48:28.558" v="65" actId="1035"/>
        <pc:sldMkLst>
          <pc:docMk/>
          <pc:sldMk cId="2841135711" sldId="258"/>
        </pc:sldMkLst>
        <pc:spChg chg="mod">
          <ac:chgData name="Ermer, Elsa" userId="86df85e8-3ac4-4b04-8f05-9efb0d723fe4" providerId="ADAL" clId="{CE1D9C0D-5DE4-4357-979F-E23D61A9642C}" dt="2021-06-03T15:51:24.662" v="48" actId="27636"/>
          <ac:spMkLst>
            <pc:docMk/>
            <pc:sldMk cId="2841135711" sldId="258"/>
            <ac:spMk id="3" creationId="{A4D9E8C6-B553-4574-B70A-24445A0A0757}"/>
          </ac:spMkLst>
        </pc:spChg>
        <pc:picChg chg="mod">
          <ac:chgData name="Ermer, Elsa" userId="86df85e8-3ac4-4b04-8f05-9efb0d723fe4" providerId="ADAL" clId="{CE1D9C0D-5DE4-4357-979F-E23D61A9642C}" dt="2021-06-09T14:48:28.558" v="65" actId="1035"/>
          <ac:picMkLst>
            <pc:docMk/>
            <pc:sldMk cId="2841135711" sldId="258"/>
            <ac:picMk id="4" creationId="{00000000-0000-0000-0000-000000000000}"/>
          </ac:picMkLst>
        </pc:picChg>
      </pc:sldChg>
      <pc:sldChg chg="ord">
        <pc:chgData name="Ermer, Elsa" userId="86df85e8-3ac4-4b04-8f05-9efb0d723fe4" providerId="ADAL" clId="{CE1D9C0D-5DE4-4357-979F-E23D61A9642C}" dt="2021-06-09T14:18:57.317" v="55"/>
        <pc:sldMkLst>
          <pc:docMk/>
          <pc:sldMk cId="3945115688" sldId="259"/>
        </pc:sldMkLst>
      </pc:sldChg>
      <pc:sldChg chg="ord">
        <pc:chgData name="Ermer, Elsa" userId="86df85e8-3ac4-4b04-8f05-9efb0d723fe4" providerId="ADAL" clId="{CE1D9C0D-5DE4-4357-979F-E23D61A9642C}" dt="2021-06-09T14:19:00.035" v="57"/>
        <pc:sldMkLst>
          <pc:docMk/>
          <pc:sldMk cId="2567110388" sldId="261"/>
        </pc:sldMkLst>
      </pc:sldChg>
      <pc:sldChg chg="modSp mod modAnim">
        <pc:chgData name="Ermer, Elsa" userId="86df85e8-3ac4-4b04-8f05-9efb0d723fe4" providerId="ADAL" clId="{CE1D9C0D-5DE4-4357-979F-E23D61A9642C}" dt="2021-06-10T19:00:51.191" v="1359" actId="14"/>
        <pc:sldMkLst>
          <pc:docMk/>
          <pc:sldMk cId="1477903536" sldId="266"/>
        </pc:sldMkLst>
        <pc:spChg chg="mod">
          <ac:chgData name="Ermer, Elsa" userId="86df85e8-3ac4-4b04-8f05-9efb0d723fe4" providerId="ADAL" clId="{CE1D9C0D-5DE4-4357-979F-E23D61A9642C}" dt="2021-06-09T18:27:43.904" v="406" actId="20577"/>
          <ac:spMkLst>
            <pc:docMk/>
            <pc:sldMk cId="1477903536" sldId="266"/>
            <ac:spMk id="2" creationId="{50BA3727-846E-43B8-BAB6-862BF86D8413}"/>
          </ac:spMkLst>
        </pc:spChg>
        <pc:spChg chg="mod">
          <ac:chgData name="Ermer, Elsa" userId="86df85e8-3ac4-4b04-8f05-9efb0d723fe4" providerId="ADAL" clId="{CE1D9C0D-5DE4-4357-979F-E23D61A9642C}" dt="2021-06-10T19:00:51.191" v="1359" actId="14"/>
          <ac:spMkLst>
            <pc:docMk/>
            <pc:sldMk cId="1477903536" sldId="266"/>
            <ac:spMk id="3" creationId="{0CC7A0D8-BD92-4836-9994-F520561C2777}"/>
          </ac:spMkLst>
        </pc:spChg>
      </pc:sldChg>
      <pc:sldChg chg="modSp mod">
        <pc:chgData name="Ermer, Elsa" userId="86df85e8-3ac4-4b04-8f05-9efb0d723fe4" providerId="ADAL" clId="{CE1D9C0D-5DE4-4357-979F-E23D61A9642C}" dt="2021-06-03T20:25:41.821" v="49" actId="20577"/>
        <pc:sldMkLst>
          <pc:docMk/>
          <pc:sldMk cId="3285738134" sldId="267"/>
        </pc:sldMkLst>
        <pc:spChg chg="mod">
          <ac:chgData name="Ermer, Elsa" userId="86df85e8-3ac4-4b04-8f05-9efb0d723fe4" providerId="ADAL" clId="{CE1D9C0D-5DE4-4357-979F-E23D61A9642C}" dt="2021-06-03T20:25:41.821" v="49" actId="20577"/>
          <ac:spMkLst>
            <pc:docMk/>
            <pc:sldMk cId="3285738134" sldId="267"/>
            <ac:spMk id="2" creationId="{EE3EE2E8-5E88-4EF7-8E1E-581356797836}"/>
          </ac:spMkLst>
        </pc:spChg>
      </pc:sldChg>
      <pc:sldChg chg="modNotesTx">
        <pc:chgData name="Ermer, Elsa" userId="86df85e8-3ac4-4b04-8f05-9efb0d723fe4" providerId="ADAL" clId="{CE1D9C0D-5DE4-4357-979F-E23D61A9642C}" dt="2021-06-09T18:42:04.849" v="905" actId="20577"/>
        <pc:sldMkLst>
          <pc:docMk/>
          <pc:sldMk cId="2319692839" sldId="268"/>
        </pc:sldMkLst>
      </pc:sldChg>
      <pc:sldChg chg="modAnim">
        <pc:chgData name="Ermer, Elsa" userId="86df85e8-3ac4-4b04-8f05-9efb0d723fe4" providerId="ADAL" clId="{CE1D9C0D-5DE4-4357-979F-E23D61A9642C}" dt="2021-06-09T19:13:25.955" v="1317"/>
        <pc:sldMkLst>
          <pc:docMk/>
          <pc:sldMk cId="3528736814" sldId="269"/>
        </pc:sldMkLst>
      </pc:sldChg>
      <pc:sldChg chg="modAnim">
        <pc:chgData name="Ermer, Elsa" userId="86df85e8-3ac4-4b04-8f05-9efb0d723fe4" providerId="ADAL" clId="{CE1D9C0D-5DE4-4357-979F-E23D61A9642C}" dt="2021-06-09T19:13:17.544" v="1316"/>
        <pc:sldMkLst>
          <pc:docMk/>
          <pc:sldMk cId="2479821679" sldId="270"/>
        </pc:sldMkLst>
      </pc:sldChg>
      <pc:sldChg chg="addSp delSp modSp mod">
        <pc:chgData name="Ermer, Elsa" userId="86df85e8-3ac4-4b04-8f05-9efb0d723fe4" providerId="ADAL" clId="{CE1D9C0D-5DE4-4357-979F-E23D61A9642C}" dt="2021-06-09T20:08:16.051" v="1326" actId="732"/>
        <pc:sldMkLst>
          <pc:docMk/>
          <pc:sldMk cId="4001454685" sldId="272"/>
        </pc:sldMkLst>
        <pc:spChg chg="add del">
          <ac:chgData name="Ermer, Elsa" userId="86df85e8-3ac4-4b04-8f05-9efb0d723fe4" providerId="ADAL" clId="{CE1D9C0D-5DE4-4357-979F-E23D61A9642C}" dt="2021-06-09T14:48:18.687" v="63" actId="22"/>
          <ac:spMkLst>
            <pc:docMk/>
            <pc:sldMk cId="4001454685" sldId="272"/>
            <ac:spMk id="3" creationId="{8CF89866-0D0E-4902-BB08-A73F9DA9BB27}"/>
          </ac:spMkLst>
        </pc:spChg>
        <pc:spChg chg="add del mod">
          <ac:chgData name="Ermer, Elsa" userId="86df85e8-3ac4-4b04-8f05-9efb0d723fe4" providerId="ADAL" clId="{CE1D9C0D-5DE4-4357-979F-E23D61A9642C}" dt="2021-06-09T15:00:58.488" v="83"/>
          <ac:spMkLst>
            <pc:docMk/>
            <pc:sldMk cId="4001454685" sldId="272"/>
            <ac:spMk id="7" creationId="{9392E9F8-C536-4412-9A75-0FD324D6127B}"/>
          </ac:spMkLst>
        </pc:spChg>
        <pc:spChg chg="add del mod">
          <ac:chgData name="Ermer, Elsa" userId="86df85e8-3ac4-4b04-8f05-9efb0d723fe4" providerId="ADAL" clId="{CE1D9C0D-5DE4-4357-979F-E23D61A9642C}" dt="2021-06-09T15:00:58.487" v="81" actId="478"/>
          <ac:spMkLst>
            <pc:docMk/>
            <pc:sldMk cId="4001454685" sldId="272"/>
            <ac:spMk id="8" creationId="{1745AFB7-8965-4490-9FC9-586492970025}"/>
          </ac:spMkLst>
        </pc:spChg>
        <pc:spChg chg="add del mod">
          <ac:chgData name="Ermer, Elsa" userId="86df85e8-3ac4-4b04-8f05-9efb0d723fe4" providerId="ADAL" clId="{CE1D9C0D-5DE4-4357-979F-E23D61A9642C}" dt="2021-06-09T15:01:57.559" v="140"/>
          <ac:spMkLst>
            <pc:docMk/>
            <pc:sldMk cId="4001454685" sldId="272"/>
            <ac:spMk id="9" creationId="{B2D868ED-0D7C-44B9-AEF5-63D15257F880}"/>
          </ac:spMkLst>
        </pc:spChg>
        <pc:spChg chg="add mod">
          <ac:chgData name="Ermer, Elsa" userId="86df85e8-3ac4-4b04-8f05-9efb0d723fe4" providerId="ADAL" clId="{CE1D9C0D-5DE4-4357-979F-E23D61A9642C}" dt="2021-06-09T20:07:32.753" v="1319" actId="1076"/>
          <ac:spMkLst>
            <pc:docMk/>
            <pc:sldMk cId="4001454685" sldId="272"/>
            <ac:spMk id="10" creationId="{E53663DC-2891-42F3-92CD-B89EEF5C9898}"/>
          </ac:spMkLst>
        </pc:spChg>
        <pc:picChg chg="add del mod">
          <ac:chgData name="Ermer, Elsa" userId="86df85e8-3ac4-4b04-8f05-9efb0d723fe4" providerId="ADAL" clId="{CE1D9C0D-5DE4-4357-979F-E23D61A9642C}" dt="2021-06-09T14:59:43.346" v="68" actId="478"/>
          <ac:picMkLst>
            <pc:docMk/>
            <pc:sldMk cId="4001454685" sldId="272"/>
            <ac:picMk id="4" creationId="{FEAEB494-824D-4C8A-9E2C-A19F310CD814}"/>
          </ac:picMkLst>
        </pc:picChg>
        <pc:picChg chg="add mod modCrop">
          <ac:chgData name="Ermer, Elsa" userId="86df85e8-3ac4-4b04-8f05-9efb0d723fe4" providerId="ADAL" clId="{CE1D9C0D-5DE4-4357-979F-E23D61A9642C}" dt="2021-06-09T20:08:16.051" v="1326" actId="732"/>
          <ac:picMkLst>
            <pc:docMk/>
            <pc:sldMk cId="4001454685" sldId="272"/>
            <ac:picMk id="6" creationId="{7287CFEB-3E43-4916-A540-BC6E209781D0}"/>
          </ac:picMkLst>
        </pc:picChg>
      </pc:sldChg>
      <pc:sldChg chg="modSp del mod ord modNotesTx">
        <pc:chgData name="Ermer, Elsa" userId="86df85e8-3ac4-4b04-8f05-9efb0d723fe4" providerId="ADAL" clId="{CE1D9C0D-5DE4-4357-979F-E23D61A9642C}" dt="2021-06-09T18:52:44.395" v="953" actId="47"/>
        <pc:sldMkLst>
          <pc:docMk/>
          <pc:sldMk cId="2311745787" sldId="273"/>
        </pc:sldMkLst>
        <pc:spChg chg="mod">
          <ac:chgData name="Ermer, Elsa" userId="86df85e8-3ac4-4b04-8f05-9efb0d723fe4" providerId="ADAL" clId="{CE1D9C0D-5DE4-4357-979F-E23D61A9642C}" dt="2021-06-09T18:27:54.111" v="420" actId="20577"/>
          <ac:spMkLst>
            <pc:docMk/>
            <pc:sldMk cId="2311745787" sldId="273"/>
            <ac:spMk id="2" creationId="{F3FC9464-C8D8-4691-BD5D-40521A3EA401}"/>
          </ac:spMkLst>
        </pc:spChg>
      </pc:sldChg>
      <pc:sldChg chg="ord">
        <pc:chgData name="Ermer, Elsa" userId="86df85e8-3ac4-4b04-8f05-9efb0d723fe4" providerId="ADAL" clId="{CE1D9C0D-5DE4-4357-979F-E23D61A9642C}" dt="2021-06-09T14:19:05.537" v="59"/>
        <pc:sldMkLst>
          <pc:docMk/>
          <pc:sldMk cId="4156760488" sldId="278"/>
        </pc:sldMkLst>
      </pc:sldChg>
      <pc:sldChg chg="modSp new mod modAnim modNotesTx">
        <pc:chgData name="Ermer, Elsa" userId="86df85e8-3ac4-4b04-8f05-9efb0d723fe4" providerId="ADAL" clId="{CE1D9C0D-5DE4-4357-979F-E23D61A9642C}" dt="2021-06-09T19:11:32.654" v="1315" actId="1036"/>
        <pc:sldMkLst>
          <pc:docMk/>
          <pc:sldMk cId="844759591" sldId="279"/>
        </pc:sldMkLst>
        <pc:spChg chg="mod">
          <ac:chgData name="Ermer, Elsa" userId="86df85e8-3ac4-4b04-8f05-9efb0d723fe4" providerId="ADAL" clId="{CE1D9C0D-5DE4-4357-979F-E23D61A9642C}" dt="2021-06-09T19:11:32.654" v="1315" actId="1036"/>
          <ac:spMkLst>
            <pc:docMk/>
            <pc:sldMk cId="844759591" sldId="279"/>
            <ac:spMk id="2" creationId="{0E14DF3F-BBA1-4A07-B4C2-A8E5562E4A36}"/>
          </ac:spMkLst>
        </pc:spChg>
        <pc:spChg chg="mod">
          <ac:chgData name="Ermer, Elsa" userId="86df85e8-3ac4-4b04-8f05-9efb0d723fe4" providerId="ADAL" clId="{CE1D9C0D-5DE4-4357-979F-E23D61A9642C}" dt="2021-06-09T19:11:04.908" v="1302" actId="207"/>
          <ac:spMkLst>
            <pc:docMk/>
            <pc:sldMk cId="844759591" sldId="279"/>
            <ac:spMk id="3" creationId="{40CD703E-C75E-43FB-ABAE-3866BB1D5329}"/>
          </ac:spMkLst>
        </pc:spChg>
      </pc:sldChg>
      <pc:sldChg chg="modSp new mod modNotesTx">
        <pc:chgData name="Ermer, Elsa" userId="86df85e8-3ac4-4b04-8f05-9efb0d723fe4" providerId="ADAL" clId="{CE1D9C0D-5DE4-4357-979F-E23D61A9642C}" dt="2021-06-09T18:40:54.232" v="769" actId="20577"/>
        <pc:sldMkLst>
          <pc:docMk/>
          <pc:sldMk cId="3004569119" sldId="280"/>
        </pc:sldMkLst>
        <pc:spChg chg="mod">
          <ac:chgData name="Ermer, Elsa" userId="86df85e8-3ac4-4b04-8f05-9efb0d723fe4" providerId="ADAL" clId="{CE1D9C0D-5DE4-4357-979F-E23D61A9642C}" dt="2021-06-09T18:37:00.793" v="535" actId="1036"/>
          <ac:spMkLst>
            <pc:docMk/>
            <pc:sldMk cId="3004569119" sldId="280"/>
            <ac:spMk id="2" creationId="{BFC136F2-89AD-4BA7-B654-62FEA82AD514}"/>
          </ac:spMkLst>
        </pc:spChg>
        <pc:spChg chg="mod">
          <ac:chgData name="Ermer, Elsa" userId="86df85e8-3ac4-4b04-8f05-9efb0d723fe4" providerId="ADAL" clId="{CE1D9C0D-5DE4-4357-979F-E23D61A9642C}" dt="2021-06-09T18:40:54.232" v="769" actId="20577"/>
          <ac:spMkLst>
            <pc:docMk/>
            <pc:sldMk cId="3004569119" sldId="280"/>
            <ac:spMk id="3" creationId="{F951E104-418A-4FCC-A285-8F06FEDEC571}"/>
          </ac:spMkLst>
        </pc:spChg>
      </pc:sldChg>
      <pc:sldChg chg="new del">
        <pc:chgData name="Ermer, Elsa" userId="86df85e8-3ac4-4b04-8f05-9efb0d723fe4" providerId="ADAL" clId="{CE1D9C0D-5DE4-4357-979F-E23D61A9642C}" dt="2021-06-09T18:31:21.949" v="464" actId="47"/>
        <pc:sldMkLst>
          <pc:docMk/>
          <pc:sldMk cId="3018963257" sldId="280"/>
        </pc:sldMkLst>
      </pc:sldChg>
      <pc:sldChg chg="addSp delSp modSp add mod">
        <pc:chgData name="Ermer, Elsa" userId="86df85e8-3ac4-4b04-8f05-9efb0d723fe4" providerId="ADAL" clId="{CE1D9C0D-5DE4-4357-979F-E23D61A9642C}" dt="2021-06-09T18:52:50.380" v="954" actId="14100"/>
        <pc:sldMkLst>
          <pc:docMk/>
          <pc:sldMk cId="2878426519" sldId="281"/>
        </pc:sldMkLst>
        <pc:spChg chg="mod">
          <ac:chgData name="Ermer, Elsa" userId="86df85e8-3ac4-4b04-8f05-9efb0d723fe4" providerId="ADAL" clId="{CE1D9C0D-5DE4-4357-979F-E23D61A9642C}" dt="2021-06-09T18:52:07.400" v="948" actId="1076"/>
          <ac:spMkLst>
            <pc:docMk/>
            <pc:sldMk cId="2878426519" sldId="281"/>
            <ac:spMk id="2" creationId="{F3FC9464-C8D8-4691-BD5D-40521A3EA401}"/>
          </ac:spMkLst>
        </pc:spChg>
        <pc:spChg chg="add del mod">
          <ac:chgData name="Ermer, Elsa" userId="86df85e8-3ac4-4b04-8f05-9efb0d723fe4" providerId="ADAL" clId="{CE1D9C0D-5DE4-4357-979F-E23D61A9642C}" dt="2021-06-09T18:51:38.992" v="939" actId="931"/>
          <ac:spMkLst>
            <pc:docMk/>
            <pc:sldMk cId="2878426519" sldId="281"/>
            <ac:spMk id="5" creationId="{E73087C4-B10C-4A5D-B462-A40EAE37B531}"/>
          </ac:spMkLst>
        </pc:spChg>
        <pc:picChg chg="del">
          <ac:chgData name="Ermer, Elsa" userId="86df85e8-3ac4-4b04-8f05-9efb0d723fe4" providerId="ADAL" clId="{CE1D9C0D-5DE4-4357-979F-E23D61A9642C}" dt="2021-06-09T18:51:17.140" v="938" actId="478"/>
          <ac:picMkLst>
            <pc:docMk/>
            <pc:sldMk cId="2878426519" sldId="281"/>
            <ac:picMk id="4" creationId="{81B9A3EF-A606-4F6D-A8CA-77C4F86EB279}"/>
          </ac:picMkLst>
        </pc:picChg>
        <pc:picChg chg="add mod modCrop">
          <ac:chgData name="Ermer, Elsa" userId="86df85e8-3ac4-4b04-8f05-9efb0d723fe4" providerId="ADAL" clId="{CE1D9C0D-5DE4-4357-979F-E23D61A9642C}" dt="2021-06-09T18:52:50.380" v="954" actId="14100"/>
          <ac:picMkLst>
            <pc:docMk/>
            <pc:sldMk cId="2878426519" sldId="281"/>
            <ac:picMk id="7" creationId="{9A1CF7F2-9099-4CCE-9C79-B9DACE939F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CDA6F-3FDB-48F7-A030-FD246B5FC4DF}" type="datetimeFigureOut">
              <a:rPr lang="en-US" smtClean="0"/>
              <a:t>6/23/2021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5EBC0-02FC-438C-9A5D-73FF848894FF}" type="slidenum">
              <a:rPr lang="en-US" smtClean="0"/>
              <a:t>‹#›</a:t>
            </a:fld>
            <a:endParaRPr lang="en-US"/>
          </a:p>
        </p:txBody>
      </p:sp>
    </p:spTree>
    <p:extLst>
      <p:ext uri="{BB962C8B-B14F-4D97-AF65-F5344CB8AC3E}">
        <p14:creationId xmlns:p14="http://schemas.microsoft.com/office/powerpoint/2010/main" val="136905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 analysis is the study of compiled or tabulated data interpreting correlations and trends, with the subsequent understanding and conclusions used to validate current practices or make changes as needed for program improvement </a:t>
            </a:r>
          </a:p>
          <a:p>
            <a:r>
              <a:rPr lang="en-US" sz="1800" b="0" i="0" u="none" strike="noStrike" baseline="0" dirty="0">
                <a:solidFill>
                  <a:srgbClr val="000000"/>
                </a:solidFill>
                <a:latin typeface="Calibri" panose="020F0502020204030204" pitchFamily="34" charset="0"/>
              </a:rPr>
              <a:t>4 elements, according to ARC-PA</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Data collection: study of compiled or tabulated data</a:t>
            </a:r>
          </a:p>
          <a:p>
            <a:r>
              <a:rPr lang="en-US" sz="1800" b="0" i="0" u="none" strike="noStrike" baseline="0" dirty="0">
                <a:solidFill>
                  <a:srgbClr val="000000"/>
                </a:solidFill>
                <a:latin typeface="Calibri" panose="020F0502020204030204" pitchFamily="34" charset="0"/>
              </a:rPr>
              <a:t>Analysis of data: interpreting correlational relationships and trends</a:t>
            </a:r>
          </a:p>
          <a:p>
            <a:r>
              <a:rPr lang="en-US" sz="1800" b="0" i="0" u="none" strike="noStrike" baseline="0" dirty="0">
                <a:solidFill>
                  <a:srgbClr val="000000"/>
                </a:solidFill>
                <a:latin typeface="Calibri" panose="020F0502020204030204" pitchFamily="34" charset="0"/>
              </a:rPr>
              <a:t>Application/development: with subsequent understanding and conclusions used to validate current practices or make changes as needed for program improvement</a:t>
            </a:r>
            <a:endParaRPr lang="en-US" dirty="0"/>
          </a:p>
        </p:txBody>
      </p:sp>
      <p:sp>
        <p:nvSpPr>
          <p:cNvPr id="4" name="Slide Number Placeholder 3"/>
          <p:cNvSpPr>
            <a:spLocks noGrp="1"/>
          </p:cNvSpPr>
          <p:nvPr>
            <p:ph type="sldNum" sz="quarter" idx="5"/>
          </p:nvPr>
        </p:nvSpPr>
        <p:spPr/>
        <p:txBody>
          <a:bodyPr/>
          <a:lstStyle/>
          <a:p>
            <a:fld id="{D975EBC0-02FC-438C-9A5D-73FF848894FF}" type="slidenum">
              <a:rPr lang="en-US" smtClean="0"/>
              <a:t>2</a:t>
            </a:fld>
            <a:endParaRPr lang="en-US"/>
          </a:p>
        </p:txBody>
      </p:sp>
    </p:spTree>
    <p:extLst>
      <p:ext uri="{BB962C8B-B14F-4D97-AF65-F5344CB8AC3E}">
        <p14:creationId xmlns:p14="http://schemas.microsoft.com/office/powerpoint/2010/main" val="148900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Cardiology grades, passing is 70% (75 multiple-choice questions)</a:t>
            </a:r>
          </a:p>
        </p:txBody>
      </p:sp>
      <p:sp>
        <p:nvSpPr>
          <p:cNvPr id="4" name="Slide Number Placeholder 3"/>
          <p:cNvSpPr>
            <a:spLocks noGrp="1"/>
          </p:cNvSpPr>
          <p:nvPr>
            <p:ph type="sldNum" sz="quarter" idx="5"/>
          </p:nvPr>
        </p:nvSpPr>
        <p:spPr/>
        <p:txBody>
          <a:bodyPr/>
          <a:lstStyle/>
          <a:p>
            <a:fld id="{D975EBC0-02FC-438C-9A5D-73FF848894FF}" type="slidenum">
              <a:rPr lang="en-US" smtClean="0"/>
              <a:t>3</a:t>
            </a:fld>
            <a:endParaRPr lang="en-US"/>
          </a:p>
        </p:txBody>
      </p:sp>
    </p:spTree>
    <p:extLst>
      <p:ext uri="{BB962C8B-B14F-4D97-AF65-F5344CB8AC3E}">
        <p14:creationId xmlns:p14="http://schemas.microsoft.com/office/powerpoint/2010/main" val="275227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 plot</a:t>
            </a:r>
          </a:p>
          <a:p>
            <a:r>
              <a:rPr lang="en-US" dirty="0"/>
              <a:t>Box-and-whiskers plot</a:t>
            </a:r>
          </a:p>
          <a:p>
            <a:endParaRPr lang="en-US" dirty="0"/>
          </a:p>
          <a:p>
            <a:r>
              <a:rPr lang="en-US" dirty="0"/>
              <a:t>Note scale: goes above 100, ok in this case</a:t>
            </a:r>
          </a:p>
          <a:p>
            <a:r>
              <a:rPr lang="en-US" dirty="0"/>
              <a:t>Using 0=100 scale, which is arbitrary but very familiar</a:t>
            </a:r>
          </a:p>
          <a:p>
            <a:endParaRPr lang="en-US" dirty="0"/>
          </a:p>
          <a:p>
            <a:r>
              <a:rPr lang="en-US" dirty="0"/>
              <a:t>Created with SPSS</a:t>
            </a:r>
          </a:p>
        </p:txBody>
      </p:sp>
      <p:sp>
        <p:nvSpPr>
          <p:cNvPr id="4" name="Slide Number Placeholder 3"/>
          <p:cNvSpPr>
            <a:spLocks noGrp="1"/>
          </p:cNvSpPr>
          <p:nvPr>
            <p:ph type="sldNum" sz="quarter" idx="10"/>
          </p:nvPr>
        </p:nvSpPr>
        <p:spPr/>
        <p:txBody>
          <a:bodyPr/>
          <a:lstStyle/>
          <a:p>
            <a:fld id="{D975EBC0-02FC-438C-9A5D-73FF848894FF}" type="slidenum">
              <a:rPr lang="en-US" smtClean="0"/>
              <a:t>6</a:t>
            </a:fld>
            <a:endParaRPr lang="en-US"/>
          </a:p>
        </p:txBody>
      </p:sp>
    </p:spTree>
    <p:extLst>
      <p:ext uri="{BB962C8B-B14F-4D97-AF65-F5344CB8AC3E}">
        <p14:creationId xmlns:p14="http://schemas.microsoft.com/office/powerpoint/2010/main" val="44181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Created with SPSS</a:t>
            </a:r>
          </a:p>
        </p:txBody>
      </p:sp>
      <p:sp>
        <p:nvSpPr>
          <p:cNvPr id="4" name="Slide Number Placeholder 3"/>
          <p:cNvSpPr>
            <a:spLocks noGrp="1"/>
          </p:cNvSpPr>
          <p:nvPr>
            <p:ph type="sldNum" sz="quarter" idx="5"/>
          </p:nvPr>
        </p:nvSpPr>
        <p:spPr/>
        <p:txBody>
          <a:bodyPr/>
          <a:lstStyle/>
          <a:p>
            <a:fld id="{D975EBC0-02FC-438C-9A5D-73FF848894FF}" type="slidenum">
              <a:rPr lang="en-US" smtClean="0"/>
              <a:t>7</a:t>
            </a:fld>
            <a:endParaRPr lang="en-US"/>
          </a:p>
        </p:txBody>
      </p:sp>
    </p:spTree>
    <p:extLst>
      <p:ext uri="{BB962C8B-B14F-4D97-AF65-F5344CB8AC3E}">
        <p14:creationId xmlns:p14="http://schemas.microsoft.com/office/powerpoint/2010/main" val="280436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compare this to an appropriate benchmark</a:t>
            </a:r>
          </a:p>
        </p:txBody>
      </p:sp>
      <p:sp>
        <p:nvSpPr>
          <p:cNvPr id="4" name="Slide Number Placeholder 3"/>
          <p:cNvSpPr>
            <a:spLocks noGrp="1"/>
          </p:cNvSpPr>
          <p:nvPr>
            <p:ph type="sldNum" sz="quarter" idx="5"/>
          </p:nvPr>
        </p:nvSpPr>
        <p:spPr/>
        <p:txBody>
          <a:bodyPr/>
          <a:lstStyle/>
          <a:p>
            <a:fld id="{D975EBC0-02FC-438C-9A5D-73FF848894FF}" type="slidenum">
              <a:rPr lang="en-US" smtClean="0"/>
              <a:t>8</a:t>
            </a:fld>
            <a:endParaRPr lang="en-US"/>
          </a:p>
        </p:txBody>
      </p:sp>
    </p:spTree>
    <p:extLst>
      <p:ext uri="{BB962C8B-B14F-4D97-AF65-F5344CB8AC3E}">
        <p14:creationId xmlns:p14="http://schemas.microsoft.com/office/powerpoint/2010/main" val="205215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75EBC0-02FC-438C-9A5D-73FF848894FF}" type="slidenum">
              <a:rPr lang="en-US" smtClean="0"/>
              <a:t>9</a:t>
            </a:fld>
            <a:endParaRPr lang="en-US"/>
          </a:p>
        </p:txBody>
      </p:sp>
    </p:spTree>
    <p:extLst>
      <p:ext uri="{BB962C8B-B14F-4D97-AF65-F5344CB8AC3E}">
        <p14:creationId xmlns:p14="http://schemas.microsoft.com/office/powerpoint/2010/main" val="59086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Association with Passing (Spearman’s rho)</a:t>
            </a:r>
          </a:p>
          <a:p>
            <a:pPr lvl="1"/>
            <a:r>
              <a:rPr lang="en-US" dirty="0"/>
              <a:t>Positive: 0.77</a:t>
            </a:r>
          </a:p>
          <a:p>
            <a:pPr lvl="1"/>
            <a:r>
              <a:rPr lang="en-US" dirty="0"/>
              <a:t>Difficulty: -0.78</a:t>
            </a:r>
          </a:p>
          <a:p>
            <a:r>
              <a:rPr lang="en-US" dirty="0"/>
              <a:t>Positive &amp; difficulty: -0.77</a:t>
            </a:r>
          </a:p>
          <a:p>
            <a:endParaRPr lang="en-US" dirty="0"/>
          </a:p>
          <a:p>
            <a:r>
              <a:rPr lang="en-US" dirty="0"/>
              <a:t>~In this data, we cannot readily differentiate these concepts…</a:t>
            </a:r>
          </a:p>
          <a:p>
            <a:r>
              <a:rPr lang="en-US" dirty="0"/>
              <a:t>Students who passed the course had more positive feedback…</a:t>
            </a:r>
          </a:p>
          <a:p>
            <a:r>
              <a:rPr lang="en-US" dirty="0"/>
              <a:t>Students who did not pass perceived it to be difficult… </a:t>
            </a:r>
          </a:p>
          <a:p>
            <a:endParaRPr lang="en-US" dirty="0"/>
          </a:p>
        </p:txBody>
      </p:sp>
      <p:sp>
        <p:nvSpPr>
          <p:cNvPr id="4" name="Slide Number Placeholder 3"/>
          <p:cNvSpPr>
            <a:spLocks noGrp="1"/>
          </p:cNvSpPr>
          <p:nvPr>
            <p:ph type="sldNum" sz="quarter" idx="5"/>
          </p:nvPr>
        </p:nvSpPr>
        <p:spPr/>
        <p:txBody>
          <a:bodyPr/>
          <a:lstStyle/>
          <a:p>
            <a:fld id="{3947B341-F7B4-4D59-90BC-CF4AEBF789C2}" type="slidenum">
              <a:rPr lang="en-US" smtClean="0"/>
              <a:t>12</a:t>
            </a:fld>
            <a:endParaRPr lang="en-US"/>
          </a:p>
        </p:txBody>
      </p:sp>
    </p:spTree>
    <p:extLst>
      <p:ext uri="{BB962C8B-B14F-4D97-AF65-F5344CB8AC3E}">
        <p14:creationId xmlns:p14="http://schemas.microsoft.com/office/powerpoint/2010/main" val="101595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 COUNT(range)</a:t>
            </a:r>
          </a:p>
          <a:p>
            <a:r>
              <a:rPr lang="en-US" dirty="0"/>
              <a:t>Median = MEDIAN(range)</a:t>
            </a:r>
          </a:p>
          <a:p>
            <a:r>
              <a:rPr lang="en-US" dirty="0"/>
              <a:t>Mean = AVERAGE(range)</a:t>
            </a:r>
          </a:p>
          <a:p>
            <a:r>
              <a:rPr lang="en-US" dirty="0"/>
              <a:t>Standard</a:t>
            </a:r>
            <a:r>
              <a:rPr lang="en-US" baseline="0" dirty="0"/>
              <a:t> Deviation = STDEV(range)</a:t>
            </a:r>
          </a:p>
          <a:p>
            <a:r>
              <a:rPr lang="en-US" baseline="0" dirty="0"/>
              <a:t># Passing = COUNTIF(range, “&gt;=70”)</a:t>
            </a:r>
          </a:p>
          <a:p>
            <a:r>
              <a:rPr lang="en-US" baseline="0" dirty="0"/>
              <a:t>% Passing = #passed / N * 100</a:t>
            </a:r>
          </a:p>
          <a:p>
            <a:r>
              <a:rPr lang="en-US" baseline="0" dirty="0"/>
              <a:t>Minimum = MIN(range)</a:t>
            </a:r>
          </a:p>
          <a:p>
            <a:r>
              <a:rPr lang="en-US" baseline="0" dirty="0"/>
              <a:t>Maximum = MAX(range)</a:t>
            </a:r>
            <a:endParaRPr lang="en-US" dirty="0"/>
          </a:p>
        </p:txBody>
      </p:sp>
      <p:sp>
        <p:nvSpPr>
          <p:cNvPr id="4" name="Slide Number Placeholder 3"/>
          <p:cNvSpPr>
            <a:spLocks noGrp="1"/>
          </p:cNvSpPr>
          <p:nvPr>
            <p:ph type="sldNum" sz="quarter" idx="10"/>
          </p:nvPr>
        </p:nvSpPr>
        <p:spPr/>
        <p:txBody>
          <a:bodyPr/>
          <a:lstStyle/>
          <a:p>
            <a:fld id="{D975EBC0-02FC-438C-9A5D-73FF848894FF}" type="slidenum">
              <a:rPr lang="en-US" smtClean="0"/>
              <a:t>14</a:t>
            </a:fld>
            <a:endParaRPr lang="en-US"/>
          </a:p>
        </p:txBody>
      </p:sp>
    </p:spTree>
    <p:extLst>
      <p:ext uri="{BB962C8B-B14F-4D97-AF65-F5344CB8AC3E}">
        <p14:creationId xmlns:p14="http://schemas.microsoft.com/office/powerpoint/2010/main" val="319625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 COUNT(range)</a:t>
            </a:r>
          </a:p>
          <a:p>
            <a:r>
              <a:rPr lang="en-US" dirty="0"/>
              <a:t>Median = MEDIAN(range)</a:t>
            </a:r>
          </a:p>
          <a:p>
            <a:r>
              <a:rPr lang="en-US" dirty="0"/>
              <a:t>Mean = AVERAGE(range)</a:t>
            </a:r>
          </a:p>
          <a:p>
            <a:r>
              <a:rPr lang="en-US" dirty="0"/>
              <a:t>Standard</a:t>
            </a:r>
            <a:r>
              <a:rPr lang="en-US" baseline="0" dirty="0"/>
              <a:t> Deviation = STDEV(range)</a:t>
            </a:r>
          </a:p>
          <a:p>
            <a:r>
              <a:rPr lang="en-US" baseline="0" dirty="0"/>
              <a:t># Passing = COUNTIF(range, “&gt;=70”)</a:t>
            </a:r>
          </a:p>
          <a:p>
            <a:r>
              <a:rPr lang="en-US" baseline="0" dirty="0"/>
              <a:t>% Passing = #passed / N * 100</a:t>
            </a:r>
          </a:p>
          <a:p>
            <a:r>
              <a:rPr lang="en-US" baseline="0" dirty="0"/>
              <a:t>Minimum = MIN(range)</a:t>
            </a:r>
          </a:p>
          <a:p>
            <a:r>
              <a:rPr lang="en-US" baseline="0" dirty="0"/>
              <a:t>Maximum = MAX(range)</a:t>
            </a:r>
            <a:endParaRPr lang="en-US" dirty="0"/>
          </a:p>
          <a:p>
            <a:endParaRPr lang="en-US" dirty="0"/>
          </a:p>
        </p:txBody>
      </p:sp>
      <p:sp>
        <p:nvSpPr>
          <p:cNvPr id="4" name="Slide Number Placeholder 3"/>
          <p:cNvSpPr>
            <a:spLocks noGrp="1"/>
          </p:cNvSpPr>
          <p:nvPr>
            <p:ph type="sldNum" sz="quarter" idx="10"/>
          </p:nvPr>
        </p:nvSpPr>
        <p:spPr/>
        <p:txBody>
          <a:bodyPr/>
          <a:lstStyle/>
          <a:p>
            <a:fld id="{D975EBC0-02FC-438C-9A5D-73FF848894FF}" type="slidenum">
              <a:rPr lang="en-US" smtClean="0"/>
              <a:t>15</a:t>
            </a:fld>
            <a:endParaRPr lang="en-US"/>
          </a:p>
        </p:txBody>
      </p:sp>
    </p:spTree>
    <p:extLst>
      <p:ext uri="{BB962C8B-B14F-4D97-AF65-F5344CB8AC3E}">
        <p14:creationId xmlns:p14="http://schemas.microsoft.com/office/powerpoint/2010/main" val="2367760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03251-142E-4BAA-9BBC-7F5146A67917}"/>
              </a:ext>
            </a:extLst>
          </p:cNvPr>
          <p:cNvSpPr>
            <a:spLocks noGrp="1"/>
          </p:cNvSpPr>
          <p:nvPr>
            <p:ph type="dt" sz="half" idx="10"/>
          </p:nvPr>
        </p:nvSpPr>
        <p:spPr/>
        <p:txBody>
          <a:bodyPr/>
          <a:lstStyle/>
          <a:p>
            <a:fld id="{3D6F2D58-3940-434C-BDF8-B6F4311255F8}" type="datetimeFigureOut">
              <a:rPr lang="en-US" smtClean="0"/>
              <a:t>6/23/2021</a:t>
            </a:fld>
            <a:endParaRPr lang="en-US"/>
          </a:p>
        </p:txBody>
      </p:sp>
      <p:sp>
        <p:nvSpPr>
          <p:cNvPr id="3" name="Footer Placeholder 2">
            <a:extLst>
              <a:ext uri="{FF2B5EF4-FFF2-40B4-BE49-F238E27FC236}">
                <a16:creationId xmlns:a16="http://schemas.microsoft.com/office/drawing/2014/main" id="{FDB33F72-D08B-443D-90AF-F9C7FD3852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5AD6C-7AC4-41F6-B6F2-74AAD1ADD1C5}"/>
              </a:ext>
            </a:extLst>
          </p:cNvPr>
          <p:cNvSpPr>
            <a:spLocks noGrp="1"/>
          </p:cNvSpPr>
          <p:nvPr>
            <p:ph type="sldNum" sz="quarter" idx="12"/>
          </p:nvPr>
        </p:nvSpPr>
        <p:spPr/>
        <p:txBody>
          <a:bodyPr/>
          <a:lstStyle/>
          <a:p>
            <a:fld id="{CB3143DB-BC4F-42CD-9D57-244532305810}" type="slidenum">
              <a:rPr lang="en-US" smtClean="0"/>
              <a:t>‹#›</a:t>
            </a:fld>
            <a:endParaRPr lang="en-US"/>
          </a:p>
        </p:txBody>
      </p:sp>
    </p:spTree>
    <p:extLst>
      <p:ext uri="{BB962C8B-B14F-4D97-AF65-F5344CB8AC3E}">
        <p14:creationId xmlns:p14="http://schemas.microsoft.com/office/powerpoint/2010/main" val="1760273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A4B3-F8F7-0C4B-8488-75AAAC4ABD20}" type="datetimeFigureOut">
              <a:rPr lang="en-US" smtClean="0"/>
              <a:t>6/23/2021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ermer@umaryland.ed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2B7E-B397-4E7B-804F-E8B3E7A583A4}"/>
              </a:ext>
            </a:extLst>
          </p:cNvPr>
          <p:cNvSpPr>
            <a:spLocks noGrp="1"/>
          </p:cNvSpPr>
          <p:nvPr>
            <p:ph type="ctrTitle"/>
          </p:nvPr>
        </p:nvSpPr>
        <p:spPr/>
        <p:txBody>
          <a:bodyPr/>
          <a:lstStyle/>
          <a:p>
            <a:r>
              <a:rPr lang="en-US" dirty="0"/>
              <a:t>Data Analysis and Visualization:</a:t>
            </a:r>
            <a:br>
              <a:rPr lang="en-US" dirty="0"/>
            </a:br>
            <a:r>
              <a:rPr lang="en-US" dirty="0"/>
              <a:t>A Worked Example</a:t>
            </a:r>
          </a:p>
        </p:txBody>
      </p:sp>
      <p:sp>
        <p:nvSpPr>
          <p:cNvPr id="3" name="Subtitle 2">
            <a:extLst>
              <a:ext uri="{FF2B5EF4-FFF2-40B4-BE49-F238E27FC236}">
                <a16:creationId xmlns:a16="http://schemas.microsoft.com/office/drawing/2014/main" id="{A4D9E8C6-B553-4574-B70A-24445A0A0757}"/>
              </a:ext>
            </a:extLst>
          </p:cNvPr>
          <p:cNvSpPr>
            <a:spLocks noGrp="1"/>
          </p:cNvSpPr>
          <p:nvPr>
            <p:ph type="subTitle" idx="1"/>
          </p:nvPr>
        </p:nvSpPr>
        <p:spPr/>
        <p:txBody>
          <a:bodyPr>
            <a:normAutofit/>
          </a:bodyPr>
          <a:lstStyle/>
          <a:p>
            <a:r>
              <a:rPr lang="en-US" sz="2400" dirty="0"/>
              <a:t>Elsa Ermer, PhD</a:t>
            </a:r>
          </a:p>
          <a:p>
            <a:r>
              <a:rPr lang="en-US" sz="2400" dirty="0"/>
              <a:t>Data Assessment and Accreditation Specialist</a:t>
            </a:r>
          </a:p>
          <a:p>
            <a:r>
              <a:rPr lang="en-US" sz="2400" dirty="0"/>
              <a:t>June 11,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269" y="6033382"/>
            <a:ext cx="3436536" cy="788498"/>
          </a:xfrm>
          <a:prstGeom prst="rect">
            <a:avLst/>
          </a:prstGeom>
        </p:spPr>
      </p:pic>
    </p:spTree>
    <p:extLst>
      <p:ext uri="{BB962C8B-B14F-4D97-AF65-F5344CB8AC3E}">
        <p14:creationId xmlns:p14="http://schemas.microsoft.com/office/powerpoint/2010/main" val="2841135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C5BD-05B9-496A-AF20-3136A18DC41D}"/>
              </a:ext>
            </a:extLst>
          </p:cNvPr>
          <p:cNvSpPr>
            <a:spLocks noGrp="1"/>
          </p:cNvSpPr>
          <p:nvPr>
            <p:ph type="title"/>
          </p:nvPr>
        </p:nvSpPr>
        <p:spPr/>
        <p:txBody>
          <a:bodyPr/>
          <a:lstStyle/>
          <a:p>
            <a:r>
              <a:rPr lang="en-US" dirty="0"/>
              <a:t>Qualitative Course Ratings</a:t>
            </a:r>
          </a:p>
        </p:txBody>
      </p:sp>
      <p:sp>
        <p:nvSpPr>
          <p:cNvPr id="3" name="Content Placeholder 2">
            <a:extLst>
              <a:ext uri="{FF2B5EF4-FFF2-40B4-BE49-F238E27FC236}">
                <a16:creationId xmlns:a16="http://schemas.microsoft.com/office/drawing/2014/main" id="{BDE15843-66D7-4CF4-A648-692A831E16DC}"/>
              </a:ext>
            </a:extLst>
          </p:cNvPr>
          <p:cNvSpPr>
            <a:spLocks noGrp="1"/>
          </p:cNvSpPr>
          <p:nvPr>
            <p:ph idx="1"/>
          </p:nvPr>
        </p:nvSpPr>
        <p:spPr/>
        <p:txBody>
          <a:bodyPr>
            <a:normAutofit fontScale="92500" lnSpcReduction="20000"/>
          </a:bodyPr>
          <a:lstStyle/>
          <a:p>
            <a:r>
              <a:rPr lang="en-US" dirty="0"/>
              <a:t>Students’ course summaries (n=20)</a:t>
            </a:r>
          </a:p>
          <a:p>
            <a:r>
              <a:rPr lang="en-US" dirty="0"/>
              <a:t>Perceived Difficulty</a:t>
            </a:r>
          </a:p>
          <a:p>
            <a:pPr lvl="1"/>
            <a:r>
              <a:rPr lang="en-US" dirty="0"/>
              <a:t>Yes</a:t>
            </a:r>
          </a:p>
          <a:p>
            <a:pPr lvl="2"/>
            <a:r>
              <a:rPr lang="en-US" dirty="0"/>
              <a:t>“</a:t>
            </a:r>
            <a:r>
              <a:rPr lang="en-US" i="1" dirty="0"/>
              <a:t>Too hard. This has been a bad semester for me. Failed all courses so far.</a:t>
            </a:r>
            <a:r>
              <a:rPr lang="en-US" dirty="0"/>
              <a:t>”</a:t>
            </a:r>
          </a:p>
          <a:p>
            <a:pPr lvl="1"/>
            <a:r>
              <a:rPr lang="en-US" dirty="0"/>
              <a:t>No</a:t>
            </a:r>
          </a:p>
          <a:p>
            <a:pPr lvl="2"/>
            <a:r>
              <a:rPr lang="en-US" dirty="0"/>
              <a:t>“</a:t>
            </a:r>
            <a:r>
              <a:rPr lang="en-US" i="1" dirty="0"/>
              <a:t>My best course so far. Study guide worked for me. Love the professor</a:t>
            </a:r>
            <a:r>
              <a:rPr lang="en-US" dirty="0"/>
              <a:t>”</a:t>
            </a:r>
          </a:p>
          <a:p>
            <a:r>
              <a:rPr lang="en-US" dirty="0"/>
              <a:t>Summary</a:t>
            </a:r>
          </a:p>
          <a:p>
            <a:pPr lvl="1"/>
            <a:r>
              <a:rPr lang="en-US" dirty="0"/>
              <a:t>13 perceived course as difficult, 7 did not</a:t>
            </a:r>
          </a:p>
          <a:p>
            <a:pPr lvl="2"/>
            <a:r>
              <a:rPr lang="en-US" dirty="0"/>
              <a:t>Passing: 1 perceived difficulty, 6 did not</a:t>
            </a:r>
          </a:p>
          <a:p>
            <a:pPr lvl="2"/>
            <a:r>
              <a:rPr lang="en-US" dirty="0"/>
              <a:t>Not passing: 12 perceived difficulty, 1 did not</a:t>
            </a:r>
          </a:p>
          <a:p>
            <a:endParaRPr lang="en-US" dirty="0"/>
          </a:p>
        </p:txBody>
      </p:sp>
    </p:spTree>
    <p:extLst>
      <p:ext uri="{BB962C8B-B14F-4D97-AF65-F5344CB8AC3E}">
        <p14:creationId xmlns:p14="http://schemas.microsoft.com/office/powerpoint/2010/main" val="24798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20CB-70D4-4F09-8470-630EF89F65A2}"/>
              </a:ext>
            </a:extLst>
          </p:cNvPr>
          <p:cNvSpPr>
            <a:spLocks noGrp="1"/>
          </p:cNvSpPr>
          <p:nvPr>
            <p:ph type="title"/>
          </p:nvPr>
        </p:nvSpPr>
        <p:spPr>
          <a:xfrm>
            <a:off x="457200" y="487998"/>
            <a:ext cx="8229600" cy="1143000"/>
          </a:xfrm>
        </p:spPr>
        <p:txBody>
          <a:bodyPr>
            <a:normAutofit fontScale="90000"/>
          </a:bodyPr>
          <a:lstStyle/>
          <a:p>
            <a:r>
              <a:rPr lang="en-US" dirty="0"/>
              <a:t>Qualitative Data:</a:t>
            </a:r>
            <a:br>
              <a:rPr lang="en-US" dirty="0"/>
            </a:br>
            <a:r>
              <a:rPr lang="en-US" dirty="0"/>
              <a:t>Cross Tabulations</a:t>
            </a:r>
          </a:p>
        </p:txBody>
      </p:sp>
      <p:graphicFrame>
        <p:nvGraphicFramePr>
          <p:cNvPr id="7" name="Table 7">
            <a:extLst>
              <a:ext uri="{FF2B5EF4-FFF2-40B4-BE49-F238E27FC236}">
                <a16:creationId xmlns:a16="http://schemas.microsoft.com/office/drawing/2014/main" id="{20E90E36-7B44-44A5-BF30-753D09196B8F}"/>
              </a:ext>
            </a:extLst>
          </p:cNvPr>
          <p:cNvGraphicFramePr>
            <a:graphicFrameLocks noGrp="1"/>
          </p:cNvGraphicFramePr>
          <p:nvPr>
            <p:ph idx="1"/>
            <p:extLst>
              <p:ext uri="{D42A27DB-BD31-4B8C-83A1-F6EECF244321}">
                <p14:modId xmlns:p14="http://schemas.microsoft.com/office/powerpoint/2010/main" val="1393197384"/>
              </p:ext>
            </p:extLst>
          </p:nvPr>
        </p:nvGraphicFramePr>
        <p:xfrm>
          <a:off x="457200" y="2026920"/>
          <a:ext cx="8229600" cy="1854200"/>
        </p:xfrm>
        <a:graphic>
          <a:graphicData uri="http://schemas.openxmlformats.org/drawingml/2006/table">
            <a:tbl>
              <a:tblPr firstRow="1" bandRow="1">
                <a:tableStyleId>{8A107856-5554-42FB-B03E-39F5DBC370BA}</a:tableStyleId>
              </a:tblPr>
              <a:tblGrid>
                <a:gridCol w="1605280">
                  <a:extLst>
                    <a:ext uri="{9D8B030D-6E8A-4147-A177-3AD203B41FA5}">
                      <a16:colId xmlns:a16="http://schemas.microsoft.com/office/drawing/2014/main" val="3144151019"/>
                    </a:ext>
                  </a:extLst>
                </a:gridCol>
                <a:gridCol w="1137920">
                  <a:extLst>
                    <a:ext uri="{9D8B030D-6E8A-4147-A177-3AD203B41FA5}">
                      <a16:colId xmlns:a16="http://schemas.microsoft.com/office/drawing/2014/main" val="478608421"/>
                    </a:ext>
                  </a:extLst>
                </a:gridCol>
                <a:gridCol w="1371600">
                  <a:extLst>
                    <a:ext uri="{9D8B030D-6E8A-4147-A177-3AD203B41FA5}">
                      <a16:colId xmlns:a16="http://schemas.microsoft.com/office/drawing/2014/main" val="3777850902"/>
                    </a:ext>
                  </a:extLst>
                </a:gridCol>
                <a:gridCol w="1371600">
                  <a:extLst>
                    <a:ext uri="{9D8B030D-6E8A-4147-A177-3AD203B41FA5}">
                      <a16:colId xmlns:a16="http://schemas.microsoft.com/office/drawing/2014/main" val="675873596"/>
                    </a:ext>
                  </a:extLst>
                </a:gridCol>
                <a:gridCol w="1371600">
                  <a:extLst>
                    <a:ext uri="{9D8B030D-6E8A-4147-A177-3AD203B41FA5}">
                      <a16:colId xmlns:a16="http://schemas.microsoft.com/office/drawing/2014/main" val="2758274975"/>
                    </a:ext>
                  </a:extLst>
                </a:gridCol>
                <a:gridCol w="1371600">
                  <a:extLst>
                    <a:ext uri="{9D8B030D-6E8A-4147-A177-3AD203B41FA5}">
                      <a16:colId xmlns:a16="http://schemas.microsoft.com/office/drawing/2014/main" val="3743134992"/>
                    </a:ext>
                  </a:extLst>
                </a:gridCol>
              </a:tblGrid>
              <a:tr h="370840">
                <a:tc rowSpan="2" gridSpan="2">
                  <a:txBody>
                    <a:bodyPr/>
                    <a:lstStyle/>
                    <a:p>
                      <a:endParaRPr lang="en-US" dirty="0"/>
                    </a:p>
                  </a:txBody>
                  <a:tcPr/>
                </a:tc>
                <a:tc rowSpan="2" hMerge="1">
                  <a:txBody>
                    <a:bodyPr/>
                    <a:lstStyle/>
                    <a:p>
                      <a:endParaRPr lang="en-US" dirty="0"/>
                    </a:p>
                  </a:txBody>
                  <a:tcPr/>
                </a:tc>
                <a:tc gridSpan="3">
                  <a:txBody>
                    <a:bodyPr/>
                    <a:lstStyle/>
                    <a:p>
                      <a:pPr algn="ctr"/>
                      <a:r>
                        <a:rPr lang="en-US" b="1" dirty="0">
                          <a:solidFill>
                            <a:schemeClr val="tx1"/>
                          </a:solidFill>
                        </a:rPr>
                        <a:t>Overall View</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391653843"/>
                  </a:ext>
                </a:extLst>
              </a:tr>
              <a:tr h="370840">
                <a:tc gridSpan="2" vMerge="1">
                  <a:txBody>
                    <a:bodyPr/>
                    <a:lstStyle/>
                    <a:p>
                      <a:endParaRPr lang="en-US" dirty="0"/>
                    </a:p>
                  </a:txBody>
                  <a:tcPr/>
                </a:tc>
                <a:tc hMerge="1" vMerge="1">
                  <a:txBody>
                    <a:bodyPr/>
                    <a:lstStyle/>
                    <a:p>
                      <a:endParaRPr lang="en-US" dirty="0"/>
                    </a:p>
                  </a:txBody>
                  <a:tcPr/>
                </a:tc>
                <a:tc>
                  <a:txBody>
                    <a:bodyPr/>
                    <a:lstStyle/>
                    <a:p>
                      <a:r>
                        <a:rPr lang="en-US" dirty="0"/>
                        <a:t>Positive</a:t>
                      </a:r>
                    </a:p>
                  </a:txBody>
                  <a:tcPr/>
                </a:tc>
                <a:tc>
                  <a:txBody>
                    <a:bodyPr/>
                    <a:lstStyle/>
                    <a:p>
                      <a:r>
                        <a:rPr lang="en-US" dirty="0"/>
                        <a:t>Neutral</a:t>
                      </a:r>
                    </a:p>
                  </a:txBody>
                  <a:tcPr/>
                </a:tc>
                <a:tc>
                  <a:txBody>
                    <a:bodyPr/>
                    <a:lstStyle/>
                    <a:p>
                      <a:r>
                        <a:rPr lang="en-US" dirty="0"/>
                        <a:t>Negative</a:t>
                      </a:r>
                    </a:p>
                  </a:txBody>
                  <a:tcPr/>
                </a:tc>
                <a:tc>
                  <a:txBody>
                    <a:bodyPr/>
                    <a:lstStyle/>
                    <a:p>
                      <a:r>
                        <a:rPr lang="en-US" dirty="0"/>
                        <a:t>Total</a:t>
                      </a:r>
                    </a:p>
                  </a:txBody>
                  <a:tcPr/>
                </a:tc>
                <a:extLst>
                  <a:ext uri="{0D108BD9-81ED-4DB2-BD59-A6C34878D82A}">
                    <a16:rowId xmlns:a16="http://schemas.microsoft.com/office/drawing/2014/main" val="2351834242"/>
                  </a:ext>
                </a:extLst>
              </a:tr>
              <a:tr h="370840">
                <a:tc rowSpan="2">
                  <a:txBody>
                    <a:bodyPr/>
                    <a:lstStyle/>
                    <a:p>
                      <a:r>
                        <a:rPr lang="en-US" b="1" dirty="0"/>
                        <a:t>Perceived Difficulty</a:t>
                      </a:r>
                    </a:p>
                  </a:txBody>
                  <a:tcPr/>
                </a:tc>
                <a:tc>
                  <a:txBody>
                    <a:bodyPr/>
                    <a:lstStyle/>
                    <a:p>
                      <a:r>
                        <a:rPr lang="en-US" dirty="0"/>
                        <a:t>Yes</a:t>
                      </a:r>
                    </a:p>
                  </a:txBody>
                  <a:tcPr/>
                </a:tc>
                <a:tc>
                  <a:txBody>
                    <a:bodyPr/>
                    <a:lstStyle/>
                    <a:p>
                      <a:r>
                        <a:rPr lang="en-US" dirty="0"/>
                        <a:t>0</a:t>
                      </a:r>
                    </a:p>
                  </a:txBody>
                  <a:tcPr/>
                </a:tc>
                <a:tc>
                  <a:txBody>
                    <a:bodyPr/>
                    <a:lstStyle/>
                    <a:p>
                      <a:r>
                        <a:rPr lang="en-US" dirty="0"/>
                        <a:t>2</a:t>
                      </a:r>
                    </a:p>
                  </a:txBody>
                  <a:tcPr/>
                </a:tc>
                <a:tc>
                  <a:txBody>
                    <a:bodyPr/>
                    <a:lstStyle/>
                    <a:p>
                      <a:r>
                        <a:rPr lang="en-US" dirty="0"/>
                        <a:t>11</a:t>
                      </a:r>
                    </a:p>
                  </a:txBody>
                  <a:tcPr/>
                </a:tc>
                <a:tc>
                  <a:txBody>
                    <a:bodyPr/>
                    <a:lstStyle/>
                    <a:p>
                      <a:r>
                        <a:rPr lang="en-US" dirty="0"/>
                        <a:t>13</a:t>
                      </a:r>
                    </a:p>
                  </a:txBody>
                  <a:tcPr/>
                </a:tc>
                <a:extLst>
                  <a:ext uri="{0D108BD9-81ED-4DB2-BD59-A6C34878D82A}">
                    <a16:rowId xmlns:a16="http://schemas.microsoft.com/office/drawing/2014/main" val="4035241535"/>
                  </a:ext>
                </a:extLst>
              </a:tr>
              <a:tr h="370840">
                <a:tc vMerge="1">
                  <a:txBody>
                    <a:bodyPr/>
                    <a:lstStyle/>
                    <a:p>
                      <a:endParaRPr lang="en-US" dirty="0"/>
                    </a:p>
                  </a:txBody>
                  <a:tcPr/>
                </a:tc>
                <a:tc>
                  <a:txBody>
                    <a:bodyPr/>
                    <a:lstStyle/>
                    <a:p>
                      <a:r>
                        <a:rPr lang="en-US" dirty="0"/>
                        <a:t>No</a:t>
                      </a:r>
                    </a:p>
                  </a:txBody>
                  <a:tcPr/>
                </a:tc>
                <a:tc>
                  <a:txBody>
                    <a:bodyPr/>
                    <a:lstStyle/>
                    <a:p>
                      <a:r>
                        <a:rPr lang="en-US" dirty="0"/>
                        <a:t>5</a:t>
                      </a:r>
                    </a:p>
                  </a:txBody>
                  <a:tcPr/>
                </a:tc>
                <a:tc>
                  <a:txBody>
                    <a:bodyPr/>
                    <a:lstStyle/>
                    <a:p>
                      <a:r>
                        <a:rPr lang="en-US" dirty="0"/>
                        <a:t>1</a:t>
                      </a:r>
                    </a:p>
                  </a:txBody>
                  <a:tcPr/>
                </a:tc>
                <a:tc>
                  <a:txBody>
                    <a:bodyPr/>
                    <a:lstStyle/>
                    <a:p>
                      <a:r>
                        <a:rPr lang="en-US" dirty="0"/>
                        <a:t>1</a:t>
                      </a:r>
                    </a:p>
                  </a:txBody>
                  <a:tcPr/>
                </a:tc>
                <a:tc>
                  <a:txBody>
                    <a:bodyPr/>
                    <a:lstStyle/>
                    <a:p>
                      <a:r>
                        <a:rPr lang="en-US" dirty="0"/>
                        <a:t>7</a:t>
                      </a:r>
                    </a:p>
                  </a:txBody>
                  <a:tcPr/>
                </a:tc>
                <a:extLst>
                  <a:ext uri="{0D108BD9-81ED-4DB2-BD59-A6C34878D82A}">
                    <a16:rowId xmlns:a16="http://schemas.microsoft.com/office/drawing/2014/main" val="3418705007"/>
                  </a:ext>
                </a:extLst>
              </a:tr>
              <a:tr h="370840">
                <a:tc>
                  <a:txBody>
                    <a:bodyPr/>
                    <a:lstStyle/>
                    <a:p>
                      <a:endParaRPr lang="en-US" dirty="0"/>
                    </a:p>
                  </a:txBody>
                  <a:tcPr/>
                </a:tc>
                <a:tc>
                  <a:txBody>
                    <a:bodyPr/>
                    <a:lstStyle/>
                    <a:p>
                      <a:r>
                        <a:rPr lang="en-US" dirty="0"/>
                        <a:t>Total</a:t>
                      </a:r>
                    </a:p>
                  </a:txBody>
                  <a:tcPr/>
                </a:tc>
                <a:tc>
                  <a:txBody>
                    <a:bodyPr/>
                    <a:lstStyle/>
                    <a:p>
                      <a:r>
                        <a:rPr lang="en-US" dirty="0"/>
                        <a:t>5</a:t>
                      </a:r>
                    </a:p>
                  </a:txBody>
                  <a:tcPr/>
                </a:tc>
                <a:tc>
                  <a:txBody>
                    <a:bodyPr/>
                    <a:lstStyle/>
                    <a:p>
                      <a:r>
                        <a:rPr lang="en-US" dirty="0"/>
                        <a:t>3</a:t>
                      </a:r>
                    </a:p>
                  </a:txBody>
                  <a:tcPr/>
                </a:tc>
                <a:tc>
                  <a:txBody>
                    <a:bodyPr/>
                    <a:lstStyle/>
                    <a:p>
                      <a:r>
                        <a:rPr lang="en-US" dirty="0"/>
                        <a:t>12</a:t>
                      </a:r>
                    </a:p>
                  </a:txBody>
                  <a:tcPr/>
                </a:tc>
                <a:tc>
                  <a:txBody>
                    <a:bodyPr/>
                    <a:lstStyle/>
                    <a:p>
                      <a:r>
                        <a:rPr lang="en-US" dirty="0"/>
                        <a:t>20</a:t>
                      </a:r>
                    </a:p>
                  </a:txBody>
                  <a:tcPr/>
                </a:tc>
                <a:extLst>
                  <a:ext uri="{0D108BD9-81ED-4DB2-BD59-A6C34878D82A}">
                    <a16:rowId xmlns:a16="http://schemas.microsoft.com/office/drawing/2014/main" val="627889899"/>
                  </a:ext>
                </a:extLst>
              </a:tr>
            </a:tbl>
          </a:graphicData>
        </a:graphic>
      </p:graphicFrame>
    </p:spTree>
    <p:extLst>
      <p:ext uri="{BB962C8B-B14F-4D97-AF65-F5344CB8AC3E}">
        <p14:creationId xmlns:p14="http://schemas.microsoft.com/office/powerpoint/2010/main" val="425724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E302-5995-43F0-9847-96F44312827E}"/>
              </a:ext>
            </a:extLst>
          </p:cNvPr>
          <p:cNvSpPr>
            <a:spLocks noGrp="1"/>
          </p:cNvSpPr>
          <p:nvPr>
            <p:ph type="title"/>
          </p:nvPr>
        </p:nvSpPr>
        <p:spPr>
          <a:xfrm>
            <a:off x="457200" y="513789"/>
            <a:ext cx="8229600" cy="1143000"/>
          </a:xfrm>
        </p:spPr>
        <p:txBody>
          <a:bodyPr>
            <a:normAutofit fontScale="90000"/>
          </a:bodyPr>
          <a:lstStyle/>
          <a:p>
            <a:r>
              <a:rPr lang="en-US" dirty="0"/>
              <a:t>Qualitative Course Ratings: Interpretation</a:t>
            </a:r>
          </a:p>
        </p:txBody>
      </p:sp>
      <p:sp>
        <p:nvSpPr>
          <p:cNvPr id="3" name="Content Placeholder 2">
            <a:extLst>
              <a:ext uri="{FF2B5EF4-FFF2-40B4-BE49-F238E27FC236}">
                <a16:creationId xmlns:a16="http://schemas.microsoft.com/office/drawing/2014/main" id="{B2B4744E-2890-402B-AAA4-1621BE58A0C8}"/>
              </a:ext>
            </a:extLst>
          </p:cNvPr>
          <p:cNvSpPr>
            <a:spLocks noGrp="1"/>
          </p:cNvSpPr>
          <p:nvPr>
            <p:ph idx="1"/>
          </p:nvPr>
        </p:nvSpPr>
        <p:spPr>
          <a:xfrm>
            <a:off x="457200" y="1913206"/>
            <a:ext cx="8229600" cy="4212957"/>
          </a:xfrm>
        </p:spPr>
        <p:txBody>
          <a:bodyPr>
            <a:normAutofit/>
          </a:bodyPr>
          <a:lstStyle/>
          <a:p>
            <a:r>
              <a:rPr lang="en-US" dirty="0"/>
              <a:t>Overall view and perceived difficulty were strongly associated with each other</a:t>
            </a:r>
          </a:p>
          <a:p>
            <a:r>
              <a:rPr lang="en-US" dirty="0"/>
              <a:t>Both were strongly associated with passing the course</a:t>
            </a:r>
          </a:p>
          <a:p>
            <a:endParaRPr lang="en-US" dirty="0"/>
          </a:p>
          <a:p>
            <a:r>
              <a:rPr lang="en-US" dirty="0"/>
              <a:t>Performance in the course greatly predicted students’ course summaries</a:t>
            </a:r>
          </a:p>
        </p:txBody>
      </p:sp>
    </p:spTree>
    <p:extLst>
      <p:ext uri="{BB962C8B-B14F-4D97-AF65-F5344CB8AC3E}">
        <p14:creationId xmlns:p14="http://schemas.microsoft.com/office/powerpoint/2010/main" val="9652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7287CFEB-3E43-4916-A540-BC6E209781D0}"/>
              </a:ext>
            </a:extLst>
          </p:cNvPr>
          <p:cNvPicPr>
            <a:picLocks noChangeAspect="1"/>
          </p:cNvPicPr>
          <p:nvPr/>
        </p:nvPicPr>
        <p:blipFill rotWithShape="1">
          <a:blip r:embed="rId2"/>
          <a:srcRect l="5894" t="37229" r="9226" b="44685"/>
          <a:stretch/>
        </p:blipFill>
        <p:spPr>
          <a:xfrm>
            <a:off x="1747520" y="2570480"/>
            <a:ext cx="5435600" cy="1158240"/>
          </a:xfrm>
          <a:prstGeom prst="rect">
            <a:avLst/>
          </a:prstGeom>
        </p:spPr>
      </p:pic>
      <p:sp>
        <p:nvSpPr>
          <p:cNvPr id="10" name="TextBox 9">
            <a:extLst>
              <a:ext uri="{FF2B5EF4-FFF2-40B4-BE49-F238E27FC236}">
                <a16:creationId xmlns:a16="http://schemas.microsoft.com/office/drawing/2014/main" id="{E53663DC-2891-42F3-92CD-B89EEF5C9898}"/>
              </a:ext>
            </a:extLst>
          </p:cNvPr>
          <p:cNvSpPr txBox="1"/>
          <p:nvPr/>
        </p:nvSpPr>
        <p:spPr>
          <a:xfrm>
            <a:off x="2103119" y="5454134"/>
            <a:ext cx="4511040" cy="369332"/>
          </a:xfrm>
          <a:prstGeom prst="rect">
            <a:avLst/>
          </a:prstGeom>
          <a:noFill/>
        </p:spPr>
        <p:txBody>
          <a:bodyPr wrap="square" rtlCol="0">
            <a:spAutoFit/>
          </a:bodyPr>
          <a:lstStyle/>
          <a:p>
            <a:r>
              <a:rPr lang="en-US" dirty="0"/>
              <a:t>Contact: Elsa Ermer, </a:t>
            </a:r>
            <a:r>
              <a:rPr lang="en-US" dirty="0">
                <a:hlinkClick r:id="rId3"/>
              </a:rPr>
              <a:t>eermer@umaryland.edu</a:t>
            </a:r>
            <a:r>
              <a:rPr lang="en-US" dirty="0"/>
              <a:t> </a:t>
            </a:r>
          </a:p>
        </p:txBody>
      </p:sp>
    </p:spTree>
    <p:extLst>
      <p:ext uri="{BB962C8B-B14F-4D97-AF65-F5344CB8AC3E}">
        <p14:creationId xmlns:p14="http://schemas.microsoft.com/office/powerpoint/2010/main" val="400145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in Excel</a:t>
            </a:r>
          </a:p>
        </p:txBody>
      </p:sp>
      <p:pic>
        <p:nvPicPr>
          <p:cNvPr id="4" name="Content Placeholder 3"/>
          <p:cNvPicPr>
            <a:picLocks noGrp="1" noChangeAspect="1"/>
          </p:cNvPicPr>
          <p:nvPr>
            <p:ph idx="1"/>
          </p:nvPr>
        </p:nvPicPr>
        <p:blipFill rotWithShape="1">
          <a:blip r:embed="rId3"/>
          <a:srcRect r="82799" b="39509"/>
          <a:stretch/>
        </p:blipFill>
        <p:spPr>
          <a:xfrm>
            <a:off x="2169502" y="1417638"/>
            <a:ext cx="4804995" cy="4752558"/>
          </a:xfrm>
          <a:prstGeom prst="rect">
            <a:avLst/>
          </a:prstGeom>
        </p:spPr>
      </p:pic>
      <p:sp>
        <p:nvSpPr>
          <p:cNvPr id="6" name="Oval 5"/>
          <p:cNvSpPr/>
          <p:nvPr/>
        </p:nvSpPr>
        <p:spPr>
          <a:xfrm>
            <a:off x="3572606" y="2489836"/>
            <a:ext cx="502920" cy="5029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3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E2E8-5E88-4EF7-8E1E-581356797836}"/>
              </a:ext>
            </a:extLst>
          </p:cNvPr>
          <p:cNvSpPr>
            <a:spLocks noGrp="1"/>
          </p:cNvSpPr>
          <p:nvPr>
            <p:ph type="title"/>
          </p:nvPr>
        </p:nvSpPr>
        <p:spPr>
          <a:xfrm>
            <a:off x="457200" y="598195"/>
            <a:ext cx="8229600" cy="1143000"/>
          </a:xfrm>
        </p:spPr>
        <p:txBody>
          <a:bodyPr>
            <a:normAutofit fontScale="90000"/>
          </a:bodyPr>
          <a:lstStyle/>
          <a:p>
            <a:r>
              <a:rPr lang="en-US" dirty="0"/>
              <a:t>Descriptive Statistics:</a:t>
            </a:r>
            <a:br>
              <a:rPr lang="en-US" dirty="0"/>
            </a:br>
            <a:r>
              <a:rPr lang="en-US" dirty="0"/>
              <a:t>Excel Formulas</a:t>
            </a:r>
          </a:p>
        </p:txBody>
      </p:sp>
      <p:graphicFrame>
        <p:nvGraphicFramePr>
          <p:cNvPr id="4" name="Table 4">
            <a:extLst>
              <a:ext uri="{FF2B5EF4-FFF2-40B4-BE49-F238E27FC236}">
                <a16:creationId xmlns:a16="http://schemas.microsoft.com/office/drawing/2014/main" id="{790E0CA9-2907-425F-8160-0172E0FF079B}"/>
              </a:ext>
            </a:extLst>
          </p:cNvPr>
          <p:cNvGraphicFramePr>
            <a:graphicFrameLocks noGrp="1"/>
          </p:cNvGraphicFramePr>
          <p:nvPr>
            <p:ph idx="1"/>
            <p:extLst>
              <p:ext uri="{D42A27DB-BD31-4B8C-83A1-F6EECF244321}">
                <p14:modId xmlns:p14="http://schemas.microsoft.com/office/powerpoint/2010/main" val="4142223912"/>
              </p:ext>
            </p:extLst>
          </p:nvPr>
        </p:nvGraphicFramePr>
        <p:xfrm>
          <a:off x="834012" y="2226469"/>
          <a:ext cx="7154427" cy="3288069"/>
        </p:xfrm>
        <a:graphic>
          <a:graphicData uri="http://schemas.openxmlformats.org/drawingml/2006/table">
            <a:tbl>
              <a:tblPr firstRow="1" bandRow="1">
                <a:tableStyleId>{0660B408-B3CF-4A94-85FC-2B1E0A45F4A2}</a:tableStyleId>
              </a:tblPr>
              <a:tblGrid>
                <a:gridCol w="1376625">
                  <a:extLst>
                    <a:ext uri="{9D8B030D-6E8A-4147-A177-3AD203B41FA5}">
                      <a16:colId xmlns:a16="http://schemas.microsoft.com/office/drawing/2014/main" val="852408384"/>
                    </a:ext>
                  </a:extLst>
                </a:gridCol>
                <a:gridCol w="3356150">
                  <a:extLst>
                    <a:ext uri="{9D8B030D-6E8A-4147-A177-3AD203B41FA5}">
                      <a16:colId xmlns:a16="http://schemas.microsoft.com/office/drawing/2014/main" val="2271794961"/>
                    </a:ext>
                  </a:extLst>
                </a:gridCol>
                <a:gridCol w="2421652">
                  <a:extLst>
                    <a:ext uri="{9D8B030D-6E8A-4147-A177-3AD203B41FA5}">
                      <a16:colId xmlns:a16="http://schemas.microsoft.com/office/drawing/2014/main" val="3868208543"/>
                    </a:ext>
                  </a:extLst>
                </a:gridCol>
              </a:tblGrid>
              <a:tr h="365341">
                <a:tc>
                  <a:txBody>
                    <a:bodyPr/>
                    <a:lstStyle/>
                    <a:p>
                      <a:pPr algn="l" fontAlgn="b"/>
                      <a:r>
                        <a:rPr lang="en-US" sz="2200" b="1" u="none" strike="noStrike" dirty="0">
                          <a:solidFill>
                            <a:srgbClr val="000000"/>
                          </a:solidFill>
                          <a:effectLst/>
                        </a:rPr>
                        <a:t>Statistic</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1" u="none" strike="noStrike" dirty="0">
                          <a:solidFill>
                            <a:srgbClr val="000000"/>
                          </a:solidFill>
                          <a:effectLst/>
                        </a:rPr>
                        <a:t>Excel Formula </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1" u="none" strike="noStrike" dirty="0">
                          <a:solidFill>
                            <a:srgbClr val="000000"/>
                          </a:solidFill>
                          <a:effectLst/>
                        </a:rPr>
                        <a:t>Result (example)</a:t>
                      </a:r>
                      <a:endParaRPr lang="en-US" sz="22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329198661"/>
                  </a:ext>
                </a:extLst>
              </a:tr>
              <a:tr h="365341">
                <a:tc>
                  <a:txBody>
                    <a:bodyPr/>
                    <a:lstStyle/>
                    <a:p>
                      <a:pPr algn="l" fontAlgn="b"/>
                      <a:r>
                        <a:rPr lang="en-US" sz="2200" b="1" u="none" strike="noStrike" dirty="0">
                          <a:solidFill>
                            <a:srgbClr val="000000"/>
                          </a:solidFill>
                          <a:effectLst/>
                        </a:rPr>
                        <a:t>n</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=COUNT(range)</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20</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189904810"/>
                  </a:ext>
                </a:extLst>
              </a:tr>
              <a:tr h="365341">
                <a:tc>
                  <a:txBody>
                    <a:bodyPr/>
                    <a:lstStyle/>
                    <a:p>
                      <a:pPr algn="l" fontAlgn="b"/>
                      <a:r>
                        <a:rPr lang="en-US" sz="2200" b="1" u="none" strike="noStrike" dirty="0">
                          <a:solidFill>
                            <a:srgbClr val="000000"/>
                          </a:solidFill>
                          <a:effectLst/>
                        </a:rPr>
                        <a:t>Median</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=MEDIAN(range)</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63</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86303168"/>
                  </a:ext>
                </a:extLst>
              </a:tr>
              <a:tr h="365341">
                <a:tc>
                  <a:txBody>
                    <a:bodyPr/>
                    <a:lstStyle/>
                    <a:p>
                      <a:pPr algn="l" fontAlgn="b"/>
                      <a:r>
                        <a:rPr lang="en-US" sz="2200" b="1" u="none" strike="noStrike">
                          <a:solidFill>
                            <a:srgbClr val="000000"/>
                          </a:solidFill>
                          <a:effectLst/>
                        </a:rPr>
                        <a:t>Mean</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i="0" u="none" strike="noStrike" dirty="0">
                          <a:solidFill>
                            <a:srgbClr val="000000"/>
                          </a:solidFill>
                          <a:effectLst/>
                          <a:latin typeface="+mn-lt"/>
                        </a:rPr>
                        <a:t>=AVERAGE(range)</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62</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409363309"/>
                  </a:ext>
                </a:extLst>
              </a:tr>
              <a:tr h="365341">
                <a:tc>
                  <a:txBody>
                    <a:bodyPr/>
                    <a:lstStyle/>
                    <a:p>
                      <a:pPr algn="l" fontAlgn="b"/>
                      <a:r>
                        <a:rPr lang="en-US" sz="2200" b="1" u="none" strike="noStrike">
                          <a:solidFill>
                            <a:srgbClr val="000000"/>
                          </a:solidFill>
                          <a:effectLst/>
                        </a:rPr>
                        <a:t>SD</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i="0" u="none" strike="noStrike" dirty="0">
                          <a:solidFill>
                            <a:srgbClr val="000000"/>
                          </a:solidFill>
                          <a:effectLst/>
                          <a:latin typeface="+mn-lt"/>
                        </a:rPr>
                        <a:t>=STDEV(range)</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18.6</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232852625"/>
                  </a:ext>
                </a:extLst>
              </a:tr>
              <a:tr h="365341">
                <a:tc>
                  <a:txBody>
                    <a:bodyPr/>
                    <a:lstStyle/>
                    <a:p>
                      <a:pPr algn="l" fontAlgn="b"/>
                      <a:r>
                        <a:rPr lang="en-US" sz="2200" b="1" u="none" strike="noStrike">
                          <a:solidFill>
                            <a:srgbClr val="000000"/>
                          </a:solidFill>
                          <a:effectLst/>
                        </a:rPr>
                        <a:t># passed</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=COUNTIF(range,</a:t>
                      </a:r>
                      <a:r>
                        <a:rPr lang="en-US" sz="2200" b="0" u="none" strike="noStrike" baseline="0" dirty="0">
                          <a:solidFill>
                            <a:srgbClr val="000000"/>
                          </a:solidFill>
                          <a:effectLst/>
                        </a:rPr>
                        <a:t> “&gt;=70”)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7</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74576105"/>
                  </a:ext>
                </a:extLst>
              </a:tr>
              <a:tr h="365341">
                <a:tc>
                  <a:txBody>
                    <a:bodyPr/>
                    <a:lstStyle/>
                    <a:p>
                      <a:pPr algn="l" fontAlgn="b"/>
                      <a:r>
                        <a:rPr lang="en-US" sz="2200" b="1" u="none" strike="noStrike">
                          <a:solidFill>
                            <a:srgbClr val="000000"/>
                          </a:solidFill>
                          <a:effectLst/>
                        </a:rPr>
                        <a:t>% passing</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 </a:t>
                      </a:r>
                      <a:r>
                        <a:rPr lang="en-US" sz="2200" b="1" u="none" strike="noStrike" dirty="0">
                          <a:solidFill>
                            <a:srgbClr val="000000"/>
                          </a:solidFill>
                          <a:effectLst/>
                        </a:rPr>
                        <a:t>#passed </a:t>
                      </a:r>
                      <a:r>
                        <a:rPr lang="en-US" sz="2200" b="0" u="none" strike="noStrike" dirty="0">
                          <a:solidFill>
                            <a:srgbClr val="000000"/>
                          </a:solidFill>
                          <a:effectLst/>
                        </a:rPr>
                        <a:t>/ </a:t>
                      </a:r>
                      <a:r>
                        <a:rPr lang="en-US" sz="2200" b="1" u="none" strike="noStrike" dirty="0">
                          <a:solidFill>
                            <a:srgbClr val="000000"/>
                          </a:solidFill>
                          <a:effectLst/>
                        </a:rPr>
                        <a:t>n</a:t>
                      </a:r>
                      <a:r>
                        <a:rPr lang="en-US" sz="2200" b="0" u="none" strike="noStrike" baseline="0" dirty="0">
                          <a:solidFill>
                            <a:srgbClr val="000000"/>
                          </a:solidFill>
                          <a:effectLst/>
                        </a:rPr>
                        <a:t> * 100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35</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955560990"/>
                  </a:ext>
                </a:extLst>
              </a:tr>
              <a:tr h="365341">
                <a:tc>
                  <a:txBody>
                    <a:bodyPr/>
                    <a:lstStyle/>
                    <a:p>
                      <a:pPr algn="l" fontAlgn="b"/>
                      <a:r>
                        <a:rPr lang="en-US" sz="2200" b="1" u="none" strike="noStrike">
                          <a:solidFill>
                            <a:srgbClr val="000000"/>
                          </a:solidFill>
                          <a:effectLst/>
                        </a:rPr>
                        <a:t>Min</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=MIN(range)</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30</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80101072"/>
                  </a:ext>
                </a:extLst>
              </a:tr>
              <a:tr h="365341">
                <a:tc>
                  <a:txBody>
                    <a:bodyPr/>
                    <a:lstStyle/>
                    <a:p>
                      <a:pPr algn="l" fontAlgn="b"/>
                      <a:r>
                        <a:rPr lang="en-US" sz="2200" b="1" u="none" strike="noStrike">
                          <a:solidFill>
                            <a:srgbClr val="000000"/>
                          </a:solidFill>
                          <a:effectLst/>
                        </a:rPr>
                        <a:t>Max</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=MAX(range)</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2200" b="0" u="none" strike="noStrike" dirty="0">
                          <a:solidFill>
                            <a:srgbClr val="000000"/>
                          </a:solidFill>
                          <a:effectLst/>
                        </a:rPr>
                        <a:t>105</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75360657"/>
                  </a:ext>
                </a:extLst>
              </a:tr>
            </a:tbl>
          </a:graphicData>
        </a:graphic>
      </p:graphicFrame>
    </p:spTree>
    <p:extLst>
      <p:ext uri="{BB962C8B-B14F-4D97-AF65-F5344CB8AC3E}">
        <p14:creationId xmlns:p14="http://schemas.microsoft.com/office/powerpoint/2010/main" val="415676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Charts in Excel</a:t>
            </a:r>
          </a:p>
        </p:txBody>
      </p:sp>
      <p:pic>
        <p:nvPicPr>
          <p:cNvPr id="4" name="Content Placeholder 3"/>
          <p:cNvPicPr>
            <a:picLocks noGrp="1" noChangeAspect="1"/>
          </p:cNvPicPr>
          <p:nvPr>
            <p:ph idx="1"/>
          </p:nvPr>
        </p:nvPicPr>
        <p:blipFill rotWithShape="1">
          <a:blip r:embed="rId2"/>
          <a:srcRect r="71795" b="17477"/>
          <a:stretch/>
        </p:blipFill>
        <p:spPr>
          <a:xfrm>
            <a:off x="1582616" y="1501348"/>
            <a:ext cx="5838092" cy="4804111"/>
          </a:xfrm>
          <a:prstGeom prst="rect">
            <a:avLst/>
          </a:prstGeom>
        </p:spPr>
      </p:pic>
      <p:sp>
        <p:nvSpPr>
          <p:cNvPr id="5" name="Oval 4"/>
          <p:cNvSpPr/>
          <p:nvPr/>
        </p:nvSpPr>
        <p:spPr>
          <a:xfrm>
            <a:off x="2189283" y="1565030"/>
            <a:ext cx="502920" cy="5029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805852" y="2164666"/>
            <a:ext cx="320040" cy="32004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3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DF3F-BBA1-4A07-B4C2-A8E5562E4A36}"/>
              </a:ext>
            </a:extLst>
          </p:cNvPr>
          <p:cNvSpPr>
            <a:spLocks noGrp="1"/>
          </p:cNvSpPr>
          <p:nvPr>
            <p:ph type="title"/>
          </p:nvPr>
        </p:nvSpPr>
        <p:spPr>
          <a:xfrm>
            <a:off x="457200" y="269876"/>
            <a:ext cx="8229600" cy="1143000"/>
          </a:xfrm>
        </p:spPr>
        <p:txBody>
          <a:bodyPr/>
          <a:lstStyle/>
          <a:p>
            <a:r>
              <a:rPr lang="en-US" dirty="0"/>
              <a:t>Elements of Data Analysis</a:t>
            </a:r>
          </a:p>
        </p:txBody>
      </p:sp>
      <p:sp>
        <p:nvSpPr>
          <p:cNvPr id="3" name="Content Placeholder 2">
            <a:extLst>
              <a:ext uri="{FF2B5EF4-FFF2-40B4-BE49-F238E27FC236}">
                <a16:creationId xmlns:a16="http://schemas.microsoft.com/office/drawing/2014/main" id="{40CD703E-C75E-43FB-ABAE-3866BB1D5329}"/>
              </a:ext>
            </a:extLst>
          </p:cNvPr>
          <p:cNvSpPr>
            <a:spLocks noGrp="1"/>
          </p:cNvSpPr>
          <p:nvPr>
            <p:ph idx="1"/>
          </p:nvPr>
        </p:nvSpPr>
        <p:spPr>
          <a:xfrm>
            <a:off x="457200" y="1620520"/>
            <a:ext cx="8229600" cy="4525963"/>
          </a:xfrm>
        </p:spPr>
        <p:txBody>
          <a:bodyPr/>
          <a:lstStyle/>
          <a:p>
            <a:r>
              <a:rPr lang="en-US" dirty="0"/>
              <a:t>Data Collection</a:t>
            </a:r>
          </a:p>
          <a:p>
            <a:r>
              <a:rPr lang="en-US" b="1" dirty="0"/>
              <a:t>Analysis of Data</a:t>
            </a:r>
          </a:p>
          <a:p>
            <a:r>
              <a:rPr lang="en-US" dirty="0"/>
              <a:t>Application of results and development of conclusions</a:t>
            </a:r>
          </a:p>
          <a:p>
            <a:r>
              <a:rPr lang="en-US" dirty="0">
                <a:solidFill>
                  <a:schemeClr val="bg1">
                    <a:lumMod val="65000"/>
                  </a:schemeClr>
                </a:solidFill>
              </a:rPr>
              <a:t>Development of action plan</a:t>
            </a:r>
          </a:p>
          <a:p>
            <a:endParaRPr lang="en-US" dirty="0"/>
          </a:p>
          <a:p>
            <a:r>
              <a:rPr lang="en-US" dirty="0"/>
              <a:t>Example: Cardiology course grades</a:t>
            </a:r>
          </a:p>
        </p:txBody>
      </p:sp>
    </p:spTree>
    <p:extLst>
      <p:ext uri="{BB962C8B-B14F-4D97-AF65-F5344CB8AC3E}">
        <p14:creationId xmlns:p14="http://schemas.microsoft.com/office/powerpoint/2010/main" val="8447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9464-C8D8-4691-BD5D-40521A3EA401}"/>
              </a:ext>
            </a:extLst>
          </p:cNvPr>
          <p:cNvSpPr>
            <a:spLocks noGrp="1"/>
          </p:cNvSpPr>
          <p:nvPr>
            <p:ph type="title"/>
          </p:nvPr>
        </p:nvSpPr>
        <p:spPr/>
        <p:txBody>
          <a:bodyPr/>
          <a:lstStyle/>
          <a:p>
            <a:r>
              <a:rPr lang="en-US" dirty="0"/>
              <a:t>Data Collection: Cardiology Grades</a:t>
            </a:r>
          </a:p>
        </p:txBody>
      </p:sp>
      <p:pic>
        <p:nvPicPr>
          <p:cNvPr id="7" name="Content Placeholder 6" descr="A picture containing text, screenshot, computer&#10;&#10;Description automatically generated">
            <a:extLst>
              <a:ext uri="{FF2B5EF4-FFF2-40B4-BE49-F238E27FC236}">
                <a16:creationId xmlns:a16="http://schemas.microsoft.com/office/drawing/2014/main" id="{9A1CF7F2-9099-4CCE-9C79-B9DACE939FEB}"/>
              </a:ext>
            </a:extLst>
          </p:cNvPr>
          <p:cNvPicPr>
            <a:picLocks noGrp="1" noChangeAspect="1"/>
          </p:cNvPicPr>
          <p:nvPr>
            <p:ph idx="1"/>
          </p:nvPr>
        </p:nvPicPr>
        <p:blipFill rotWithShape="1">
          <a:blip r:embed="rId3"/>
          <a:srcRect t="2529" r="73457" b="46644"/>
          <a:stretch/>
        </p:blipFill>
        <p:spPr>
          <a:xfrm>
            <a:off x="532710" y="1534160"/>
            <a:ext cx="8112008" cy="4368800"/>
          </a:xfrm>
        </p:spPr>
      </p:pic>
    </p:spTree>
    <p:extLst>
      <p:ext uri="{BB962C8B-B14F-4D97-AF65-F5344CB8AC3E}">
        <p14:creationId xmlns:p14="http://schemas.microsoft.com/office/powerpoint/2010/main" val="287842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3727-846E-43B8-BAB6-862BF86D8413}"/>
              </a:ext>
            </a:extLst>
          </p:cNvPr>
          <p:cNvSpPr>
            <a:spLocks noGrp="1"/>
          </p:cNvSpPr>
          <p:nvPr>
            <p:ph type="title"/>
          </p:nvPr>
        </p:nvSpPr>
        <p:spPr/>
        <p:txBody>
          <a:bodyPr/>
          <a:lstStyle/>
          <a:p>
            <a:r>
              <a:rPr lang="en-US" dirty="0"/>
              <a:t>Data Analysis Methods</a:t>
            </a:r>
          </a:p>
        </p:txBody>
      </p:sp>
      <p:sp>
        <p:nvSpPr>
          <p:cNvPr id="3" name="Content Placeholder 2">
            <a:extLst>
              <a:ext uri="{FF2B5EF4-FFF2-40B4-BE49-F238E27FC236}">
                <a16:creationId xmlns:a16="http://schemas.microsoft.com/office/drawing/2014/main" id="{0CC7A0D8-BD92-4836-9994-F520561C2777}"/>
              </a:ext>
            </a:extLst>
          </p:cNvPr>
          <p:cNvSpPr>
            <a:spLocks noGrp="1"/>
          </p:cNvSpPr>
          <p:nvPr>
            <p:ph idx="1"/>
          </p:nvPr>
        </p:nvSpPr>
        <p:spPr/>
        <p:txBody>
          <a:bodyPr>
            <a:normAutofit/>
          </a:bodyPr>
          <a:lstStyle/>
          <a:p>
            <a:r>
              <a:rPr lang="en-US" dirty="0"/>
              <a:t>Data cleaning</a:t>
            </a:r>
          </a:p>
          <a:p>
            <a:r>
              <a:rPr lang="en-US" dirty="0"/>
              <a:t>Quantitative</a:t>
            </a:r>
          </a:p>
          <a:p>
            <a:pPr lvl="1"/>
            <a:r>
              <a:rPr lang="en-US" dirty="0"/>
              <a:t>Descriptive statistics</a:t>
            </a:r>
          </a:p>
          <a:p>
            <a:pPr lvl="1"/>
            <a:r>
              <a:rPr lang="en-US" dirty="0"/>
              <a:t>Visualization</a:t>
            </a:r>
          </a:p>
          <a:p>
            <a:r>
              <a:rPr lang="en-US" dirty="0"/>
              <a:t>Qualitative</a:t>
            </a:r>
          </a:p>
          <a:p>
            <a:pPr lvl="1"/>
            <a:r>
              <a:rPr lang="en-US" dirty="0"/>
              <a:t>Coding</a:t>
            </a:r>
          </a:p>
          <a:p>
            <a:pPr lvl="1"/>
            <a:r>
              <a:rPr lang="en-US" dirty="0"/>
              <a:t>Summarization</a:t>
            </a:r>
          </a:p>
          <a:p>
            <a:r>
              <a:rPr lang="en-US" dirty="0"/>
              <a:t>Interpretation </a:t>
            </a:r>
          </a:p>
        </p:txBody>
      </p:sp>
    </p:spTree>
    <p:extLst>
      <p:ext uri="{BB962C8B-B14F-4D97-AF65-F5344CB8AC3E}">
        <p14:creationId xmlns:p14="http://schemas.microsoft.com/office/powerpoint/2010/main" val="147790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E2E8-5E88-4EF7-8E1E-581356797836}"/>
              </a:ext>
            </a:extLst>
          </p:cNvPr>
          <p:cNvSpPr>
            <a:spLocks noGrp="1"/>
          </p:cNvSpPr>
          <p:nvPr>
            <p:ph type="title"/>
          </p:nvPr>
        </p:nvSpPr>
        <p:spPr>
          <a:xfrm>
            <a:off x="457200" y="598195"/>
            <a:ext cx="8229600" cy="1143000"/>
          </a:xfrm>
        </p:spPr>
        <p:txBody>
          <a:bodyPr>
            <a:normAutofit fontScale="90000"/>
          </a:bodyPr>
          <a:lstStyle/>
          <a:p>
            <a:r>
              <a:rPr lang="en-US" dirty="0"/>
              <a:t>Cardiology Grades</a:t>
            </a:r>
            <a:r>
              <a:rPr lang="en-US"/>
              <a:t>: </a:t>
            </a:r>
            <a:br>
              <a:rPr lang="en-US"/>
            </a:br>
            <a:r>
              <a:rPr lang="en-US"/>
              <a:t>Descriptive </a:t>
            </a:r>
            <a:r>
              <a:rPr lang="en-US" dirty="0"/>
              <a:t>Statistics</a:t>
            </a:r>
          </a:p>
        </p:txBody>
      </p:sp>
      <p:graphicFrame>
        <p:nvGraphicFramePr>
          <p:cNvPr id="4" name="Table 4">
            <a:extLst>
              <a:ext uri="{FF2B5EF4-FFF2-40B4-BE49-F238E27FC236}">
                <a16:creationId xmlns:a16="http://schemas.microsoft.com/office/drawing/2014/main" id="{790E0CA9-2907-425F-8160-0172E0FF079B}"/>
              </a:ext>
            </a:extLst>
          </p:cNvPr>
          <p:cNvGraphicFramePr>
            <a:graphicFrameLocks noGrp="1"/>
          </p:cNvGraphicFramePr>
          <p:nvPr>
            <p:ph idx="1"/>
          </p:nvPr>
        </p:nvGraphicFramePr>
        <p:xfrm>
          <a:off x="337625" y="2226469"/>
          <a:ext cx="8468752" cy="3288069"/>
        </p:xfrm>
        <a:graphic>
          <a:graphicData uri="http://schemas.openxmlformats.org/drawingml/2006/table">
            <a:tbl>
              <a:tblPr firstRow="1" bandRow="1">
                <a:tableStyleId>{0660B408-B3CF-4A94-85FC-2B1E0A45F4A2}</a:tableStyleId>
              </a:tblPr>
              <a:tblGrid>
                <a:gridCol w="1308295">
                  <a:extLst>
                    <a:ext uri="{9D8B030D-6E8A-4147-A177-3AD203B41FA5}">
                      <a16:colId xmlns:a16="http://schemas.microsoft.com/office/drawing/2014/main" val="852408384"/>
                    </a:ext>
                  </a:extLst>
                </a:gridCol>
                <a:gridCol w="970671">
                  <a:extLst>
                    <a:ext uri="{9D8B030D-6E8A-4147-A177-3AD203B41FA5}">
                      <a16:colId xmlns:a16="http://schemas.microsoft.com/office/drawing/2014/main" val="2271794961"/>
                    </a:ext>
                  </a:extLst>
                </a:gridCol>
                <a:gridCol w="998806">
                  <a:extLst>
                    <a:ext uri="{9D8B030D-6E8A-4147-A177-3AD203B41FA5}">
                      <a16:colId xmlns:a16="http://schemas.microsoft.com/office/drawing/2014/main" val="3868208543"/>
                    </a:ext>
                  </a:extLst>
                </a:gridCol>
                <a:gridCol w="1041009">
                  <a:extLst>
                    <a:ext uri="{9D8B030D-6E8A-4147-A177-3AD203B41FA5}">
                      <a16:colId xmlns:a16="http://schemas.microsoft.com/office/drawing/2014/main" val="3857662574"/>
                    </a:ext>
                  </a:extLst>
                </a:gridCol>
                <a:gridCol w="1083212">
                  <a:extLst>
                    <a:ext uri="{9D8B030D-6E8A-4147-A177-3AD203B41FA5}">
                      <a16:colId xmlns:a16="http://schemas.microsoft.com/office/drawing/2014/main" val="1925676696"/>
                    </a:ext>
                  </a:extLst>
                </a:gridCol>
                <a:gridCol w="998807">
                  <a:extLst>
                    <a:ext uri="{9D8B030D-6E8A-4147-A177-3AD203B41FA5}">
                      <a16:colId xmlns:a16="http://schemas.microsoft.com/office/drawing/2014/main" val="3156706368"/>
                    </a:ext>
                  </a:extLst>
                </a:gridCol>
                <a:gridCol w="1069144">
                  <a:extLst>
                    <a:ext uri="{9D8B030D-6E8A-4147-A177-3AD203B41FA5}">
                      <a16:colId xmlns:a16="http://schemas.microsoft.com/office/drawing/2014/main" val="1652460801"/>
                    </a:ext>
                  </a:extLst>
                </a:gridCol>
                <a:gridCol w="998808">
                  <a:extLst>
                    <a:ext uri="{9D8B030D-6E8A-4147-A177-3AD203B41FA5}">
                      <a16:colId xmlns:a16="http://schemas.microsoft.com/office/drawing/2014/main" val="3770134285"/>
                    </a:ext>
                  </a:extLst>
                </a:gridCol>
              </a:tblGrid>
              <a:tr h="365341">
                <a:tc>
                  <a:txBody>
                    <a:bodyPr/>
                    <a:lstStyle/>
                    <a:p>
                      <a:pPr algn="l" fontAlgn="b"/>
                      <a:r>
                        <a:rPr lang="en-US" sz="2200" b="1" u="none" strike="noStrike" dirty="0">
                          <a:solidFill>
                            <a:srgbClr val="000000"/>
                          </a:solidFill>
                          <a:effectLst/>
                        </a:rPr>
                        <a:t>Statistic</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1" u="none" strike="noStrike" dirty="0">
                          <a:solidFill>
                            <a:srgbClr val="000000"/>
                          </a:solidFill>
                          <a:effectLst/>
                        </a:rPr>
                        <a:t>2016</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1" u="none" strike="noStrike">
                          <a:solidFill>
                            <a:srgbClr val="000000"/>
                          </a:solidFill>
                          <a:effectLst/>
                        </a:rPr>
                        <a:t>2017</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1" u="none" strike="noStrike">
                          <a:solidFill>
                            <a:srgbClr val="000000"/>
                          </a:solidFill>
                          <a:effectLst/>
                        </a:rPr>
                        <a:t>2018</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1" u="none" strike="noStrike">
                          <a:solidFill>
                            <a:srgbClr val="000000"/>
                          </a:solidFill>
                          <a:effectLst/>
                        </a:rPr>
                        <a:t>2019</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1" u="none" strike="noStrike">
                          <a:solidFill>
                            <a:srgbClr val="000000"/>
                          </a:solidFill>
                          <a:effectLst/>
                        </a:rPr>
                        <a:t>2020</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1" u="none" strike="noStrike">
                          <a:solidFill>
                            <a:srgbClr val="000000"/>
                          </a:solidFill>
                          <a:effectLst/>
                        </a:rPr>
                        <a:t>2021</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1" u="none" strike="noStrike" dirty="0">
                          <a:solidFill>
                            <a:srgbClr val="000000"/>
                          </a:solidFill>
                          <a:effectLst/>
                        </a:rPr>
                        <a:t>All</a:t>
                      </a:r>
                      <a:endParaRPr lang="en-US" sz="22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329198661"/>
                  </a:ext>
                </a:extLst>
              </a:tr>
              <a:tr h="365341">
                <a:tc>
                  <a:txBody>
                    <a:bodyPr/>
                    <a:lstStyle/>
                    <a:p>
                      <a:pPr algn="l" fontAlgn="b"/>
                      <a:r>
                        <a:rPr lang="en-US" sz="2200" b="1" u="none" strike="noStrike" dirty="0">
                          <a:solidFill>
                            <a:srgbClr val="000000"/>
                          </a:solidFill>
                          <a:effectLst/>
                        </a:rPr>
                        <a:t>n</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20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20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20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20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20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20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120</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189904810"/>
                  </a:ext>
                </a:extLst>
              </a:tr>
              <a:tr h="365341">
                <a:tc>
                  <a:txBody>
                    <a:bodyPr/>
                    <a:lstStyle/>
                    <a:p>
                      <a:pPr algn="l" fontAlgn="b"/>
                      <a:r>
                        <a:rPr lang="en-US" sz="2200" b="1" u="none" strike="noStrike" dirty="0">
                          <a:solidFill>
                            <a:srgbClr val="000000"/>
                          </a:solidFill>
                          <a:effectLst/>
                        </a:rPr>
                        <a:t>Median</a:t>
                      </a:r>
                      <a:endParaRPr lang="en-US" sz="22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50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63</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65</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63</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60</a:t>
                      </a:r>
                      <a:endParaRPr lang="en-US" sz="22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86303168"/>
                  </a:ext>
                </a:extLst>
              </a:tr>
              <a:tr h="365341">
                <a:tc>
                  <a:txBody>
                    <a:bodyPr/>
                    <a:lstStyle/>
                    <a:p>
                      <a:pPr algn="l" fontAlgn="b"/>
                      <a:r>
                        <a:rPr lang="en-US" sz="2200" b="1" u="none" strike="noStrike">
                          <a:solidFill>
                            <a:srgbClr val="000000"/>
                          </a:solidFill>
                          <a:effectLst/>
                        </a:rPr>
                        <a:t>Mean</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61</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62</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67</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65</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66</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63</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64</a:t>
                      </a:r>
                      <a:endParaRPr lang="en-US" sz="22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409363309"/>
                  </a:ext>
                </a:extLst>
              </a:tr>
              <a:tr h="365341">
                <a:tc>
                  <a:txBody>
                    <a:bodyPr/>
                    <a:lstStyle/>
                    <a:p>
                      <a:pPr algn="l" fontAlgn="b"/>
                      <a:r>
                        <a:rPr lang="en-US" sz="2200" b="1" u="none" strike="noStrike">
                          <a:solidFill>
                            <a:srgbClr val="000000"/>
                          </a:solidFill>
                          <a:effectLst/>
                        </a:rPr>
                        <a:t>SD</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20.6</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18.6</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23.3</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21.0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23.2</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23.0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21.6</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232852625"/>
                  </a:ext>
                </a:extLst>
              </a:tr>
              <a:tr h="365341">
                <a:tc>
                  <a:txBody>
                    <a:bodyPr/>
                    <a:lstStyle/>
                    <a:p>
                      <a:pPr algn="l" fontAlgn="b"/>
                      <a:r>
                        <a:rPr lang="en-US" sz="2200" b="1" u="none" strike="noStrike">
                          <a:solidFill>
                            <a:srgbClr val="000000"/>
                          </a:solidFill>
                          <a:effectLst/>
                        </a:rPr>
                        <a:t># passed</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8</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7</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9</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8</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8</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7</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47</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174576105"/>
                  </a:ext>
                </a:extLst>
              </a:tr>
              <a:tr h="365341">
                <a:tc>
                  <a:txBody>
                    <a:bodyPr/>
                    <a:lstStyle/>
                    <a:p>
                      <a:pPr algn="l" fontAlgn="b"/>
                      <a:r>
                        <a:rPr lang="en-US" sz="2200" b="1" u="none" strike="noStrike">
                          <a:solidFill>
                            <a:srgbClr val="000000"/>
                          </a:solidFill>
                          <a:effectLst/>
                        </a:rPr>
                        <a:t>% passing</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40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35</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45</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40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40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35</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39</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955560990"/>
                  </a:ext>
                </a:extLst>
              </a:tr>
              <a:tr h="365341">
                <a:tc>
                  <a:txBody>
                    <a:bodyPr/>
                    <a:lstStyle/>
                    <a:p>
                      <a:pPr algn="l" fontAlgn="b"/>
                      <a:r>
                        <a:rPr lang="en-US" sz="2200" b="1" u="none" strike="noStrike">
                          <a:solidFill>
                            <a:srgbClr val="000000"/>
                          </a:solidFill>
                          <a:effectLst/>
                        </a:rPr>
                        <a:t>Min</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30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30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30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30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30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30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30</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2380101072"/>
                  </a:ext>
                </a:extLst>
              </a:tr>
              <a:tr h="365341">
                <a:tc>
                  <a:txBody>
                    <a:bodyPr/>
                    <a:lstStyle/>
                    <a:p>
                      <a:pPr algn="l" fontAlgn="b"/>
                      <a:r>
                        <a:rPr lang="en-US" sz="2200" b="1" u="none" strike="noStrike">
                          <a:solidFill>
                            <a:srgbClr val="000000"/>
                          </a:solidFill>
                          <a:effectLst/>
                        </a:rPr>
                        <a:t>Max</a:t>
                      </a:r>
                      <a:endParaRPr lang="en-US" sz="2200" b="1"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90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105</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107</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100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100</a:t>
                      </a:r>
                      <a:endParaRPr lang="en-US" sz="22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a:solidFill>
                            <a:srgbClr val="000000"/>
                          </a:solidFill>
                          <a:effectLst/>
                        </a:rPr>
                        <a:t>100</a:t>
                      </a:r>
                      <a:endParaRPr lang="en-US" sz="22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2200" b="0" u="none" strike="noStrike" dirty="0">
                          <a:solidFill>
                            <a:srgbClr val="000000"/>
                          </a:solidFill>
                          <a:effectLst/>
                        </a:rPr>
                        <a:t>107</a:t>
                      </a:r>
                      <a:endParaRPr lang="en-US" sz="22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75360657"/>
                  </a:ext>
                </a:extLst>
              </a:tr>
            </a:tbl>
          </a:graphicData>
        </a:graphic>
      </p:graphicFrame>
      <p:sp>
        <p:nvSpPr>
          <p:cNvPr id="3" name="Rectangle 2"/>
          <p:cNvSpPr/>
          <p:nvPr/>
        </p:nvSpPr>
        <p:spPr>
          <a:xfrm>
            <a:off x="219809" y="4747847"/>
            <a:ext cx="8730761" cy="76669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19809" y="2558562"/>
            <a:ext cx="8730761" cy="44840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9808" y="2955716"/>
            <a:ext cx="8730761" cy="76669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9809" y="3653204"/>
            <a:ext cx="8730761" cy="44840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9807" y="4041384"/>
            <a:ext cx="8730761" cy="76669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36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6875-21AF-4847-9C33-54F617BD0682}"/>
              </a:ext>
            </a:extLst>
          </p:cNvPr>
          <p:cNvSpPr>
            <a:spLocks noGrp="1"/>
          </p:cNvSpPr>
          <p:nvPr>
            <p:ph type="title"/>
          </p:nvPr>
        </p:nvSpPr>
        <p:spPr>
          <a:xfrm>
            <a:off x="457200" y="559593"/>
            <a:ext cx="8229600" cy="1143000"/>
          </a:xfrm>
        </p:spPr>
        <p:txBody>
          <a:bodyPr/>
          <a:lstStyle/>
          <a:p>
            <a:r>
              <a:rPr lang="en-US" dirty="0"/>
              <a:t>Cardiology Grades Over Time</a:t>
            </a:r>
          </a:p>
        </p:txBody>
      </p:sp>
      <p:pic>
        <p:nvPicPr>
          <p:cNvPr id="7" name="Content Placeholder 14">
            <a:extLst>
              <a:ext uri="{FF2B5EF4-FFF2-40B4-BE49-F238E27FC236}">
                <a16:creationId xmlns:a16="http://schemas.microsoft.com/office/drawing/2014/main" id="{F24565AF-F1D2-4352-9CBD-213F35301CE4}"/>
              </a:ext>
            </a:extLst>
          </p:cNvPr>
          <p:cNvPicPr>
            <a:picLocks noGrp="1" noChangeAspect="1"/>
          </p:cNvPicPr>
          <p:nvPr>
            <p:ph idx="1"/>
          </p:nvPr>
        </p:nvPicPr>
        <p:blipFill>
          <a:blip r:embed="rId3"/>
          <a:stretch>
            <a:fillRect/>
          </a:stretch>
        </p:blipFill>
        <p:spPr>
          <a:xfrm>
            <a:off x="393420" y="1427036"/>
            <a:ext cx="8229601" cy="4852861"/>
          </a:xfrm>
          <a:prstGeom prst="rect">
            <a:avLst/>
          </a:prstGeom>
        </p:spPr>
      </p:pic>
      <p:grpSp>
        <p:nvGrpSpPr>
          <p:cNvPr id="8" name="Group 7">
            <a:extLst>
              <a:ext uri="{FF2B5EF4-FFF2-40B4-BE49-F238E27FC236}">
                <a16:creationId xmlns:a16="http://schemas.microsoft.com/office/drawing/2014/main" id="{83338718-6E47-4691-B1BC-0546AF4F7128}"/>
              </a:ext>
            </a:extLst>
          </p:cNvPr>
          <p:cNvGrpSpPr/>
          <p:nvPr/>
        </p:nvGrpSpPr>
        <p:grpSpPr>
          <a:xfrm>
            <a:off x="393420" y="1427036"/>
            <a:ext cx="5631523" cy="4871371"/>
            <a:chOff x="1737465" y="1448656"/>
            <a:chExt cx="5631523" cy="5062729"/>
          </a:xfrm>
        </p:grpSpPr>
        <p:sp>
          <p:nvSpPr>
            <p:cNvPr id="9" name="Rectangle 8">
              <a:extLst>
                <a:ext uri="{FF2B5EF4-FFF2-40B4-BE49-F238E27FC236}">
                  <a16:creationId xmlns:a16="http://schemas.microsoft.com/office/drawing/2014/main" id="{99D32D16-78EA-4302-A95B-BEC26BD30957}"/>
                </a:ext>
              </a:extLst>
            </p:cNvPr>
            <p:cNvSpPr/>
            <p:nvPr/>
          </p:nvSpPr>
          <p:spPr>
            <a:xfrm>
              <a:off x="4589929" y="1448656"/>
              <a:ext cx="2779059" cy="376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A37A57-E480-4508-9855-8BFCDC5DA8B6}"/>
                </a:ext>
              </a:extLst>
            </p:cNvPr>
            <p:cNvSpPr txBox="1"/>
            <p:nvPr/>
          </p:nvSpPr>
          <p:spPr>
            <a:xfrm>
              <a:off x="5740302" y="6080498"/>
              <a:ext cx="806823" cy="430887"/>
            </a:xfrm>
            <a:prstGeom prst="rect">
              <a:avLst/>
            </a:prstGeom>
            <a:solidFill>
              <a:schemeClr val="bg1"/>
            </a:solidFill>
            <a:ln>
              <a:noFill/>
            </a:ln>
          </p:spPr>
          <p:txBody>
            <a:bodyPr wrap="square" rtlCol="0">
              <a:spAutoFit/>
            </a:bodyPr>
            <a:lstStyle/>
            <a:p>
              <a:r>
                <a:rPr lang="en-US" sz="2200" b="1" dirty="0"/>
                <a:t>Year</a:t>
              </a:r>
            </a:p>
          </p:txBody>
        </p:sp>
        <p:sp>
          <p:nvSpPr>
            <p:cNvPr id="11" name="TextBox 10">
              <a:extLst>
                <a:ext uri="{FF2B5EF4-FFF2-40B4-BE49-F238E27FC236}">
                  <a16:creationId xmlns:a16="http://schemas.microsoft.com/office/drawing/2014/main" id="{2CA82326-1300-4283-B0E7-C6705E731411}"/>
                </a:ext>
              </a:extLst>
            </p:cNvPr>
            <p:cNvSpPr txBox="1"/>
            <p:nvPr/>
          </p:nvSpPr>
          <p:spPr>
            <a:xfrm rot="16200000">
              <a:off x="1539013" y="3462442"/>
              <a:ext cx="827791" cy="430887"/>
            </a:xfrm>
            <a:prstGeom prst="rect">
              <a:avLst/>
            </a:prstGeom>
            <a:solidFill>
              <a:schemeClr val="bg1"/>
            </a:solidFill>
            <a:ln>
              <a:noFill/>
            </a:ln>
          </p:spPr>
          <p:txBody>
            <a:bodyPr wrap="none" rtlCol="0">
              <a:spAutoFit/>
            </a:bodyPr>
            <a:lstStyle/>
            <a:p>
              <a:r>
                <a:rPr lang="en-US" sz="2200" b="1" dirty="0"/>
                <a:t>Score</a:t>
              </a:r>
            </a:p>
          </p:txBody>
        </p:sp>
      </p:grpSp>
    </p:spTree>
    <p:extLst>
      <p:ext uri="{BB962C8B-B14F-4D97-AF65-F5344CB8AC3E}">
        <p14:creationId xmlns:p14="http://schemas.microsoft.com/office/powerpoint/2010/main" val="231969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7762-0523-499C-814D-999F653192C1}"/>
              </a:ext>
            </a:extLst>
          </p:cNvPr>
          <p:cNvSpPr>
            <a:spLocks noGrp="1"/>
          </p:cNvSpPr>
          <p:nvPr>
            <p:ph type="title"/>
          </p:nvPr>
        </p:nvSpPr>
        <p:spPr>
          <a:noFill/>
          <a:ln>
            <a:noFill/>
          </a:ln>
        </p:spPr>
        <p:txBody>
          <a:bodyPr/>
          <a:lstStyle/>
          <a:p>
            <a:r>
              <a:rPr lang="en-US" dirty="0"/>
              <a:t>Cardiology Grades: Percent Passing</a:t>
            </a:r>
          </a:p>
        </p:txBody>
      </p:sp>
      <p:pic>
        <p:nvPicPr>
          <p:cNvPr id="13" name="Content Placeholder 3">
            <a:extLst>
              <a:ext uri="{FF2B5EF4-FFF2-40B4-BE49-F238E27FC236}">
                <a16:creationId xmlns:a16="http://schemas.microsoft.com/office/drawing/2014/main" id="{4BE6D69D-0CBC-42CE-BF48-5F7B7FC7653F}"/>
              </a:ext>
            </a:extLst>
          </p:cNvPr>
          <p:cNvPicPr>
            <a:picLocks noGrp="1" noChangeAspect="1"/>
          </p:cNvPicPr>
          <p:nvPr>
            <p:ph idx="1"/>
          </p:nvPr>
        </p:nvPicPr>
        <p:blipFill>
          <a:blip r:embed="rId3"/>
          <a:stretch>
            <a:fillRect/>
          </a:stretch>
        </p:blipFill>
        <p:spPr>
          <a:xfrm>
            <a:off x="589786" y="1417639"/>
            <a:ext cx="7945219" cy="4681338"/>
          </a:xfrm>
          <a:prstGeom prst="rect">
            <a:avLst/>
          </a:prstGeom>
        </p:spPr>
      </p:pic>
      <p:grpSp>
        <p:nvGrpSpPr>
          <p:cNvPr id="14" name="Group 13">
            <a:extLst>
              <a:ext uri="{FF2B5EF4-FFF2-40B4-BE49-F238E27FC236}">
                <a16:creationId xmlns:a16="http://schemas.microsoft.com/office/drawing/2014/main" id="{6CECB8CE-A3A3-4FA4-877F-524E58111CC2}"/>
              </a:ext>
            </a:extLst>
          </p:cNvPr>
          <p:cNvGrpSpPr/>
          <p:nvPr/>
        </p:nvGrpSpPr>
        <p:grpSpPr>
          <a:xfrm>
            <a:off x="605932" y="1417638"/>
            <a:ext cx="5583859" cy="4681337"/>
            <a:chOff x="1077092" y="1014413"/>
            <a:chExt cx="6291897" cy="5478462"/>
          </a:xfrm>
        </p:grpSpPr>
        <p:grpSp>
          <p:nvGrpSpPr>
            <p:cNvPr id="15" name="Group 14">
              <a:extLst>
                <a:ext uri="{FF2B5EF4-FFF2-40B4-BE49-F238E27FC236}">
                  <a16:creationId xmlns:a16="http://schemas.microsoft.com/office/drawing/2014/main" id="{C438BB97-9597-4B24-A0D6-31DE6B602B82}"/>
                </a:ext>
              </a:extLst>
            </p:cNvPr>
            <p:cNvGrpSpPr/>
            <p:nvPr/>
          </p:nvGrpSpPr>
          <p:grpSpPr>
            <a:xfrm>
              <a:off x="1077092" y="1674224"/>
              <a:ext cx="5209097" cy="4818651"/>
              <a:chOff x="1077092" y="1674224"/>
              <a:chExt cx="5209097" cy="4818651"/>
            </a:xfrm>
          </p:grpSpPr>
          <p:sp>
            <p:nvSpPr>
              <p:cNvPr id="17" name="TextBox 16">
                <a:extLst>
                  <a:ext uri="{FF2B5EF4-FFF2-40B4-BE49-F238E27FC236}">
                    <a16:creationId xmlns:a16="http://schemas.microsoft.com/office/drawing/2014/main" id="{CA774768-74DC-448B-9905-3720A4D44AB3}"/>
                  </a:ext>
                </a:extLst>
              </p:cNvPr>
              <p:cNvSpPr txBox="1"/>
              <p:nvPr/>
            </p:nvSpPr>
            <p:spPr>
              <a:xfrm>
                <a:off x="5479366" y="6061988"/>
                <a:ext cx="806823" cy="430887"/>
              </a:xfrm>
              <a:prstGeom prst="rect">
                <a:avLst/>
              </a:prstGeom>
              <a:solidFill>
                <a:schemeClr val="bg1"/>
              </a:solidFill>
              <a:ln>
                <a:noFill/>
              </a:ln>
            </p:spPr>
            <p:txBody>
              <a:bodyPr wrap="square" rtlCol="0">
                <a:spAutoFit/>
              </a:bodyPr>
              <a:lstStyle/>
              <a:p>
                <a:r>
                  <a:rPr lang="en-US" sz="2200" b="1" dirty="0"/>
                  <a:t>Year</a:t>
                </a:r>
              </a:p>
            </p:txBody>
          </p:sp>
          <p:sp>
            <p:nvSpPr>
              <p:cNvPr id="18" name="TextBox 17">
                <a:extLst>
                  <a:ext uri="{FF2B5EF4-FFF2-40B4-BE49-F238E27FC236}">
                    <a16:creationId xmlns:a16="http://schemas.microsoft.com/office/drawing/2014/main" id="{9096E71B-8788-420A-B736-AA6B502AE3F3}"/>
                  </a:ext>
                </a:extLst>
              </p:cNvPr>
              <p:cNvSpPr txBox="1"/>
              <p:nvPr/>
            </p:nvSpPr>
            <p:spPr>
              <a:xfrm rot="16200000">
                <a:off x="-783914" y="3535230"/>
                <a:ext cx="4152899" cy="430888"/>
              </a:xfrm>
              <a:prstGeom prst="rect">
                <a:avLst/>
              </a:prstGeom>
              <a:solidFill>
                <a:schemeClr val="bg1"/>
              </a:solidFill>
              <a:ln>
                <a:noFill/>
              </a:ln>
            </p:spPr>
            <p:txBody>
              <a:bodyPr wrap="square" rtlCol="0">
                <a:spAutoFit/>
              </a:bodyPr>
              <a:lstStyle/>
              <a:p>
                <a:pPr algn="ctr"/>
                <a:r>
                  <a:rPr lang="en-US" sz="2200" b="1" dirty="0"/>
                  <a:t>Percent of Students Passing</a:t>
                </a:r>
              </a:p>
            </p:txBody>
          </p:sp>
        </p:grpSp>
        <p:sp>
          <p:nvSpPr>
            <p:cNvPr id="16" name="Rectangle 15">
              <a:extLst>
                <a:ext uri="{FF2B5EF4-FFF2-40B4-BE49-F238E27FC236}">
                  <a16:creationId xmlns:a16="http://schemas.microsoft.com/office/drawing/2014/main" id="{A3BB58B8-CB38-4A16-B0D3-B02382BEE4E5}"/>
                </a:ext>
              </a:extLst>
            </p:cNvPr>
            <p:cNvSpPr/>
            <p:nvPr/>
          </p:nvSpPr>
          <p:spPr>
            <a:xfrm>
              <a:off x="3754850" y="1014413"/>
              <a:ext cx="3614139" cy="43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1981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36F2-89AD-4BA7-B654-62FEA82AD514}"/>
              </a:ext>
            </a:extLst>
          </p:cNvPr>
          <p:cNvSpPr>
            <a:spLocks noGrp="1"/>
          </p:cNvSpPr>
          <p:nvPr>
            <p:ph type="title"/>
          </p:nvPr>
        </p:nvSpPr>
        <p:spPr>
          <a:xfrm>
            <a:off x="457200" y="477838"/>
            <a:ext cx="8229600" cy="1143000"/>
          </a:xfrm>
        </p:spPr>
        <p:txBody>
          <a:bodyPr>
            <a:normAutofit fontScale="90000"/>
          </a:bodyPr>
          <a:lstStyle/>
          <a:p>
            <a:r>
              <a:rPr lang="en-US" dirty="0"/>
              <a:t>Quantitative Course Grades:</a:t>
            </a:r>
            <a:br>
              <a:rPr lang="en-US" dirty="0"/>
            </a:br>
            <a:r>
              <a:rPr lang="en-US" dirty="0"/>
              <a:t>Interpretation</a:t>
            </a:r>
          </a:p>
        </p:txBody>
      </p:sp>
      <p:sp>
        <p:nvSpPr>
          <p:cNvPr id="3" name="Content Placeholder 2">
            <a:extLst>
              <a:ext uri="{FF2B5EF4-FFF2-40B4-BE49-F238E27FC236}">
                <a16:creationId xmlns:a16="http://schemas.microsoft.com/office/drawing/2014/main" id="{F951E104-418A-4FCC-A285-8F06FEDEC571}"/>
              </a:ext>
            </a:extLst>
          </p:cNvPr>
          <p:cNvSpPr>
            <a:spLocks noGrp="1"/>
          </p:cNvSpPr>
          <p:nvPr>
            <p:ph idx="1"/>
          </p:nvPr>
        </p:nvSpPr>
        <p:spPr>
          <a:xfrm>
            <a:off x="457200" y="2082800"/>
            <a:ext cx="8229600" cy="4043363"/>
          </a:xfrm>
        </p:spPr>
        <p:txBody>
          <a:bodyPr/>
          <a:lstStyle/>
          <a:p>
            <a:r>
              <a:rPr lang="en-US" dirty="0"/>
              <a:t>Performance in the cardiology course has been stable over time, with approximately 40% of students passing the course each year</a:t>
            </a:r>
          </a:p>
        </p:txBody>
      </p:sp>
    </p:spTree>
    <p:extLst>
      <p:ext uri="{BB962C8B-B14F-4D97-AF65-F5344CB8AC3E}">
        <p14:creationId xmlns:p14="http://schemas.microsoft.com/office/powerpoint/2010/main" val="30045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C5BD-05B9-496A-AF20-3136A18DC41D}"/>
              </a:ext>
            </a:extLst>
          </p:cNvPr>
          <p:cNvSpPr>
            <a:spLocks noGrp="1"/>
          </p:cNvSpPr>
          <p:nvPr>
            <p:ph type="title"/>
          </p:nvPr>
        </p:nvSpPr>
        <p:spPr/>
        <p:txBody>
          <a:bodyPr/>
          <a:lstStyle/>
          <a:p>
            <a:r>
              <a:rPr lang="en-US" dirty="0"/>
              <a:t>Qualitative Course Ratings</a:t>
            </a:r>
          </a:p>
        </p:txBody>
      </p:sp>
      <p:sp>
        <p:nvSpPr>
          <p:cNvPr id="3" name="Content Placeholder 2">
            <a:extLst>
              <a:ext uri="{FF2B5EF4-FFF2-40B4-BE49-F238E27FC236}">
                <a16:creationId xmlns:a16="http://schemas.microsoft.com/office/drawing/2014/main" id="{BDE15843-66D7-4CF4-A648-692A831E16DC}"/>
              </a:ext>
            </a:extLst>
          </p:cNvPr>
          <p:cNvSpPr>
            <a:spLocks noGrp="1"/>
          </p:cNvSpPr>
          <p:nvPr>
            <p:ph idx="1"/>
          </p:nvPr>
        </p:nvSpPr>
        <p:spPr/>
        <p:txBody>
          <a:bodyPr>
            <a:normAutofit fontScale="77500" lnSpcReduction="20000"/>
          </a:bodyPr>
          <a:lstStyle/>
          <a:p>
            <a:r>
              <a:rPr lang="en-US" dirty="0"/>
              <a:t>Students’ course summaries (n=20)</a:t>
            </a:r>
          </a:p>
          <a:p>
            <a:r>
              <a:rPr lang="en-US" dirty="0"/>
              <a:t>Overall View</a:t>
            </a:r>
          </a:p>
          <a:p>
            <a:pPr lvl="1"/>
            <a:r>
              <a:rPr lang="en-US" dirty="0"/>
              <a:t>Positive</a:t>
            </a:r>
          </a:p>
          <a:p>
            <a:pPr lvl="2"/>
            <a:r>
              <a:rPr lang="en-US" dirty="0"/>
              <a:t>“</a:t>
            </a:r>
            <a:r>
              <a:rPr lang="en-US" i="1" dirty="0"/>
              <a:t>Inspired and loved the professor. I cant </a:t>
            </a:r>
            <a:r>
              <a:rPr lang="en-US" dirty="0"/>
              <a:t>[sic]</a:t>
            </a:r>
            <a:r>
              <a:rPr lang="en-US" i="1" dirty="0"/>
              <a:t> wait for his next course</a:t>
            </a:r>
            <a:r>
              <a:rPr lang="en-US" dirty="0"/>
              <a:t>”</a:t>
            </a:r>
          </a:p>
          <a:p>
            <a:pPr lvl="1"/>
            <a:r>
              <a:rPr lang="en-US" dirty="0"/>
              <a:t>Neutral</a:t>
            </a:r>
          </a:p>
          <a:p>
            <a:pPr lvl="2"/>
            <a:r>
              <a:rPr lang="en-US" dirty="0"/>
              <a:t>“</a:t>
            </a:r>
            <a:r>
              <a:rPr lang="en-US" i="1" dirty="0"/>
              <a:t>Fair for me. I went through all the course objectives and hoped to do better</a:t>
            </a:r>
            <a:r>
              <a:rPr lang="en-US" dirty="0"/>
              <a:t>”</a:t>
            </a:r>
          </a:p>
          <a:p>
            <a:pPr lvl="1"/>
            <a:r>
              <a:rPr lang="en-US" dirty="0"/>
              <a:t>Negative</a:t>
            </a:r>
          </a:p>
          <a:p>
            <a:pPr lvl="2"/>
            <a:r>
              <a:rPr lang="en-US" dirty="0"/>
              <a:t>“</a:t>
            </a:r>
            <a:r>
              <a:rPr lang="en-US" i="1" dirty="0"/>
              <a:t>Very  </a:t>
            </a:r>
            <a:r>
              <a:rPr lang="en-US" i="1" dirty="0" err="1"/>
              <a:t>dispaointed</a:t>
            </a:r>
            <a:r>
              <a:rPr lang="en-US" i="1" dirty="0"/>
              <a:t> </a:t>
            </a:r>
            <a:r>
              <a:rPr lang="en-US" dirty="0"/>
              <a:t>[sic] </a:t>
            </a:r>
            <a:r>
              <a:rPr lang="en-US" i="1" dirty="0"/>
              <a:t>about the course and professor. Too much content</a:t>
            </a:r>
            <a:r>
              <a:rPr lang="en-US" dirty="0"/>
              <a:t>”</a:t>
            </a:r>
          </a:p>
          <a:p>
            <a:r>
              <a:rPr lang="en-US" dirty="0"/>
              <a:t>Summary</a:t>
            </a:r>
          </a:p>
          <a:p>
            <a:pPr lvl="1"/>
            <a:r>
              <a:rPr lang="en-US" dirty="0"/>
              <a:t>5 positive comments, 3 neutral, 12 negative</a:t>
            </a:r>
          </a:p>
          <a:p>
            <a:pPr lvl="2"/>
            <a:r>
              <a:rPr lang="en-US" dirty="0"/>
              <a:t>Passing: 5 positive, 1 neutral, 1 negative</a:t>
            </a:r>
          </a:p>
          <a:p>
            <a:pPr lvl="2"/>
            <a:r>
              <a:rPr lang="en-US" dirty="0"/>
              <a:t>Not passing: 0 positive, 2 neutral, 11 negative</a:t>
            </a:r>
          </a:p>
          <a:p>
            <a:pPr lvl="2"/>
            <a:endParaRPr lang="en-US" dirty="0"/>
          </a:p>
        </p:txBody>
      </p:sp>
    </p:spTree>
    <p:extLst>
      <p:ext uri="{BB962C8B-B14F-4D97-AF65-F5344CB8AC3E}">
        <p14:creationId xmlns:p14="http://schemas.microsoft.com/office/powerpoint/2010/main" val="352873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fe290c-cf35-4a95-829c-d5a26156da04">
      <UserInfo>
        <DisplayName>DEMO 2 FILES Members</DisplayName>
        <AccountId>7</AccountId>
        <AccountType/>
      </UserInfo>
    </SharedWithUsers>
    <_ip_UnifiedCompliancePolicyUIAction xmlns="http://schemas.microsoft.com/sharepoint/v3" xsi:nil="true"/>
    <lcf76f155ced4ddcb4097134ff3c332f xmlns="291937f8-fb18-45a7-be3d-f529bc37f55f">
      <Terms xmlns="http://schemas.microsoft.com/office/infopath/2007/PartnerControls"/>
    </lcf76f155ced4ddcb4097134ff3c332f>
    <_ip_UnifiedCompliancePolicyProperties xmlns="http://schemas.microsoft.com/sharepoint/v3" xsi:nil="true"/>
    <TaxCatchAll xmlns="9cfe290c-cf35-4a95-829c-d5a26156da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47BB16B1253A48B744934D6AC09A18" ma:contentTypeVersion="20" ma:contentTypeDescription="Create a new document." ma:contentTypeScope="" ma:versionID="53a577671905f89a7acfaf9c93daf1fa">
  <xsd:schema xmlns:xsd="http://www.w3.org/2001/XMLSchema" xmlns:xs="http://www.w3.org/2001/XMLSchema" xmlns:p="http://schemas.microsoft.com/office/2006/metadata/properties" xmlns:ns1="http://schemas.microsoft.com/sharepoint/v3" xmlns:ns2="291937f8-fb18-45a7-be3d-f529bc37f55f" xmlns:ns3="9cfe290c-cf35-4a95-829c-d5a26156da04" targetNamespace="http://schemas.microsoft.com/office/2006/metadata/properties" ma:root="true" ma:fieldsID="ed50f8b9b47325f7dab8b193323ec701" ns1:_="" ns2:_="" ns3:_="">
    <xsd:import namespace="http://schemas.microsoft.com/sharepoint/v3"/>
    <xsd:import namespace="291937f8-fb18-45a7-be3d-f529bc37f55f"/>
    <xsd:import namespace="9cfe290c-cf35-4a95-829c-d5a26156da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937f8-fb18-45a7-be3d-f529bc37f5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fe290c-cf35-4a95-829c-d5a26156da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65b63b2-b665-46cd-b33d-a30459bcb020}" ma:internalName="TaxCatchAll" ma:showField="CatchAllData" ma:web="9cfe290c-cf35-4a95-829c-d5a26156da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C103CC-7B2A-4513-9C01-8FD6AD53077C}">
  <ds:schemaRefs>
    <ds:schemaRef ds:uri="http://schemas.microsoft.com/sharepoint/v3/contenttype/forms"/>
  </ds:schemaRefs>
</ds:datastoreItem>
</file>

<file path=customXml/itemProps2.xml><?xml version="1.0" encoding="utf-8"?>
<ds:datastoreItem xmlns:ds="http://schemas.openxmlformats.org/officeDocument/2006/customXml" ds:itemID="{7FBE82AA-5095-4F89-B3B3-CC2731C000C0}">
  <ds:schemaRefs>
    <ds:schemaRef ds:uri="http://schemas.microsoft.com/office/2006/metadata/properties"/>
    <ds:schemaRef ds:uri="http://schemas.microsoft.com/office/infopath/2007/PartnerControls"/>
    <ds:schemaRef ds:uri="9cfe290c-cf35-4a95-829c-d5a26156da04"/>
  </ds:schemaRefs>
</ds:datastoreItem>
</file>

<file path=customXml/itemProps3.xml><?xml version="1.0" encoding="utf-8"?>
<ds:datastoreItem xmlns:ds="http://schemas.openxmlformats.org/officeDocument/2006/customXml" ds:itemID="{1AE0C4C1-5810-4A1C-9AD1-7C766FD3375A}"/>
</file>

<file path=docProps/app.xml><?xml version="1.0" encoding="utf-8"?>
<Properties xmlns="http://schemas.openxmlformats.org/officeDocument/2006/extended-properties" xmlns:vt="http://schemas.openxmlformats.org/officeDocument/2006/docPropsVTypes">
  <TotalTime>3624</TotalTime>
  <Words>829</Words>
  <Application>Microsoft Office PowerPoint</Application>
  <PresentationFormat>On-screen Show (4:3)</PresentationFormat>
  <Paragraphs>233</Paragraphs>
  <Slides>16</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Data Analysis and Visualization: A Worked Example</vt:lpstr>
      <vt:lpstr>Elements of Data Analysis</vt:lpstr>
      <vt:lpstr>Data Collection: Cardiology Grades</vt:lpstr>
      <vt:lpstr>Data Analysis Methods</vt:lpstr>
      <vt:lpstr>Cardiology Grades:  Descriptive Statistics</vt:lpstr>
      <vt:lpstr>Cardiology Grades Over Time</vt:lpstr>
      <vt:lpstr>Cardiology Grades: Percent Passing</vt:lpstr>
      <vt:lpstr>Quantitative Course Grades: Interpretation</vt:lpstr>
      <vt:lpstr>Qualitative Course Ratings</vt:lpstr>
      <vt:lpstr>Qualitative Course Ratings</vt:lpstr>
      <vt:lpstr>Qualitative Data: Cross Tabulations</vt:lpstr>
      <vt:lpstr>Qualitative Course Ratings: Interpretation</vt:lpstr>
      <vt:lpstr>PowerPoint Presentation</vt:lpstr>
      <vt:lpstr>Statistics in Excel</vt:lpstr>
      <vt:lpstr>Descriptive Statistics: Excel Formulas</vt:lpstr>
      <vt:lpstr>Charts in Excel</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Ermer, Elsa</cp:lastModifiedBy>
  <cp:revision>27</cp:revision>
  <cp:lastPrinted>2017-09-12T15:52:29Z</cp:lastPrinted>
  <dcterms:created xsi:type="dcterms:W3CDTF">2011-07-11T15:55:14Z</dcterms:created>
  <dcterms:modified xsi:type="dcterms:W3CDTF">2021-06-23T17:13:04Z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0x010100A547BB16B1253A48B744934D6AC09A18</vt:lpwstr>
  </property>
</Properties>
</file>