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1" r:id="rId4"/>
  </p:sldMasterIdLst>
  <p:notesMasterIdLst>
    <p:notesMasterId r:id="rId18"/>
  </p:notesMasterIdLst>
  <p:sldIdLst>
    <p:sldId id="256" r:id="rId5"/>
    <p:sldId id="257" r:id="rId6"/>
    <p:sldId id="259" r:id="rId7"/>
    <p:sldId id="260" r:id="rId8"/>
    <p:sldId id="263" r:id="rId9"/>
    <p:sldId id="262" r:id="rId10"/>
    <p:sldId id="274" r:id="rId11"/>
    <p:sldId id="265" r:id="rId12"/>
    <p:sldId id="271" r:id="rId13"/>
    <p:sldId id="269" r:id="rId14"/>
    <p:sldId id="270" r:id="rId15"/>
    <p:sldId id="267" r:id="rId16"/>
    <p:sldId id="268" r:id="rId17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19"/>
      <p:bold r:id="rId20"/>
      <p:italic r:id="rId21"/>
      <p:boldItalic r:id="rId22"/>
    </p:embeddedFont>
    <p:embeddedFont>
      <p:font typeface="Bookman Old Style" panose="02050604050505020204" pitchFamily="18" charset="0"/>
      <p:regular r:id="rId23"/>
      <p:bold r:id="rId24"/>
      <p:italic r:id="rId25"/>
      <p:boldItalic r:id="rId26"/>
    </p:embeddedFont>
    <p:embeddedFont>
      <p:font typeface="Playfair Display" panose="020F0502020204030204" pitchFamily="2" charset="0"/>
      <p:regular r:id="rId27"/>
      <p:bold r:id="rId28"/>
      <p:italic r:id="rId29"/>
      <p:boldItalic r:id="rId30"/>
    </p:embeddedFont>
    <p:embeddedFont>
      <p:font typeface="Raleway Light" panose="020F0502020204030204" pitchFamily="2" charset="0"/>
      <p:regular r:id="rId31"/>
      <p:bold r:id="rId32"/>
      <p:italic r:id="rId33"/>
      <p:boldItalic r:id="rId34"/>
    </p:embeddedFont>
    <p:embeddedFont>
      <p:font typeface="Rockwell" panose="02060603020205020403" pitchFamily="18" charset="0"/>
      <p:regular r:id="rId35"/>
      <p:bold r:id="rId36"/>
      <p:italic r:id="rId37"/>
      <p:boldItalic r:id="rId38"/>
    </p:embeddedFont>
    <p:embeddedFont>
      <p:font typeface="Rockwell Condensed" panose="02060603050405020104" pitchFamily="18" charset="0"/>
      <p:regular r:id="rId39"/>
      <p:bold r:id="rId4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7A73D4-0FF5-470B-A78E-1450CFE24155}" v="4" dt="2023-06-16T13:57:12.670"/>
  </p1510:revLst>
</p1510:revInfo>
</file>

<file path=ppt/tableStyles.xml><?xml version="1.0" encoding="utf-8"?>
<a:tblStyleLst xmlns:a="http://schemas.openxmlformats.org/drawingml/2006/main" def="{12783EE9-C4E6-48AD-AD65-0D9CC0990739}">
  <a:tblStyle styleId="{12783EE9-C4E6-48AD-AD65-0D9CC09907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67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ba00fc6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ba00fc688_0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9953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ba00fc6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ba00fc688_0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8862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ba00fc6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ba00fc688_0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6775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1198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25A9AA-FB7B-44A9-8DC5-AAB8C8F4B0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9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25A9AA-FB7B-44A9-8DC5-AAB8C8F4B0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6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25A9AA-FB7B-44A9-8DC5-AAB8C8F4B0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4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ba00fc6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ba00fc688_0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9528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ba00fc6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ba00fc688_0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6043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ba00fc6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ba00fc688_0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903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ba00fc6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ba00fc688_0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2049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ba00fc6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ba00fc688_0_0:notes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6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1273466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7869281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2551189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039100" y="1237825"/>
            <a:ext cx="35328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1039100" y="2189875"/>
            <a:ext cx="3532800" cy="19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⬩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6615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039100" y="780625"/>
            <a:ext cx="7065900" cy="64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039100" y="1732675"/>
            <a:ext cx="7065900" cy="241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⬩"/>
              <a:defRPr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089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16E28-6F56-475E-9470-C49774A447F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4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214674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19844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872493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5448498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3943995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961737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2803184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6870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umaryland.edu/counselin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ryland.edu/counseli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9411" t="7647" r="2984" b="15989"/>
          <a:stretch/>
        </p:blipFill>
        <p:spPr>
          <a:xfrm>
            <a:off x="5754755" y="2407357"/>
            <a:ext cx="2219739" cy="1252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64" t="5116" r="50531" b="14076"/>
          <a:stretch/>
        </p:blipFill>
        <p:spPr>
          <a:xfrm>
            <a:off x="5705416" y="1205665"/>
            <a:ext cx="2219740" cy="1325219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2847" y="574767"/>
            <a:ext cx="6008914" cy="749225"/>
          </a:xfrm>
        </p:spPr>
        <p:txBody>
          <a:bodyPr/>
          <a:lstStyle/>
          <a:p>
            <a:pPr algn="ctr"/>
            <a:r>
              <a:rPr lang="en" sz="3600" dirty="0">
                <a:latin typeface="Playfair Display" panose="020B0604020202020204" charset="0"/>
              </a:rPr>
              <a:t>Student Counseling Center</a:t>
            </a:r>
            <a:endParaRPr lang="en-US" sz="3600" dirty="0">
              <a:latin typeface="Playfair Display" panose="020B060402020202020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946232" y="1595630"/>
            <a:ext cx="4678014" cy="3211714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Bookman Old Style" panose="02050604050505020204" pitchFamily="18" charset="0"/>
              </a:rPr>
              <a:t>Monday – Friday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8:30 a.m. to 5:00 p.m.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(410) 328-8404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Bookman Old Style" panose="02050604050505020204" pitchFamily="18" charset="0"/>
                <a:hlinkClick r:id="rId4"/>
              </a:rPr>
              <a:t>https://www.umaryland.edu/counseling</a:t>
            </a:r>
            <a:endParaRPr lang="en-US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Bookman Old Style" panose="02050604050505020204" pitchFamily="18" charset="0"/>
              </a:rPr>
              <a:t>3</a:t>
            </a:r>
            <a:r>
              <a:rPr lang="en-US" baseline="30000" dirty="0">
                <a:solidFill>
                  <a:srgbClr val="000000"/>
                </a:solidFill>
                <a:latin typeface="Bookman Old Style" panose="02050604050505020204" pitchFamily="18" charset="0"/>
              </a:rPr>
              <a:t>rd</a:t>
            </a:r>
            <a:r>
              <a:rPr lang="en-US" dirty="0">
                <a:solidFill>
                  <a:srgbClr val="000000"/>
                </a:solidFill>
                <a:latin typeface="Bookman Old Style" panose="02050604050505020204" pitchFamily="18" charset="0"/>
              </a:rPr>
              <a:t> floor of the Campus Center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latin typeface="Bookman Old Style" panose="02050604050505020204" pitchFamily="18" charset="0"/>
              </a:rPr>
              <a:t>621 W. Lombard St. Suite 302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Wednesday appointments are virtual ONLY until September 2023</a:t>
            </a:r>
            <a:endParaRPr lang="en-US" sz="14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2415" y="3659688"/>
            <a:ext cx="324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Book Antiqua" panose="02040602050305030304" pitchFamily="18" charset="0"/>
              </a:rPr>
              <a:t>Presenter: </a:t>
            </a:r>
          </a:p>
          <a:p>
            <a:pPr algn="ctr"/>
            <a:r>
              <a:rPr lang="en-US" b="1" dirty="0">
                <a:latin typeface="Book Antiqua" panose="02040602050305030304" pitchFamily="18" charset="0"/>
              </a:rPr>
              <a:t>Tierra Major Kearney</a:t>
            </a:r>
          </a:p>
          <a:p>
            <a:pPr algn="ctr"/>
            <a:r>
              <a:rPr lang="en-US" dirty="0">
                <a:latin typeface="Book Antiqua" panose="02040602050305030304" pitchFamily="18" charset="0"/>
              </a:rPr>
              <a:t>Referral Specialist</a:t>
            </a:r>
          </a:p>
          <a:p>
            <a:pPr algn="ctr"/>
            <a:r>
              <a:rPr lang="en-US" dirty="0">
                <a:latin typeface="Book Antiqua" panose="02040602050305030304" pitchFamily="18" charset="0"/>
              </a:rPr>
              <a:t>Prevention &amp; Outreach Coordinator</a:t>
            </a:r>
          </a:p>
        </p:txBody>
      </p:sp>
    </p:spTree>
    <p:extLst>
      <p:ext uri="{BB962C8B-B14F-4D97-AF65-F5344CB8AC3E}">
        <p14:creationId xmlns:p14="http://schemas.microsoft.com/office/powerpoint/2010/main" val="178003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4841" y="3395382"/>
            <a:ext cx="1889311" cy="954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68940"/>
            <a:ext cx="8520600" cy="684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b="1" dirty="0">
                <a:latin typeface="Playfair Display" panose="020B0604020202020204" charset="0"/>
              </a:rPr>
              <a:t>In </a:t>
            </a:r>
            <a:r>
              <a:rPr lang="en" sz="3600" dirty="0">
                <a:latin typeface="Playfair Display" panose="020B0604020202020204" charset="0"/>
              </a:rPr>
              <a:t>P</a:t>
            </a:r>
            <a:r>
              <a:rPr lang="en" sz="3600" b="1" dirty="0">
                <a:latin typeface="Playfair Display" panose="020B0604020202020204" charset="0"/>
              </a:rPr>
              <a:t>erson and Virtual Services</a:t>
            </a:r>
            <a:endParaRPr sz="3600" b="1" dirty="0">
              <a:latin typeface="Playfair Display" panose="020B0604020202020204" charset="0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073347" y="1106763"/>
            <a:ext cx="7758953" cy="40273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en-US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All counseling and psychiatry services are offered both in-person and through tele-health via Zoom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In-person services may be recommended for clinical reasons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Maryland law requires that students physically be in Maryland and have a private and safe place For tele-health services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If students would like tele-health but does not have a private location, ask about the SCC Zoom Room, offered only for SCC virtual services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Wednesday appointments are ONLY virtual until September 2023</a:t>
            </a:r>
            <a:endParaRPr lang="en-US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742950" lvl="1" indent="-285750">
              <a:lnSpc>
                <a:spcPct val="10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Starting in September, the SCC will offer both in-person and virtual options on Wednesdays, for questions please call </a:t>
            </a:r>
            <a:r>
              <a:rPr lang="en-US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(410) 328-8404</a:t>
            </a:r>
          </a:p>
        </p:txBody>
      </p:sp>
    </p:spTree>
    <p:extLst>
      <p:ext uri="{BB962C8B-B14F-4D97-AF65-F5344CB8AC3E}">
        <p14:creationId xmlns:p14="http://schemas.microsoft.com/office/powerpoint/2010/main" val="393127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4787"/>
            <a:ext cx="3557116" cy="414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31440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 dirty="0">
                <a:latin typeface="Playfair Display" panose="020B0604020202020204" charset="0"/>
              </a:rPr>
              <a:t>Workshops </a:t>
            </a:r>
            <a:br>
              <a:rPr lang="en-US" sz="2400" b="0" dirty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endParaRPr b="0" dirty="0">
              <a:latin typeface="Playfair Display" panose="020B0604020202020204" charset="0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257912" y="1048468"/>
            <a:ext cx="8520600" cy="42563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Anxiety Workshop Group</a:t>
            </a:r>
            <a:endParaRPr lang="en-US" sz="16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A group workshop that meets for one hour three times across three weeks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Specifically designed to using cognitive behavioral therapy to develop skills to manage stress and anxiety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Usually small groups (under 10 people)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Conducted via telehealth on Zoom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US" sz="1600" b="1">
                <a:solidFill>
                  <a:srgbClr val="000000"/>
                </a:solidFill>
                <a:latin typeface="Bookman Old Style" panose="02050604050505020204" pitchFamily="18" charset="0"/>
              </a:rPr>
              <a:t>Emotion </a:t>
            </a:r>
            <a:r>
              <a:rPr lang="en-US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Regulation Toolbox</a:t>
            </a:r>
            <a:endParaRPr lang="en-US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742950" lvl="1" indent="-285750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60-minute lecture style workshop focused on teaching two specific skills on how to relate to your thoughts and emotions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Incorporates elements of dialectal behavioral therapy, acceptance and commitment therapy, and psychoanalytic therapy 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Conducted via tele-health on Zoom: No camera or mic is necessary</a:t>
            </a:r>
          </a:p>
          <a:p>
            <a:pPr marL="742950" lvl="1" indent="-285750">
              <a:lnSpc>
                <a:spcPct val="100000"/>
              </a:lnSpc>
            </a:pPr>
            <a:endParaRPr lang="en-US" sz="16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US" sz="14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Please see website for sign up and scheduled dates.</a:t>
            </a:r>
          </a:p>
        </p:txBody>
      </p:sp>
    </p:spTree>
    <p:extLst>
      <p:ext uri="{BB962C8B-B14F-4D97-AF65-F5344CB8AC3E}">
        <p14:creationId xmlns:p14="http://schemas.microsoft.com/office/powerpoint/2010/main" val="71404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94787"/>
            <a:ext cx="3557116" cy="414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36474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Bookman Old Style" panose="02050604050505020204" pitchFamily="18" charset="0"/>
              </a:rPr>
              <a:t>SCC’s Website</a:t>
            </a:r>
            <a:endParaRPr sz="3200" b="1" dirty="0">
              <a:latin typeface="Bookman Old Style" panose="02050604050505020204" pitchFamily="18" charset="0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105508" y="1560036"/>
            <a:ext cx="8932984" cy="3583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latin typeface="Bookman Old Style" panose="02050604050505020204" pitchFamily="18" charset="0"/>
              </a:rPr>
              <a:t>Our website includes a lot of helpful resources including…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000" dirty="0">
              <a:latin typeface="Bookman Old Style" panose="020506040505050202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Bookman Old Style" panose="02050604050505020204" pitchFamily="18" charset="0"/>
              </a:rPr>
              <a:t>More information about our Services and Upcoming Events</a:t>
            </a:r>
          </a:p>
          <a:p>
            <a:pPr marL="457200" lvl="1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dirty="0">
              <a:latin typeface="Bookman Old Style" panose="020506040505050202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Bookman Old Style" panose="02050604050505020204" pitchFamily="18" charset="0"/>
              </a:rPr>
              <a:t>Therapy and Self-Help Resources: Includes how to Find a Therapist, Self-Care Apps, online mental health assessment, substance use resources, resources for grief and loss, and more</a:t>
            </a:r>
          </a:p>
          <a:p>
            <a:pPr marL="457200" lvl="1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800" dirty="0">
              <a:latin typeface="Bookman Old Style" panose="020506040505050202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Bookman Old Style" panose="02050604050505020204" pitchFamily="18" charset="0"/>
              </a:rPr>
              <a:t>Crisis Care Resources and Resources to Help Others</a:t>
            </a: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</a:pPr>
            <a:endParaRPr lang="en-US" sz="1800" dirty="0">
              <a:latin typeface="Bookman Old Style" panose="020506040505050202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100"/>
              </a:spcBef>
            </a:pPr>
            <a:r>
              <a:rPr lang="en-US" sz="1800" dirty="0">
                <a:latin typeface="Bookman Old Style" panose="02050604050505020204" pitchFamily="18" charset="0"/>
              </a:rPr>
              <a:t>Prevention and Outreach Information and Request Form</a:t>
            </a:r>
          </a:p>
          <a:p>
            <a:pPr marL="457200" lvl="1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1450" dirty="0">
              <a:latin typeface="Bookman Old Style" panose="02050604050505020204" pitchFamily="18" charset="0"/>
            </a:endParaRPr>
          </a:p>
        </p:txBody>
      </p:sp>
      <p:sp>
        <p:nvSpPr>
          <p:cNvPr id="4" name="Google Shape;68;p15"/>
          <p:cNvSpPr txBox="1">
            <a:spLocks/>
          </p:cNvSpPr>
          <p:nvPr/>
        </p:nvSpPr>
        <p:spPr>
          <a:xfrm>
            <a:off x="311700" y="937441"/>
            <a:ext cx="8520600" cy="565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>
                <a:latin typeface="Bookman Old Style" panose="02050604050505020204" pitchFamily="18" charset="0"/>
                <a:hlinkClick r:id="rId3"/>
              </a:rPr>
              <a:t>https://www.umaryland.edu/counseling/</a:t>
            </a:r>
            <a:endParaRPr lang="en-US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83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sp>
        <p:nvSpPr>
          <p:cNvPr id="314" name="Google Shape;314;p37"/>
          <p:cNvSpPr txBox="1">
            <a:spLocks noGrp="1"/>
          </p:cNvSpPr>
          <p:nvPr>
            <p:ph type="ctrTitle" idx="4294967295"/>
          </p:nvPr>
        </p:nvSpPr>
        <p:spPr>
          <a:xfrm>
            <a:off x="1275150" y="2756526"/>
            <a:ext cx="6594475" cy="70961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dk1"/>
                </a:solidFill>
              </a:rPr>
              <a:t>Thank you!</a:t>
            </a:r>
            <a:endParaRPr sz="6000" dirty="0">
              <a:solidFill>
                <a:schemeClr val="dk1"/>
              </a:solidFill>
            </a:endParaRPr>
          </a:p>
        </p:txBody>
      </p:sp>
      <p:sp>
        <p:nvSpPr>
          <p:cNvPr id="316" name="Google Shape;316;p37"/>
          <p:cNvSpPr/>
          <p:nvPr/>
        </p:nvSpPr>
        <p:spPr>
          <a:xfrm>
            <a:off x="3729600" y="702175"/>
            <a:ext cx="1684800" cy="16848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42888" dist="85725" dir="5400000" algn="bl" rotWithShape="0">
              <a:schemeClr val="dk2">
                <a:alpha val="6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315;p37"/>
          <p:cNvSpPr txBox="1">
            <a:spLocks/>
          </p:cNvSpPr>
          <p:nvPr/>
        </p:nvSpPr>
        <p:spPr>
          <a:xfrm>
            <a:off x="1275150" y="3312701"/>
            <a:ext cx="6593700" cy="12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Light"/>
              <a:buChar char="⬩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Light"/>
              <a:buChar char="▫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Raleway Light"/>
              <a:buChar char="▫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●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○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■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●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○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 Light"/>
              <a:buChar char="■"/>
              <a:defRPr sz="2200" b="0" i="0" u="none" strike="noStrike" cap="none">
                <a:solidFill>
                  <a:schemeClr val="dk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 algn="ctr">
              <a:buFont typeface="Raleway Light"/>
              <a:buNone/>
            </a:pPr>
            <a:r>
              <a:rPr lang="en-US" sz="2800" b="1" dirty="0">
                <a:solidFill>
                  <a:schemeClr val="tx1"/>
                </a:solidFill>
                <a:latin typeface="Bookman Old Style" panose="02050604050505020204" pitchFamily="18" charset="0"/>
                <a:ea typeface="Raleway"/>
                <a:cs typeface="Raleway"/>
                <a:sym typeface="Raleway"/>
              </a:rPr>
              <a:t>Any questions?</a:t>
            </a:r>
          </a:p>
          <a:p>
            <a:pPr marL="0" indent="0" algn="ctr">
              <a:buNone/>
            </a:pPr>
            <a:r>
              <a:rPr lang="en-US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Please review the website for any SCC updates</a:t>
            </a:r>
          </a:p>
          <a:p>
            <a:pPr marL="0" indent="0" algn="ctr">
              <a:buFont typeface="Raleway Light"/>
              <a:buNone/>
            </a:pPr>
            <a:endParaRPr lang="en-US" sz="2400" b="1" dirty="0">
              <a:solidFill>
                <a:schemeClr val="lt1"/>
              </a:solidFill>
              <a:latin typeface="Bookman Old Style" panose="02050604050505020204" pitchFamily="18" charset="0"/>
              <a:ea typeface="Raleway"/>
              <a:cs typeface="Raleway"/>
              <a:sym typeface="Raleway"/>
            </a:endParaRPr>
          </a:p>
        </p:txBody>
      </p:sp>
      <p:pic>
        <p:nvPicPr>
          <p:cNvPr id="3" name="Picture 2" descr="A qr code with a dinosaur&#10;&#10;Description automatically generated">
            <a:extLst>
              <a:ext uri="{FF2B5EF4-FFF2-40B4-BE49-F238E27FC236}">
                <a16:creationId xmlns:a16="http://schemas.microsoft.com/office/drawing/2014/main" id="{445A5C1A-7B49-EAA5-12A1-B896FDD28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776" y="966351"/>
            <a:ext cx="1156447" cy="115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05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605" y="3136739"/>
            <a:ext cx="1662303" cy="2006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721" y="499270"/>
            <a:ext cx="6798714" cy="10743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2"/>
                </a:solidFill>
              </a:rPr>
              <a:t>What We Do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type="body" idx="1"/>
          </p:nvPr>
        </p:nvSpPr>
        <p:spPr>
          <a:xfrm>
            <a:off x="1306286" y="1653958"/>
            <a:ext cx="7550330" cy="3222842"/>
          </a:xfrm>
        </p:spPr>
        <p:txBody>
          <a:bodyPr>
            <a:normAutofit/>
          </a:bodyPr>
          <a:lstStyle/>
          <a:p>
            <a:pPr indent="-4572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We provide brief interventions, solution-focused treatment, and psychiatric services for currently enrolled full-time and part-time UMB students. </a:t>
            </a:r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</a:pPr>
            <a:endParaRPr lang="en-US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indent="-457200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Bookman Old Style" panose="02050604050505020204" pitchFamily="18" charset="0"/>
              </a:rPr>
              <a:t>Our mission is to help promote and maintain the emotional well-being of UMB students and serve as a consultation resource to the entire university community.</a:t>
            </a:r>
          </a:p>
          <a:p>
            <a:pPr marL="342900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68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8316" y="3336053"/>
            <a:ext cx="1668027" cy="1807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39100" y="2298979"/>
            <a:ext cx="1969477" cy="1807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100" y="579657"/>
            <a:ext cx="7065900" cy="1074301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/>
              <a:t>2022-2023 Survey Says: Top 5 Reasons Why Students Visit the SCC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type="body" idx="1"/>
          </p:nvPr>
        </p:nvSpPr>
        <p:spPr>
          <a:xfrm>
            <a:off x="834888" y="1583635"/>
            <a:ext cx="4744278" cy="3293165"/>
          </a:xfrm>
        </p:spPr>
        <p:txBody>
          <a:bodyPr>
            <a:normAutofit lnSpcReduction="10000"/>
          </a:bodyPr>
          <a:lstStyle/>
          <a:p>
            <a:pPr indent="-45720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To improve </a:t>
            </a:r>
            <a:r>
              <a:rPr lang="en-US" sz="18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emotional resilience/wellbeing</a:t>
            </a:r>
            <a:endParaRPr lang="en-US" sz="1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indent="-45720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To </a:t>
            </a:r>
            <a:r>
              <a:rPr lang="en-US" sz="18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reduce burnout </a:t>
            </a: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and </a:t>
            </a:r>
            <a:r>
              <a:rPr lang="en-US" sz="18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better manage academic stress</a:t>
            </a:r>
          </a:p>
          <a:p>
            <a:pPr indent="-45720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To better deal with </a:t>
            </a:r>
            <a:r>
              <a:rPr lang="en-US" sz="18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anxiety symptoms</a:t>
            </a:r>
          </a:p>
          <a:p>
            <a:pPr indent="-45720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To have a </a:t>
            </a:r>
            <a:r>
              <a:rPr lang="en-US" sz="18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confidential space to express myself</a:t>
            </a:r>
            <a:endParaRPr lang="en-US" sz="1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indent="-45720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To receive help with </a:t>
            </a:r>
            <a:r>
              <a:rPr lang="en-US" sz="18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depression symptoms</a:t>
            </a:r>
          </a:p>
          <a:p>
            <a:pPr indent="-45720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Bookman Old Style" panose="02050604050505020204" pitchFamily="18" charset="0"/>
              </a:rPr>
              <a:t>To cope with the </a:t>
            </a:r>
            <a:r>
              <a:rPr lang="en-US" sz="18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adjustment to professional school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33" b="96444" l="8841" r="93133"/>
                    </a14:imgEffect>
                  </a14:imgLayer>
                </a14:imgProps>
              </a:ext>
            </a:extLst>
          </a:blip>
          <a:srcRect l="10966" r="10927"/>
          <a:stretch/>
        </p:blipFill>
        <p:spPr>
          <a:xfrm>
            <a:off x="5299454" y="1316935"/>
            <a:ext cx="3377427" cy="3341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586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4787"/>
            <a:ext cx="3557116" cy="414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77" y="487717"/>
            <a:ext cx="7065900" cy="824108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/>
              <a:t>What Every Student Needs to Know…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type="body" idx="1"/>
          </p:nvPr>
        </p:nvSpPr>
        <p:spPr>
          <a:xfrm>
            <a:off x="265377" y="1150166"/>
            <a:ext cx="8401252" cy="3837953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45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Counseling services are strictly confidential:  </a:t>
            </a:r>
            <a:r>
              <a:rPr lang="en-US" sz="1450" dirty="0">
                <a:solidFill>
                  <a:srgbClr val="000000"/>
                </a:solidFill>
                <a:latin typeface="Bookman Old Style" panose="02050604050505020204" pitchFamily="18" charset="0"/>
              </a:rPr>
              <a:t>If not a danger to self or others, we only communicate with other people if the student give us explicit permission. </a:t>
            </a:r>
          </a:p>
          <a:p>
            <a:pPr marL="285750" indent="-285750"/>
            <a:endParaRPr lang="en-US" sz="145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en-US" sz="1450" b="1" u="sng" dirty="0">
                <a:solidFill>
                  <a:srgbClr val="000000"/>
                </a:solidFill>
                <a:latin typeface="Bookman Old Style" panose="02050604050505020204" pitchFamily="18" charset="0"/>
              </a:rPr>
              <a:t>RECORDS ARE REQUIRED BY LAW TO BE SEPARATE FROM ACADEMIC RECORDS &amp; CANNOT BE VIEWED BY ANYONE IN THE PROGRAM. </a:t>
            </a:r>
          </a:p>
          <a:p>
            <a:pPr marL="285750" indent="-285750" algn="ctr"/>
            <a:endParaRPr lang="en-US" sz="1450" b="1" u="sng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en-US" sz="1450" b="1" u="sng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285750" indent="-285750" algn="ctr"/>
            <a:endParaRPr lang="en-US" sz="1450" b="1" u="sng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742950" lvl="1" indent="-285750"/>
            <a:r>
              <a:rPr lang="en-US" sz="1450" dirty="0">
                <a:solidFill>
                  <a:srgbClr val="000000"/>
                </a:solidFill>
                <a:latin typeface="Bookman Old Style" panose="02050604050505020204" pitchFamily="18" charset="0"/>
              </a:rPr>
              <a:t>NO FEES/NO INSURANCE:  We do not bill students for any services or report to their insurance (may need to use insurance for medications only). </a:t>
            </a:r>
          </a:p>
          <a:p>
            <a:pPr marL="742950" lvl="1" indent="-285750"/>
            <a:r>
              <a:rPr lang="en-US" sz="1450" dirty="0">
                <a:solidFill>
                  <a:srgbClr val="000000"/>
                </a:solidFill>
                <a:latin typeface="Bookman Old Style" panose="02050604050505020204" pitchFamily="18" charset="0"/>
              </a:rPr>
              <a:t>Records are </a:t>
            </a:r>
            <a:r>
              <a:rPr lang="en-US" sz="145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DESTROYED</a:t>
            </a:r>
            <a:r>
              <a:rPr lang="en-US" sz="1450" dirty="0">
                <a:solidFill>
                  <a:srgbClr val="000000"/>
                </a:solidFill>
                <a:latin typeface="Bookman Old Style" panose="02050604050505020204" pitchFamily="18" charset="0"/>
              </a:rPr>
              <a:t> seven years after your last date of service.</a:t>
            </a:r>
          </a:p>
          <a:p>
            <a:pPr marL="457200" lvl="1" indent="0">
              <a:buNone/>
            </a:pPr>
            <a:endParaRPr lang="en-US" sz="145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742950" lvl="1" indent="-285750"/>
            <a:r>
              <a:rPr lang="en-US" sz="1450" dirty="0">
                <a:solidFill>
                  <a:srgbClr val="000000"/>
                </a:solidFill>
                <a:latin typeface="Bookman Old Style" panose="02050604050505020204" pitchFamily="18" charset="0"/>
              </a:rPr>
              <a:t>Title IX exempt, meaning we are not mandated to report issues</a:t>
            </a:r>
          </a:p>
        </p:txBody>
      </p:sp>
    </p:spTree>
    <p:extLst>
      <p:ext uri="{BB962C8B-B14F-4D97-AF65-F5344CB8AC3E}">
        <p14:creationId xmlns:p14="http://schemas.microsoft.com/office/powerpoint/2010/main" val="201360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4787"/>
            <a:ext cx="3557116" cy="414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281555" y="339969"/>
            <a:ext cx="8520600" cy="7971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>
                <a:latin typeface="Rockwell Condensed" panose="02060603050405020104" pitchFamily="18" charset="0"/>
              </a:rPr>
              <a:t>How to Access SCC Services</a:t>
            </a:r>
            <a:endParaRPr b="1" dirty="0">
              <a:latin typeface="Rockwell Condensed" panose="02060603050405020104" pitchFamily="18" charset="0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961291" y="894303"/>
            <a:ext cx="7303477" cy="4001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42950" lvl="1" indent="-285750"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Call our number (</a:t>
            </a:r>
            <a:r>
              <a:rPr lang="en-US" sz="1600" b="1" i="1" dirty="0">
                <a:solidFill>
                  <a:srgbClr val="000000"/>
                </a:solidFill>
                <a:latin typeface="Bookman Old Style" panose="02050604050505020204" pitchFamily="18" charset="0"/>
              </a:rPr>
              <a:t>410-328-8404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) 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If after hours: Option 3 to leave a voice message. Leave your full name (please spell), phone number, &amp; email</a:t>
            </a:r>
          </a:p>
          <a:p>
            <a:pPr marL="742950" lvl="1" indent="-285750">
              <a:lnSpc>
                <a:spcPct val="100000"/>
              </a:lnSpc>
            </a:pPr>
            <a:endParaRPr lang="en-US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742950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Same day appointments 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can be requested on the website. Please request on the day that you are available to meet. A small amount of paperwork is required. 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45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49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4787"/>
            <a:ext cx="3557116" cy="414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31440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layfair Display" panose="020B0604020202020204" charset="0"/>
              </a:rPr>
              <a:t>Services Available from SCC</a:t>
            </a:r>
            <a:endParaRPr b="1" dirty="0">
              <a:latin typeface="Playfair Display" panose="020B0604020202020204" charset="0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887103"/>
            <a:ext cx="8520600" cy="42563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Crisis Support Line: </a:t>
            </a:r>
            <a:r>
              <a:rPr lang="en-US" sz="1600" dirty="0">
                <a:solidFill>
                  <a:srgbClr val="FF0000"/>
                </a:solidFill>
                <a:latin typeface="Bookman Old Style" panose="02050604050505020204" pitchFamily="18" charset="0"/>
              </a:rPr>
              <a:t>410-328-8404, option 7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Phone consultation with a clinician for self or others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Available after-hours, including nights, weekends, and holidays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For non-life-threatening crisis mental health situations for self and others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Same-Day Counseling Appointments: </a:t>
            </a:r>
            <a:r>
              <a:rPr lang="en-US" sz="1600" dirty="0">
                <a:solidFill>
                  <a:srgbClr val="FF0000"/>
                </a:solidFill>
                <a:latin typeface="Bookman Old Style" panose="02050604050505020204" pitchFamily="18" charset="0"/>
              </a:rPr>
              <a:t>Rapid access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Available weekdays at 2:00pm. Form opens at 7:30am weekdays.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30-45 minute, first come, first served appointments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If no appointments are available, please try on another day unless you have an urgent situation then please call and request to speak to the clinician on coverage</a:t>
            </a:r>
            <a:r>
              <a:rPr lang="en-US" sz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873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94787"/>
            <a:ext cx="3557116" cy="414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31440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Playfair Display" panose="020B0604020202020204" charset="0"/>
              </a:rPr>
              <a:t>Services Available from SCC</a:t>
            </a:r>
            <a:endParaRPr b="1" dirty="0">
              <a:latin typeface="Playfair Display" panose="020B0604020202020204" charset="0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887103"/>
            <a:ext cx="8520600" cy="42563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Individual Therapy: </a:t>
            </a:r>
            <a:r>
              <a:rPr lang="en-US" sz="1600" dirty="0">
                <a:solidFill>
                  <a:srgbClr val="FF0000"/>
                </a:solidFill>
                <a:latin typeface="Bookman Old Style" panose="02050604050505020204" pitchFamily="18" charset="0"/>
              </a:rPr>
              <a:t>Free and Confidential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Flexible individual counseling</a:t>
            </a:r>
          </a:p>
          <a:p>
            <a:pPr marL="1200150" lvl="2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Typically, 45-minute sessions every two to three weeks working on one or two treatment goals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No session limit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Offered after completing a phone triage and initial evaluation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endParaRPr lang="en-US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US" sz="1600" b="1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UWill</a:t>
            </a:r>
            <a:r>
              <a:rPr lang="en-US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: </a:t>
            </a:r>
            <a:r>
              <a:rPr lang="en-US" sz="1600" dirty="0">
                <a:solidFill>
                  <a:srgbClr val="FF0000"/>
                </a:solidFill>
                <a:latin typeface="Bookman Old Style" panose="02050604050505020204" pitchFamily="18" charset="0"/>
              </a:rPr>
              <a:t>Therapy available outside of business hours (also free)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Evening and/or weekends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Eight, 30-minute appointments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Solution focused model; Very good for building skills </a:t>
            </a:r>
          </a:p>
          <a:p>
            <a:pPr marL="742950" lvl="1" indent="-285750"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Can return to SCC afterwards if you need further services</a:t>
            </a:r>
          </a:p>
        </p:txBody>
      </p:sp>
    </p:spTree>
    <p:extLst>
      <p:ext uri="{BB962C8B-B14F-4D97-AF65-F5344CB8AC3E}">
        <p14:creationId xmlns:p14="http://schemas.microsoft.com/office/powerpoint/2010/main" val="595901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4787"/>
            <a:ext cx="3557116" cy="414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188259"/>
            <a:ext cx="8520600" cy="5580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>
                <a:latin typeface="Playfair Display" panose="020B0604020202020204" charset="0"/>
              </a:rPr>
              <a:t>Services Available from SCC</a:t>
            </a:r>
            <a:endParaRPr b="1" dirty="0">
              <a:latin typeface="Playfair Display" panose="020B0604020202020204" charset="0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52175" y="746311"/>
            <a:ext cx="8541099" cy="4265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Psychiatry 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(Student must participate in counseling with SCC to be eligible)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May be available after initial evaluation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Is never required as part of treatment but can be quite helpful for some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Sessions are free but medications require payment and/or use of insurance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Certain medications require a psychoeducational evaluation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1</a:t>
            </a:r>
            <a:r>
              <a:rPr lang="en-US" sz="1600" baseline="30000" dirty="0">
                <a:solidFill>
                  <a:srgbClr val="000000"/>
                </a:solidFill>
                <a:latin typeface="Bookman Old Style" panose="02050604050505020204" pitchFamily="18" charset="0"/>
              </a:rPr>
              <a:t>st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 psychiatry session must be in person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Consultation for Others </a:t>
            </a: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(also confidential)</a:t>
            </a:r>
            <a:endParaRPr lang="en-US" sz="16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If you are concerned for another student, you can call and speak to a counselor. Be sure to mention that you are calling about a concern for another student.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5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62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4787"/>
            <a:ext cx="3557116" cy="4148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13297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b="1" dirty="0">
                <a:latin typeface="Playfair Display" panose="020B0604020202020204" charset="0"/>
              </a:rPr>
              <a:t>Services Available from SCC</a:t>
            </a:r>
            <a:endParaRPr b="1" dirty="0">
              <a:latin typeface="Playfair Display" panose="020B0604020202020204" charset="0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598567"/>
            <a:ext cx="8541099" cy="4601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endParaRPr lang="en-US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285750" indent="-285750">
              <a:lnSpc>
                <a:spcPct val="100000"/>
              </a:lnSpc>
            </a:pPr>
            <a:r>
              <a:rPr lang="en-US" sz="1600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Referral Assistance: </a:t>
            </a:r>
            <a:r>
              <a:rPr lang="en-US" sz="1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Assistance in finding appropriate referrals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550" dirty="0">
                <a:solidFill>
                  <a:srgbClr val="000000"/>
                </a:solidFill>
                <a:latin typeface="Bookman Old Style" panose="02050604050505020204" pitchFamily="18" charset="0"/>
              </a:rPr>
              <a:t>If a student would benefit from a service that the SCC does not offer such as: </a:t>
            </a:r>
          </a:p>
          <a:p>
            <a:pPr marL="1200150" lvl="2" indent="-285750">
              <a:lnSpc>
                <a:spcPct val="100000"/>
              </a:lnSpc>
            </a:pPr>
            <a:r>
              <a:rPr lang="en-US" sz="1550" dirty="0">
                <a:solidFill>
                  <a:srgbClr val="000000"/>
                </a:solidFill>
                <a:latin typeface="Bookman Old Style" panose="02050604050505020204" pitchFamily="18" charset="0"/>
              </a:rPr>
              <a:t>Weekly or long-term counseling</a:t>
            </a:r>
          </a:p>
          <a:p>
            <a:pPr marL="1200150" lvl="2" indent="-285750">
              <a:lnSpc>
                <a:spcPct val="100000"/>
              </a:lnSpc>
            </a:pPr>
            <a:r>
              <a:rPr lang="en-US" sz="1550" dirty="0">
                <a:solidFill>
                  <a:srgbClr val="000000"/>
                </a:solidFill>
                <a:latin typeface="Bookman Old Style" panose="02050604050505020204" pitchFamily="18" charset="0"/>
              </a:rPr>
              <a:t>Long-term medication management only</a:t>
            </a:r>
          </a:p>
          <a:p>
            <a:pPr marL="1200150" lvl="2" indent="-285750">
              <a:lnSpc>
                <a:spcPct val="100000"/>
              </a:lnSpc>
            </a:pPr>
            <a:r>
              <a:rPr lang="en-US" sz="1550" dirty="0">
                <a:solidFill>
                  <a:srgbClr val="000000"/>
                </a:solidFill>
                <a:latin typeface="Bookman Old Style" panose="02050604050505020204" pitchFamily="18" charset="0"/>
              </a:rPr>
              <a:t>Couples/Relationship counseling</a:t>
            </a:r>
          </a:p>
          <a:p>
            <a:pPr marL="1200150" lvl="2" indent="-285750">
              <a:lnSpc>
                <a:spcPct val="100000"/>
              </a:lnSpc>
            </a:pPr>
            <a:r>
              <a:rPr lang="en-US" sz="1550" dirty="0">
                <a:solidFill>
                  <a:srgbClr val="000000"/>
                </a:solidFill>
                <a:latin typeface="Bookman Old Style" panose="02050604050505020204" pitchFamily="18" charset="0"/>
              </a:rPr>
              <a:t>Wanting a therapist from a specific social identity / demographic group</a:t>
            </a:r>
          </a:p>
          <a:p>
            <a:pPr marL="1200150" lvl="2" indent="-285750">
              <a:lnSpc>
                <a:spcPct val="100000"/>
              </a:lnSpc>
            </a:pPr>
            <a:r>
              <a:rPr lang="en-US" sz="1550" dirty="0">
                <a:solidFill>
                  <a:srgbClr val="000000"/>
                </a:solidFill>
                <a:latin typeface="Bookman Old Style" panose="02050604050505020204" pitchFamily="18" charset="0"/>
              </a:rPr>
              <a:t>Specialized mental health treatment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155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550" dirty="0">
                <a:solidFill>
                  <a:srgbClr val="000000"/>
                </a:solidFill>
                <a:latin typeface="Bookman Old Style" panose="02050604050505020204" pitchFamily="18" charset="0"/>
              </a:rPr>
              <a:t>SCC may be able to offered limited bridge sessions for counseling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550" dirty="0">
                <a:solidFill>
                  <a:srgbClr val="000000"/>
                </a:solidFill>
                <a:latin typeface="Bookman Old Style" panose="02050604050505020204" pitchFamily="18" charset="0"/>
              </a:rPr>
              <a:t>Student will need to use their insurance for services outside of the SCC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</a:pPr>
            <a:r>
              <a:rPr lang="en-US" sz="1550" dirty="0">
                <a:solidFill>
                  <a:srgbClr val="000000"/>
                </a:solidFill>
                <a:latin typeface="Bookman Old Style" panose="02050604050505020204" pitchFamily="18" charset="0"/>
              </a:rPr>
              <a:t>Request referral assistance during the phone triage with SCC clinician</a:t>
            </a:r>
          </a:p>
        </p:txBody>
      </p:sp>
    </p:spTree>
    <p:extLst>
      <p:ext uri="{BB962C8B-B14F-4D97-AF65-F5344CB8AC3E}">
        <p14:creationId xmlns:p14="http://schemas.microsoft.com/office/powerpoint/2010/main" val="1361313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682664F13FF741817D7D3C3D05D647" ma:contentTypeVersion="12" ma:contentTypeDescription="Create a new document." ma:contentTypeScope="" ma:versionID="c82b67d33ce43a3240d959f7af408f35">
  <xsd:schema xmlns:xsd="http://www.w3.org/2001/XMLSchema" xmlns:xs="http://www.w3.org/2001/XMLSchema" xmlns:p="http://schemas.microsoft.com/office/2006/metadata/properties" xmlns:ns3="5f6fa8c9-ccd8-4434-a084-4fbe551ec869" xmlns:ns4="1063f3d9-ab9f-45d1-9501-7bee214cc4b9" targetNamespace="http://schemas.microsoft.com/office/2006/metadata/properties" ma:root="true" ma:fieldsID="d03239e5cb86e076cebea37b6122d466" ns3:_="" ns4:_="">
    <xsd:import namespace="5f6fa8c9-ccd8-4434-a084-4fbe551ec869"/>
    <xsd:import namespace="1063f3d9-ab9f-45d1-9501-7bee214cc4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fa8c9-ccd8-4434-a084-4fbe551ec8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3f3d9-ab9f-45d1-9501-7bee214cc4b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73DAC7-7AD4-4509-A7E2-E237FA6D5F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fa8c9-ccd8-4434-a084-4fbe551ec869"/>
    <ds:schemaRef ds:uri="1063f3d9-ab9f-45d1-9501-7bee214cc4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BD48AB-DCA0-4759-8C3E-F29398CD47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B300E2-0F68-44C6-8D0D-A7F396BBC40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5f6fa8c9-ccd8-4434-a084-4fbe551ec869"/>
    <ds:schemaRef ds:uri="http://schemas.microsoft.com/office/infopath/2007/PartnerControls"/>
    <ds:schemaRef ds:uri="1063f3d9-ab9f-45d1-9501-7bee214cc4b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1145</TotalTime>
  <Words>1020</Words>
  <Application>Microsoft Office PowerPoint</Application>
  <PresentationFormat>On-screen Show (16:9)</PresentationFormat>
  <Paragraphs>127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Playfair Display</vt:lpstr>
      <vt:lpstr>Arial</vt:lpstr>
      <vt:lpstr>Rockwell</vt:lpstr>
      <vt:lpstr>Bookman Old Style</vt:lpstr>
      <vt:lpstr>Wingdings</vt:lpstr>
      <vt:lpstr>Raleway Light</vt:lpstr>
      <vt:lpstr>Book Antiqua</vt:lpstr>
      <vt:lpstr>Rockwell Condensed</vt:lpstr>
      <vt:lpstr>Wood Type</vt:lpstr>
      <vt:lpstr>Student Counseling Center</vt:lpstr>
      <vt:lpstr>What We Do</vt:lpstr>
      <vt:lpstr> 2022-2023 Survey Says: Top 5 Reasons Why Students Visit the SCC </vt:lpstr>
      <vt:lpstr> What Every Student Needs to Know… </vt:lpstr>
      <vt:lpstr>How to Access SCC Services</vt:lpstr>
      <vt:lpstr>Services Available from SCC</vt:lpstr>
      <vt:lpstr>Services Available from SCC</vt:lpstr>
      <vt:lpstr>Services Available from SCC</vt:lpstr>
      <vt:lpstr>Services Available from SCC</vt:lpstr>
      <vt:lpstr>In Person and Virtual Services</vt:lpstr>
      <vt:lpstr>Workshops  </vt:lpstr>
      <vt:lpstr>SCC’s Website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Moon, Cassie</dc:creator>
  <cp:lastModifiedBy>Matthew Gottlieb</cp:lastModifiedBy>
  <cp:revision>61</cp:revision>
  <dcterms:modified xsi:type="dcterms:W3CDTF">2023-08-02T17:05:20Z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0x01010091682664F13FF741817D7D3C3D05D647</vt:lpwstr>
  </property>
</Properties>
</file>