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0" r:id="rId4"/>
    <p:sldId id="259" r:id="rId5"/>
    <p:sldId id="267" r:id="rId6"/>
    <p:sldId id="266" r:id="rId7"/>
    <p:sldId id="280" r:id="rId8"/>
    <p:sldId id="258" r:id="rId9"/>
    <p:sldId id="282" r:id="rId10"/>
    <p:sldId id="262" r:id="rId11"/>
    <p:sldId id="279" r:id="rId12"/>
    <p:sldId id="268" r:id="rId13"/>
    <p:sldId id="274" r:id="rId14"/>
    <p:sldId id="275" r:id="rId15"/>
    <p:sldId id="277" r:id="rId16"/>
    <p:sldId id="276" r:id="rId17"/>
    <p:sldId id="272" r:id="rId18"/>
    <p:sldId id="281" r:id="rId19"/>
    <p:sldId id="285" r:id="rId20"/>
    <p:sldId id="284" r:id="rId21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BBA2DE-A087-A24F-8DA6-CB68B9CE82A8}">
          <p14:sldIdLst>
            <p14:sldId id="256"/>
            <p14:sldId id="257"/>
            <p14:sldId id="270"/>
            <p14:sldId id="259"/>
            <p14:sldId id="267"/>
            <p14:sldId id="266"/>
            <p14:sldId id="280"/>
            <p14:sldId id="258"/>
            <p14:sldId id="282"/>
            <p14:sldId id="262"/>
            <p14:sldId id="279"/>
            <p14:sldId id="268"/>
            <p14:sldId id="274"/>
            <p14:sldId id="275"/>
            <p14:sldId id="277"/>
            <p14:sldId id="276"/>
            <p14:sldId id="272"/>
            <p14:sldId id="281"/>
            <p14:sldId id="285"/>
            <p14:sldId id="284"/>
          </p14:sldIdLst>
        </p14:section>
        <p14:section name="Untitled Section" id="{678B23FD-4F8A-844C-B737-5321B63E52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59" autoAdjust="0"/>
  </p:normalViewPr>
  <p:slideViewPr>
    <p:cSldViewPr snapToGrid="0" snapToObjects="1">
      <p:cViewPr varScale="1">
        <p:scale>
          <a:sx n="65" d="100"/>
          <a:sy n="65" d="100"/>
        </p:scale>
        <p:origin x="14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930C905-E156-4146-8070-D49F59E5ACC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3246788-ABF8-4409-AF6D-529171C1D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80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94EBDA9-1443-4E08-AFC7-E493E01A9244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9B825C4-CE7F-4DC3-B237-A23CAA616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3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8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  <a:r>
              <a:rPr lang="en-US" baseline="0" dirty="0"/>
              <a:t> research which is funded by the following agencies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2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Completion of COI Training and disclosure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1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Including spouse/dependent children</a:t>
            </a:r>
          </a:p>
          <a:p>
            <a:r>
              <a:rPr lang="en-US" dirty="0"/>
              <a:t>On the disclosure form Demographics, amount, date,</a:t>
            </a:r>
            <a:r>
              <a:rPr lang="en-US" baseline="0" dirty="0"/>
              <a:t> description, relationships if any and relevant documents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47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the non-compliance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825C4-CE7F-4DC3-B237-A23CAA616C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61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COI Officer,</a:t>
            </a:r>
            <a:r>
              <a:rPr lang="en-US" baseline="0" dirty="0" smtClean="0"/>
              <a:t> myself or </a:t>
            </a:r>
            <a:r>
              <a:rPr lang="en-US" baseline="0" dirty="0" err="1" smtClean="0"/>
              <a:t>colleage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B825C4-CE7F-4DC3-B237-A23CAA616C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1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7A4B3-F8F7-0C4B-8488-75AAAC4ABD20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A4024-9BE3-154F-A06D-CD2277C0E9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Shilene.Johnson@umaryland.edu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mailto:erin.burch@umaryland.edu" TargetMode="External"/><Relationship Id="rId5" Type="http://schemas.openxmlformats.org/officeDocument/2006/relationships/hyperlink" Target="mailto:athom001@umaryland.edu" TargetMode="External"/><Relationship Id="rId4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5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0926" y="1825982"/>
            <a:ext cx="8344348" cy="342682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/>
            </a:r>
            <a:b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72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Conflict of Interest</a:t>
            </a:r>
            <a: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/>
            </a:r>
            <a:b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4800" b="0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/>
            </a:r>
            <a:br>
              <a:rPr kumimoji="0" lang="en-US" sz="4800" b="0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endParaRPr kumimoji="0" lang="en-US" sz="4800" b="0" i="0" u="none" strike="noStrike" kern="1200" cap="none" spc="0" normalizeH="0" baseline="0" noProof="0" dirty="0">
              <a:ln w="3175" cmpd="sng"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32" name="Audio 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81">
        <p:fade/>
      </p:transition>
    </mc:Choice>
    <mc:Fallback xmlns="">
      <p:transition spd="med" advTm="9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974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Significant Financial </a:t>
            </a:r>
            <a:r>
              <a:rPr lang="en-US" sz="36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Interest Disclosure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8014"/>
            <a:ext cx="8229600" cy="3151930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chemeClr val="accent6"/>
              </a:buClr>
              <a:buSzPct val="115000"/>
              <a:buNone/>
            </a:pPr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When?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At or before the time of submission of an application for PHS-Funded Research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Annually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Within 30 days of acquiring a new Significant Financial Interest (SFI)</a:t>
            </a:r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3740"/>
      </p:ext>
    </p:extLst>
  </p:cSld>
  <p:clrMapOvr>
    <a:masterClrMapping/>
  </p:clrMapOvr>
  <p:transition spd="slow" advTm="378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9796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PHS Conflict of Interest Training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1877"/>
      </p:ext>
    </p:extLst>
  </p:cSld>
  <p:clrMapOvr>
    <a:masterClrMapping/>
  </p:clrMapOvr>
  <p:transition spd="slow" advTm="68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048" y="4513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Garamond" panose="02020404030301010803" pitchFamily="18" charset="0"/>
              </a:rPr>
              <a:t>PHS Conflict </a:t>
            </a:r>
            <a:r>
              <a:rPr lang="en-US" sz="3600" b="1" dirty="0">
                <a:latin typeface="Garamond" panose="02020404030301010803" pitchFamily="18" charset="0"/>
              </a:rPr>
              <a:t>of Interest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0" y="1594370"/>
            <a:ext cx="8229600" cy="4525963"/>
          </a:xfrm>
        </p:spPr>
        <p:txBody>
          <a:bodyPr/>
          <a:lstStyle/>
          <a:p>
            <a:pPr marL="0" indent="0">
              <a:buClr>
                <a:schemeClr val="accent6"/>
              </a:buClr>
              <a:buNone/>
            </a:pPr>
            <a:r>
              <a:rPr lang="en-US" b="1" dirty="0">
                <a:latin typeface="Garamond" panose="02020404030301010803" pitchFamily="18" charset="0"/>
              </a:rPr>
              <a:t>When?</a:t>
            </a:r>
          </a:p>
          <a:p>
            <a:pPr>
              <a:buClr>
                <a:schemeClr val="accent6"/>
              </a:buClr>
            </a:pPr>
            <a:r>
              <a:rPr lang="en-US" dirty="0">
                <a:latin typeface="Garamond" panose="02020404030301010803" pitchFamily="18" charset="0"/>
              </a:rPr>
              <a:t>Prior to engaging in PHS-Funded Research</a:t>
            </a:r>
          </a:p>
          <a:p>
            <a:pPr>
              <a:buClr>
                <a:schemeClr val="accent6"/>
              </a:buClr>
            </a:pPr>
            <a:r>
              <a:rPr lang="en-US" dirty="0">
                <a:latin typeface="Garamond" panose="02020404030301010803" pitchFamily="18" charset="0"/>
              </a:rPr>
              <a:t>Every four years</a:t>
            </a:r>
          </a:p>
          <a:p>
            <a:pPr marL="0" indent="0">
              <a:buClr>
                <a:schemeClr val="accent6"/>
              </a:buClr>
              <a:buNone/>
            </a:pPr>
            <a:r>
              <a:rPr lang="en-US" b="1" dirty="0">
                <a:latin typeface="Garamond" panose="02020404030301010803" pitchFamily="18" charset="0"/>
              </a:rPr>
              <a:t>What?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PHS FCOI regulations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Institution’s </a:t>
            </a:r>
            <a:r>
              <a:rPr lang="en-US" dirty="0">
                <a:latin typeface="Garamond" panose="02020404030301010803" pitchFamily="18" charset="0"/>
              </a:rPr>
              <a:t>COI Policy</a:t>
            </a:r>
          </a:p>
          <a:p>
            <a:pPr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latin typeface="Garamond" panose="02020404030301010803" pitchFamily="18" charset="0"/>
              </a:rPr>
              <a:t>Investigator </a:t>
            </a:r>
            <a:r>
              <a:rPr lang="en-US" dirty="0">
                <a:latin typeface="Garamond" panose="02020404030301010803" pitchFamily="18" charset="0"/>
              </a:rPr>
              <a:t>responsibilities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02310"/>
      </p:ext>
    </p:extLst>
  </p:cSld>
  <p:clrMapOvr>
    <a:masterClrMapping/>
  </p:clrMapOvr>
  <p:transition spd="slow" advTm="303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PHS Conflict of Interest Training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1180" y="1223184"/>
            <a:ext cx="1337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84647" y="1407850"/>
            <a:ext cx="7774705" cy="4775693"/>
            <a:chOff x="376518" y="1417638"/>
            <a:chExt cx="7774705" cy="477569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5"/>
            <a:stretch/>
          </p:blipFill>
          <p:spPr>
            <a:xfrm>
              <a:off x="376518" y="1417638"/>
              <a:ext cx="7774705" cy="4775693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H="1">
              <a:off x="7329289" y="1638406"/>
              <a:ext cx="291992" cy="2804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7329289" y="1778639"/>
              <a:ext cx="291992" cy="28046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51463"/>
      </p:ext>
    </p:extLst>
  </p:cSld>
  <p:clrMapOvr>
    <a:masterClrMapping/>
  </p:clrMapOvr>
  <p:transition spd="slow" advTm="294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944" y="234792"/>
            <a:ext cx="916321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PHS Disclosure and Training Database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1364" y="1717956"/>
            <a:ext cx="8878902" cy="4239015"/>
            <a:chOff x="161364" y="1134480"/>
            <a:chExt cx="8878902" cy="4239015"/>
          </a:xfrm>
        </p:grpSpPr>
        <p:sp>
          <p:nvSpPr>
            <p:cNvPr id="8" name="TextBox 7"/>
            <p:cNvSpPr txBox="1"/>
            <p:nvPr/>
          </p:nvSpPr>
          <p:spPr>
            <a:xfrm>
              <a:off x="161364" y="1134480"/>
              <a:ext cx="2143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SharePoint Access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37" y="1503812"/>
              <a:ext cx="8820829" cy="3869683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H="1">
              <a:off x="3814187" y="2203999"/>
              <a:ext cx="350559" cy="2599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83510"/>
      </p:ext>
    </p:extLst>
  </p:cSld>
  <p:clrMapOvr>
    <a:masterClrMapping/>
  </p:clrMapOvr>
  <p:transition spd="slow" advTm="32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  <a:ea typeface="+mn-ea"/>
                <a:cs typeface="+mn-cs"/>
              </a:rPr>
              <a:t>Share Point Database</a:t>
            </a:r>
            <a:endParaRPr lang="en-US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r="9447"/>
          <a:stretch>
            <a:fillRect/>
          </a:stretch>
        </p:blipFill>
        <p:spPr>
          <a:xfrm>
            <a:off x="457200" y="1189790"/>
            <a:ext cx="8229600" cy="49363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733607" y="2398767"/>
            <a:ext cx="359228" cy="266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39337"/>
      </p:ext>
    </p:extLst>
  </p:cSld>
  <p:clrMapOvr>
    <a:masterClrMapping/>
  </p:clrMapOvr>
  <p:transition spd="slow" advTm="93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311" y="211179"/>
            <a:ext cx="9032582" cy="11430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PHS </a:t>
            </a:r>
            <a:r>
              <a:rPr lang="en-US" dirty="0"/>
              <a:t>Disclosure</a:t>
            </a:r>
            <a:r>
              <a:rPr lang="en-US" sz="4800" dirty="0"/>
              <a:t> and Training Database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8" y="1429230"/>
            <a:ext cx="8994161" cy="4748733"/>
          </a:xfrm>
        </p:spPr>
      </p:pic>
      <p:sp>
        <p:nvSpPr>
          <p:cNvPr id="5" name="TextBox 4"/>
          <p:cNvSpPr txBox="1"/>
          <p:nvPr/>
        </p:nvSpPr>
        <p:spPr>
          <a:xfrm>
            <a:off x="149839" y="1059898"/>
            <a:ext cx="140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SharePoint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3110"/>
      </p:ext>
    </p:extLst>
  </p:cSld>
  <p:clrMapOvr>
    <a:masterClrMapping/>
  </p:clrMapOvr>
  <p:transition spd="slow" advTm="308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7368" y="927971"/>
            <a:ext cx="8623059" cy="475872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54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OFFICES</a:t>
            </a:r>
          </a:p>
          <a:p>
            <a:pPr>
              <a:defRPr/>
            </a:pPr>
            <a:endParaRPr lang="en-US" sz="3600" i="0" u="none" strike="noStrike" kern="1200" cap="none" spc="0" baseline="0" noProof="0" dirty="0" smtClean="0">
              <a:solidFill>
                <a:sysClr val="windowText" lastClr="000000">
                  <a:lumMod val="85000"/>
                  <a:lumOff val="15000"/>
                </a:sysClr>
              </a:solidFill>
              <a:latin typeface="Garamond" panose="02020404030301010803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latin typeface="Garamond" panose="02020404030301010803"/>
              </a:rPr>
              <a:t>H</a:t>
            </a:r>
            <a:r>
              <a:rPr lang="en-US" sz="32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uman</a:t>
            </a:r>
            <a:r>
              <a:rPr lang="en-US" sz="3200" dirty="0" smtClean="0">
                <a:solidFill>
                  <a:srgbClr val="FF0000"/>
                </a:solidFill>
                <a:latin typeface="Garamond" panose="02020404030301010803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R</a:t>
            </a:r>
            <a:r>
              <a:rPr lang="en-U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esearch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P</a:t>
            </a:r>
            <a:r>
              <a:rPr lang="en-U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rotection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O</a:t>
            </a:r>
            <a:r>
              <a:rPr lang="en-U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ffice(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HRPO</a:t>
            </a:r>
            <a:r>
              <a:rPr lang="en-US" sz="32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)</a:t>
            </a:r>
          </a:p>
          <a:p>
            <a:pPr>
              <a:defRPr/>
            </a:pPr>
            <a:endParaRPr lang="en-US" sz="3200" dirty="0">
              <a:solidFill>
                <a:sysClr val="windowText" lastClr="000000">
                  <a:lumMod val="85000"/>
                  <a:lumOff val="15000"/>
                </a:sysClr>
              </a:solidFill>
              <a:latin typeface="Garamond" panose="02020404030301010803"/>
            </a:endParaRPr>
          </a:p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I</a:t>
            </a:r>
            <a:r>
              <a:rPr lang="en-US" sz="3200" dirty="0">
                <a:solidFill>
                  <a:schemeClr val="tx1"/>
                </a:solidFill>
                <a:latin typeface="Garamond" panose="02020404030301010803"/>
              </a:rPr>
              <a:t>nstitutional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A</a:t>
            </a:r>
            <a:r>
              <a:rPr lang="en-US" sz="3200" dirty="0">
                <a:solidFill>
                  <a:schemeClr val="tx1"/>
                </a:solidFill>
                <a:latin typeface="Garamond" panose="02020404030301010803"/>
              </a:rPr>
              <a:t>nimal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C</a:t>
            </a:r>
            <a:r>
              <a:rPr lang="en-US" sz="3200" dirty="0">
                <a:solidFill>
                  <a:schemeClr val="tx1"/>
                </a:solidFill>
                <a:latin typeface="Garamond" panose="02020404030301010803"/>
              </a:rPr>
              <a:t>are and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U</a:t>
            </a:r>
            <a:r>
              <a:rPr lang="en-US" sz="3200" dirty="0">
                <a:solidFill>
                  <a:schemeClr val="tx1"/>
                </a:solidFill>
                <a:latin typeface="Garamond" panose="02020404030301010803"/>
              </a:rPr>
              <a:t>se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C</a:t>
            </a:r>
            <a:r>
              <a:rPr lang="en-US" sz="3200" dirty="0">
                <a:solidFill>
                  <a:schemeClr val="tx1"/>
                </a:solidFill>
                <a:latin typeface="Garamond" panose="02020404030301010803"/>
              </a:rPr>
              <a:t>ommittee(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IACUC</a:t>
            </a:r>
            <a:r>
              <a:rPr lang="en-US" sz="3200" dirty="0" smtClean="0">
                <a:solidFill>
                  <a:schemeClr val="tx1"/>
                </a:solidFill>
                <a:latin typeface="Garamond" panose="02020404030301010803"/>
              </a:rPr>
              <a:t>) </a:t>
            </a:r>
          </a:p>
          <a:p>
            <a:pPr>
              <a:defRPr/>
            </a:pPr>
            <a:endParaRPr lang="en-US" sz="3200" dirty="0" smtClean="0">
              <a:solidFill>
                <a:srgbClr val="FF0000"/>
              </a:solidFill>
              <a:latin typeface="Garamond" panose="02020404030301010803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latin typeface="Garamond" panose="02020404030301010803"/>
              </a:rPr>
              <a:t>O</a:t>
            </a:r>
            <a:r>
              <a:rPr lang="en-US" sz="32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ffice </a:t>
            </a:r>
            <a:r>
              <a:rPr lang="en-U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of </a:t>
            </a:r>
            <a:r>
              <a:rPr lang="en-US" sz="3200" dirty="0">
                <a:solidFill>
                  <a:srgbClr val="FF0000"/>
                </a:solidFill>
                <a:latin typeface="Garamond" panose="02020404030301010803"/>
              </a:rPr>
              <a:t>R</a:t>
            </a:r>
            <a:r>
              <a:rPr lang="en-U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esearch and </a:t>
            </a:r>
            <a:r>
              <a:rPr lang="en-US" sz="3200" dirty="0" smtClean="0">
                <a:solidFill>
                  <a:srgbClr val="FF0000"/>
                </a:solidFill>
                <a:latin typeface="Garamond" panose="02020404030301010803"/>
              </a:rPr>
              <a:t>D</a:t>
            </a:r>
            <a:r>
              <a:rPr lang="en-US" sz="32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evelopment (</a:t>
            </a:r>
            <a:r>
              <a:rPr lang="en-US" sz="3200" dirty="0" smtClean="0">
                <a:solidFill>
                  <a:srgbClr val="FF0000"/>
                </a:solidFill>
                <a:latin typeface="Garamond" panose="02020404030301010803"/>
              </a:rPr>
              <a:t>ORD</a:t>
            </a:r>
            <a:r>
              <a:rPr lang="en-US" sz="3200" dirty="0" smtClea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Garamond" panose="02020404030301010803"/>
              </a:rPr>
              <a:t>)</a:t>
            </a:r>
            <a:endParaRPr lang="en-US" sz="3200" b="0" i="0" u="none" strike="noStrike" kern="1200" cap="none" spc="0" baseline="0" noProof="0" dirty="0">
              <a:solidFill>
                <a:sysClr val="windowText" lastClr="000000">
                  <a:lumMod val="85000"/>
                  <a:lumOff val="15000"/>
                </a:sysClr>
              </a:solidFill>
              <a:latin typeface="Garamond" panose="02020404030301010803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9979">
        <p14:doors dir="vert"/>
      </p:transition>
    </mc:Choice>
    <mc:Fallback xmlns="">
      <p:transition spd="slow" advTm="29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55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aramond" panose="02020404030301010803" pitchFamily="18" charset="0"/>
              </a:rPr>
              <a:t>Non-Compliance</a:t>
            </a:r>
            <a:endParaRPr lang="en-US" sz="4800" dirty="0"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645" y="2155728"/>
            <a:ext cx="83907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It shall be considered a violation of UMB policy, subject to disciplinary action in accordance with applicable policies, if an </a:t>
            </a:r>
            <a:r>
              <a:rPr lang="en-US" sz="2800" dirty="0" smtClean="0">
                <a:latin typeface="Garamond" panose="02020404030301010803" pitchFamily="18" charset="0"/>
              </a:rPr>
              <a:t>Investigator: </a:t>
            </a:r>
          </a:p>
          <a:p>
            <a:endParaRPr lang="en-US" sz="2800" dirty="0" smtClean="0">
              <a:latin typeface="Garamond" panose="02020404030301010803" pitchFamily="18" charset="0"/>
            </a:endParaRPr>
          </a:p>
          <a:p>
            <a:r>
              <a:rPr lang="en-US" sz="2800" dirty="0" smtClean="0">
                <a:latin typeface="Garamond" panose="02020404030301010803" pitchFamily="18" charset="0"/>
              </a:rPr>
              <a:t>(a)fails </a:t>
            </a:r>
            <a:r>
              <a:rPr lang="en-US" sz="2800" dirty="0">
                <a:latin typeface="Garamond" panose="02020404030301010803" pitchFamily="18" charset="0"/>
              </a:rPr>
              <a:t>to comply with an established Management Plan; (</a:t>
            </a:r>
            <a:r>
              <a:rPr lang="en-US" sz="2800" dirty="0" smtClean="0">
                <a:latin typeface="Garamond" panose="02020404030301010803" pitchFamily="18" charset="0"/>
              </a:rPr>
              <a:t>b)fails </a:t>
            </a:r>
            <a:r>
              <a:rPr lang="en-US" sz="2800" dirty="0">
                <a:latin typeface="Garamond" panose="02020404030301010803" pitchFamily="18" charset="0"/>
              </a:rPr>
              <a:t>to provide timely annual report information or other required information; or </a:t>
            </a:r>
            <a:endParaRPr lang="en-US" sz="2800" dirty="0" smtClean="0">
              <a:latin typeface="Garamond" panose="02020404030301010803" pitchFamily="18" charset="0"/>
            </a:endParaRPr>
          </a:p>
          <a:p>
            <a:r>
              <a:rPr lang="en-US" sz="2800" dirty="0" smtClean="0">
                <a:latin typeface="Garamond" panose="02020404030301010803" pitchFamily="18" charset="0"/>
              </a:rPr>
              <a:t>(c)fails </a:t>
            </a:r>
            <a:r>
              <a:rPr lang="en-US" sz="2800" dirty="0">
                <a:latin typeface="Garamond" panose="02020404030301010803" pitchFamily="18" charset="0"/>
              </a:rPr>
              <a:t>to comply with any other requirement of this Policy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04806"/>
      </p:ext>
    </p:extLst>
  </p:cSld>
  <p:clrMapOvr>
    <a:masterClrMapping/>
  </p:clrMapOvr>
  <p:transition spd="slow" advTm="1033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Graduate Student Expectation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00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If you are participating or plan to participate in the design, conduct, or reporting of any PHS funded research. </a:t>
            </a:r>
          </a:p>
          <a:p>
            <a:pPr marL="0" indent="0">
              <a:buNone/>
            </a:pPr>
            <a:r>
              <a:rPr lang="en-US" dirty="0" smtClean="0"/>
              <a:t>You ARE Required to complete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5045" y="3923072"/>
            <a:ext cx="8681471" cy="3563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15000"/>
            </a:pP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YOU MUST 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complete an SFI disclosure form even if you have nothing to disclose.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15000"/>
            </a:pP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YOU MUST 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include interests of “any” monetary value  </a:t>
            </a:r>
            <a:r>
              <a:rPr lang="en-US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(UMB  $0 minimum threshold).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15000"/>
            </a:pP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YOU MUST 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complete a SFI disclosure form annually </a:t>
            </a:r>
            <a:r>
              <a:rPr lang="en-US" sz="1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(within 30 days of acquiring new interest)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chemeClr val="accent6"/>
              </a:buClr>
              <a:buSzPct val="115000"/>
            </a:pP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YOU MUST </a:t>
            </a:r>
            <a:r>
              <a:rPr lang="en-US" sz="2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complete COI PHS training every four years.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9" name="Pictur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548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6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:circle/>
      </p:transition>
    </mc:Choice>
    <mc:Fallback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1590596"/>
            <a:ext cx="8534400" cy="4589356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en-US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Manage the Process for Financial Conflict of Interest Review and Management under</a:t>
            </a:r>
            <a:r>
              <a:rPr lang="en-US" sz="40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:</a:t>
            </a:r>
          </a:p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U.S. Federal Public Health Services Regulations</a:t>
            </a:r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 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State Ethics Law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5095" y="569386"/>
            <a:ext cx="7125113" cy="9244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     </a:t>
            </a:r>
            <a:r>
              <a:rPr kumimoji="0" lang="en-US" sz="4800" b="1" i="0" u="none" strike="noStrike" kern="1200" cap="none" spc="0" normalizeH="0" baseline="0" noProof="0" dirty="0" smtClean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Primary </a:t>
            </a:r>
            <a:r>
              <a:rPr kumimoji="0" lang="en-US" sz="4800" b="1" i="0" u="none" strike="noStrike" kern="1200" cap="none" spc="0" normalizeH="0" baseline="0" noProof="0" dirty="0">
                <a:ln w="3175" cmpd="sng"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Responsibility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13236"/>
      </p:ext>
    </p:extLst>
  </p:cSld>
  <p:clrMapOvr>
    <a:masterClrMapping/>
  </p:clrMapOvr>
  <p:transition spd="slow" advTm="2082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3" y="159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For Additional Questions Please Contact: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13509" y="3140743"/>
            <a:ext cx="86040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29543" y="109856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Alison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Watkins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AVP for Enterprise Risk and Policy Oversight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UMB Conflict Of Interest Officer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Office of Accountability and Compliance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620 W. Lexington Street, Fifth Floor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410-706-1266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5"/>
              </a:rPr>
              <a:t>athom001@umaryland.edu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1586" y="380292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Erin Burch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Research Integrity Specialist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Office of Accountability and Compliance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620 W. Lexington Street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410-706-6951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6"/>
              </a:rPr>
              <a:t>erin.burch@umaryland.edu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9540" y="380292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Shilene Johnson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Research Compliance Specialist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Office of Accountability and Compliance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620 W. Lexington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Street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410-706-4934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  <a:hlinkClick r:id="rId7"/>
              </a:rPr>
              <a:t>Shilene.Johnson@umaryland.edu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2305"/>
      </p:ext>
    </p:extLst>
  </p:cSld>
  <p:clrMapOvr>
    <a:masterClrMapping/>
  </p:clrMapOvr>
  <p:transition spd="slow" advTm="233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679269" y="2151017"/>
            <a:ext cx="8194765" cy="1602377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41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U.S. Federal Public </a:t>
            </a:r>
            <a:r>
              <a:rPr lang="en-US" sz="41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Health </a:t>
            </a:r>
            <a:r>
              <a:rPr lang="en-US" sz="41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Services (PHS) Regulations</a:t>
            </a:r>
            <a:endParaRPr lang="en-US" sz="41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84982"/>
      </p:ext>
    </p:extLst>
  </p:cSld>
  <p:clrMapOvr>
    <a:masterClrMapping/>
  </p:clrMapOvr>
  <p:transition spd="slow" advTm="153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0" y="472245"/>
            <a:ext cx="8740589" cy="1458368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/>
            </a:r>
            <a:br>
              <a:rPr lang="en-US" sz="250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</a:br>
            <a:r>
              <a:rPr lang="en-US" sz="40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U.S. Federal Public </a:t>
            </a:r>
            <a:r>
              <a:rPr lang="en-US" sz="40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Health </a:t>
            </a:r>
            <a:r>
              <a:rPr lang="en-US" sz="4000" b="1" dirty="0" smtClean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Services (PHS)  Regulations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777" y="2007455"/>
            <a:ext cx="8448594" cy="3905666"/>
          </a:xfrm>
        </p:spPr>
        <p:txBody>
          <a:bodyPr>
            <a:normAutofit/>
          </a:bodyPr>
          <a:lstStyle/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New regulations pertaining to financial conflicts of interest in research sponsored by the U.S. </a:t>
            </a:r>
            <a:r>
              <a:rPr 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PHS went 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into effect on August 24, 2012. 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u="sng" dirty="0">
                <a:latin typeface="Garamond" panose="02020404030301010803"/>
              </a:rPr>
              <a:t>Anyone</a:t>
            </a:r>
            <a:r>
              <a:rPr lang="en-US" sz="2000" dirty="0">
                <a:latin typeface="Garamond" panose="02020404030301010803"/>
              </a:rPr>
              <a:t> participating in the design, conduct, or reporting of PHS funded research </a:t>
            </a:r>
            <a:r>
              <a:rPr lang="en-US" sz="2000" dirty="0" smtClean="0">
                <a:latin typeface="Garamond" panose="02020404030301010803"/>
              </a:rPr>
              <a:t>must disclose </a:t>
            </a:r>
            <a:r>
              <a:rPr lang="en-US" sz="2000" dirty="0">
                <a:latin typeface="Garamond" panose="02020404030301010803"/>
              </a:rPr>
              <a:t>all significant financial </a:t>
            </a:r>
            <a:r>
              <a:rPr lang="en-US" sz="2000" dirty="0" smtClean="0">
                <a:latin typeface="Garamond" panose="02020404030301010803"/>
              </a:rPr>
              <a:t>interests </a:t>
            </a:r>
            <a:r>
              <a:rPr lang="en-US" sz="2000" dirty="0">
                <a:latin typeface="Garamond" panose="02020404030301010803"/>
              </a:rPr>
              <a:t>relating to their UMB responsibilities and receive training on PHS regulations.</a:t>
            </a:r>
          </a:p>
          <a:p>
            <a:pPr lvl="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Garamond" panose="02020404030301010803"/>
              </a:rPr>
              <a:t>Small Business Innovation Research Program (SBIR) and Small Business Technology Transfer Program (STTR) Phase 1 applications are exempt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63225"/>
      </p:ext>
    </p:extLst>
  </p:cSld>
  <p:clrMapOvr>
    <a:masterClrMapping/>
  </p:clrMapOvr>
  <p:transition spd="slow" advTm="503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4221" y="939399"/>
            <a:ext cx="7772400" cy="112760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U.S. PHS Funding Agencies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8659" y="1761693"/>
            <a:ext cx="9144000" cy="4196655"/>
          </a:xfrm>
        </p:spPr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ational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nstitutes of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ealth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(NIH)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gency for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ealthcare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esearch and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Q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uality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(AHRQ)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gency for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T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oxic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ubstances and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isease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egistry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(ATSDR)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ealth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R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esources and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ervices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dministration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(HRSA)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ubstance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buse and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ental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ealth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ervices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dministration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(SAMHSA)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enters for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isease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ontrol and Prevention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(CDC)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F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ood and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D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rug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dministration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(FDA)</a:t>
            </a:r>
          </a:p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I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ndian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H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ealth </a:t>
            </a:r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ervice </a:t>
            </a:r>
            <a:r>
              <a:rPr lang="en-US" sz="2400" dirty="0">
                <a:solidFill>
                  <a:srgbClr val="FF0000"/>
                </a:solidFill>
                <a:latin typeface="Garamond" panose="02020404030301010803" pitchFamily="18" charset="0"/>
              </a:rPr>
              <a:t>(IHS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)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ffice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 the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ssistant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ecretary for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reparedness and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R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esponse 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(OASPR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)- new</a:t>
            </a:r>
            <a:endParaRPr lang="en-US" sz="2400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O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ffice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of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lobal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ffairs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(OGA</a:t>
            </a:r>
            <a:r>
              <a:rPr lang="en-US" sz="2400" dirty="0" smtClean="0">
                <a:solidFill>
                  <a:srgbClr val="FF0000"/>
                </a:solidFill>
                <a:latin typeface="Garamond" panose="02020404030301010803" pitchFamily="18" charset="0"/>
              </a:rPr>
              <a:t>)- new</a:t>
            </a:r>
            <a:endParaRPr lang="en-US" sz="2400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6928"/>
      </p:ext>
    </p:extLst>
  </p:cSld>
  <p:clrMapOvr>
    <a:masterClrMapping/>
  </p:clrMapOvr>
  <p:transition spd="slow" advTm="4936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-46830" y="1540107"/>
            <a:ext cx="8835230" cy="3447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accent6"/>
              </a:buClr>
              <a:buSzPct val="115000"/>
            </a:pPr>
            <a:r>
              <a:rPr lang="en-US" sz="4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PHS Requirements</a:t>
            </a:r>
          </a:p>
          <a:p>
            <a:pPr marL="571500" indent="-57150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Significant Financial Interest Disclosure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pPr marL="571500" indent="-571500">
              <a:spcAft>
                <a:spcPts val="600"/>
              </a:spcAft>
              <a:buClr>
                <a:schemeClr val="accent6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PHS Conflict of Interest Training</a:t>
            </a:r>
            <a:endParaRPr lang="en-US" sz="36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504585" y="2653081"/>
            <a:ext cx="8215512" cy="1221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buClr>
                <a:srgbClr val="83992A"/>
              </a:buClr>
              <a:buSzPct val="115000"/>
            </a:pPr>
            <a:endParaRPr lang="en-US" sz="4000" dirty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1102"/>
      </p:ext>
    </p:extLst>
  </p:cSld>
  <p:clrMapOvr>
    <a:masterClrMapping/>
  </p:clrMapOvr>
  <p:transition spd="slow" advTm="283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04" y="2440322"/>
            <a:ext cx="8471139" cy="11430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Significant Financial Interest 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(SFI) Disclosure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41388"/>
      </p:ext>
    </p:extLst>
  </p:cSld>
  <p:clrMapOvr>
    <a:masterClrMapping/>
  </p:clrMapOvr>
  <p:transition spd="slow" advTm="83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44" y="656985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What must be disclosed?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2264230"/>
            <a:ext cx="8643667" cy="3834646"/>
          </a:xfrm>
        </p:spPr>
        <p:txBody>
          <a:bodyPr>
            <a:normAutofit/>
          </a:bodyPr>
          <a:lstStyle/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en-US" sz="2800" dirty="0">
                <a:latin typeface="Garamond" panose="02020404030301010803"/>
              </a:rPr>
              <a:t>Investigators must disclose all Significant Financial </a:t>
            </a:r>
            <a:r>
              <a:rPr lang="en-US" sz="2800" dirty="0" smtClean="0">
                <a:latin typeface="Garamond" panose="02020404030301010803"/>
              </a:rPr>
              <a:t>Interests </a:t>
            </a:r>
            <a:r>
              <a:rPr lang="en-US" sz="2800" dirty="0">
                <a:latin typeface="Garamond" panose="02020404030301010803"/>
              </a:rPr>
              <a:t>of </a:t>
            </a:r>
            <a:r>
              <a:rPr lang="en-US" sz="2800" dirty="0" smtClean="0">
                <a:latin typeface="Garamond" panose="02020404030301010803"/>
              </a:rPr>
              <a:t>any monetary </a:t>
            </a:r>
            <a:r>
              <a:rPr lang="en-US" sz="2800" dirty="0">
                <a:latin typeface="Garamond" panose="02020404030301010803"/>
              </a:rPr>
              <a:t>value 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that </a:t>
            </a:r>
            <a:r>
              <a:rPr lang="en-US" sz="28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are or appear 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to be related to the Investigator’s Institutional Responsibilities such as:</a:t>
            </a:r>
          </a:p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endParaRPr lang="en-US" sz="2800" dirty="0" smtClean="0">
              <a:solidFill>
                <a:prstClr val="black">
                  <a:lumMod val="85000"/>
                  <a:lumOff val="15000"/>
                </a:prstClr>
              </a:solidFill>
              <a:latin typeface="Garamond" panose="02020404030301010803"/>
            </a:endParaRPr>
          </a:p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en-US" sz="2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Examples</a:t>
            </a: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:</a:t>
            </a:r>
          </a:p>
          <a:p>
            <a:pPr marL="0" lvl="0" indent="0">
              <a:spcAft>
                <a:spcPts val="600"/>
              </a:spcAft>
              <a:buClr>
                <a:srgbClr val="83992A"/>
              </a:buClr>
              <a:buSzPct val="115000"/>
              <a:buNone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Garamond" panose="02020404030301010803"/>
              </a:rPr>
              <a:t> Consulting fees, paid authorship, intellectual property rights, equity interest, reimbursed travel etc.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30026"/>
      </p:ext>
    </p:extLst>
  </p:cSld>
  <p:clrMapOvr>
    <a:masterClrMapping/>
  </p:clrMapOvr>
  <p:transition spd="slow" advTm="4338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1968696"/>
              </p:ext>
            </p:extLst>
          </p:nvPr>
        </p:nvGraphicFramePr>
        <p:xfrm>
          <a:off x="137754" y="586143"/>
          <a:ext cx="8829265" cy="5598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Worksheet" r:id="rId5" imgW="12490290" imgH="12503238" progId="Excel.Sheet.12">
                  <p:embed/>
                </p:oleObj>
              </mc:Choice>
              <mc:Fallback>
                <p:oleObj name="Worksheet" r:id="rId5" imgW="12490290" imgH="125032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754" y="586143"/>
                        <a:ext cx="8829265" cy="5598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27242"/>
      </p:ext>
    </p:extLst>
  </p:cSld>
  <p:clrMapOvr>
    <a:masterClrMapping/>
  </p:clrMapOvr>
  <p:transition spd="slow" advTm="508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7204</TotalTime>
  <Words>689</Words>
  <Application>Microsoft Office PowerPoint</Application>
  <PresentationFormat>On-screen Show (4:3)</PresentationFormat>
  <Paragraphs>89</Paragraphs>
  <Slides>20</Slides>
  <Notes>8</Notes>
  <HiddenSlides>0</HiddenSlides>
  <MMClips>20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Garamond</vt:lpstr>
      <vt:lpstr>Office Theme</vt:lpstr>
      <vt:lpstr>Worksheet</vt:lpstr>
      <vt:lpstr>PowerPoint Presentation</vt:lpstr>
      <vt:lpstr>PowerPoint Presentation</vt:lpstr>
      <vt:lpstr>PowerPoint Presentation</vt:lpstr>
      <vt:lpstr> U.S. Federal Public Health Services (PHS)  Regulations </vt:lpstr>
      <vt:lpstr>U.S. PHS Funding Agencies</vt:lpstr>
      <vt:lpstr>PowerPoint Presentation</vt:lpstr>
      <vt:lpstr>Significant Financial Interest  (SFI) Disclosure</vt:lpstr>
      <vt:lpstr>What must be disclosed?</vt:lpstr>
      <vt:lpstr>PowerPoint Presentation</vt:lpstr>
      <vt:lpstr>Significant Financial Interest Disclosure</vt:lpstr>
      <vt:lpstr>PHS Conflict of Interest Training</vt:lpstr>
      <vt:lpstr>PHS Conflict of Interest Training</vt:lpstr>
      <vt:lpstr>PHS Conflict of Interest Training</vt:lpstr>
      <vt:lpstr>PHS Disclosure and Training Database</vt:lpstr>
      <vt:lpstr>Share Point Database</vt:lpstr>
      <vt:lpstr>PHS Disclosure and Training Database</vt:lpstr>
      <vt:lpstr>PowerPoint Presentation</vt:lpstr>
      <vt:lpstr>Non-Compliance</vt:lpstr>
      <vt:lpstr>Graduate Student Expectation</vt:lpstr>
      <vt:lpstr>For Additional Questions Please Contact:</vt:lpstr>
    </vt:vector>
  </TitlesOfParts>
  <Company>Univ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Jenna Meol</dc:creator>
  <cp:lastModifiedBy>Johnson, Shilene</cp:lastModifiedBy>
  <cp:revision>187</cp:revision>
  <cp:lastPrinted>2018-12-11T17:58:51Z</cp:lastPrinted>
  <dcterms:created xsi:type="dcterms:W3CDTF">2011-07-11T15:55:14Z</dcterms:created>
  <dcterms:modified xsi:type="dcterms:W3CDTF">2021-08-13T14:05:17Z</dcterms:modified>
</cp:coreProperties>
</file>