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77" r:id="rId2"/>
  </p:sldMasterIdLst>
  <p:sldIdLst>
    <p:sldId id="258" r:id="rId3"/>
    <p:sldId id="280" r:id="rId4"/>
    <p:sldId id="263" r:id="rId5"/>
    <p:sldId id="266" r:id="rId6"/>
    <p:sldId id="276" r:id="rId7"/>
    <p:sldId id="296" r:id="rId8"/>
    <p:sldId id="294" r:id="rId9"/>
    <p:sldId id="292" r:id="rId10"/>
    <p:sldId id="295" r:id="rId11"/>
    <p:sldId id="273" r:id="rId12"/>
    <p:sldId id="274" r:id="rId13"/>
    <p:sldId id="283" r:id="rId14"/>
    <p:sldId id="272" r:id="rId15"/>
    <p:sldId id="293" r:id="rId16"/>
    <p:sldId id="285" r:id="rId17"/>
    <p:sldId id="286" r:id="rId18"/>
    <p:sldId id="288" r:id="rId19"/>
    <p:sldId id="289" r:id="rId20"/>
    <p:sldId id="290" r:id="rId21"/>
    <p:sldId id="29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rreira, Rosemary" initials="FR" lastIdx="2" clrIdx="0">
    <p:extLst>
      <p:ext uri="{19B8F6BF-5375-455C-9EA6-DF929625EA0E}">
        <p15:presenceInfo xmlns:p15="http://schemas.microsoft.com/office/powerpoint/2012/main" userId="S::rosemary.ferreira@umaryland.edu::c635382d-636e-4fa3-a632-26985c37d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58B28"/>
    <a:srgbClr val="4D1245"/>
    <a:srgbClr val="6F2C73"/>
    <a:srgbClr val="5430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A4A642-D81B-6B65-0D58-9F1F06798A38}" v="611" dt="2021-04-16T18:00:20.166"/>
    <p1510:client id="{0524F8F9-9E03-7B0E-1B37-B3D194CB7033}" v="6" dt="2022-10-27T17:43:27.354"/>
    <p1510:client id="{0C01DF68-9073-A199-27ED-C37553C6F6A2}" v="67" dt="2021-07-04T19:46:47.765"/>
    <p1510:client id="{0E55EE70-A3AE-EF27-E03A-6818114449F5}" v="1055" dt="2022-06-24T19:37:51.138"/>
    <p1510:client id="{11E4872D-33B9-F6B6-664D-16885CF7D8B7}" v="1" dt="2021-08-25T12:46:19.551"/>
    <p1510:client id="{1489BE9F-7081-C000-1870-986FB7DA28DD}" v="1207" dt="2021-04-15T17:47:03.346"/>
    <p1510:client id="{15FD03E3-BD6B-400E-B22F-204505862793}" v="11" dt="2021-06-28T20:56:38.538"/>
    <p1510:client id="{224162B5-7222-0071-6562-C9751C4CDF56}" v="52" dt="2023-06-26T15:52:24.014"/>
    <p1510:client id="{26CF33CC-8E31-6788-A770-830C32DA19DE}" v="6" dt="2021-09-02T12:49:02.208"/>
    <p1510:client id="{2A8F51FE-F648-15A1-9752-1D993DA28341}" v="685" dt="2021-02-15T18:20:04.884"/>
    <p1510:client id="{2E52DA3C-A9CD-1CC1-87C6-BE62BA02597F}" v="783" dt="2021-06-29T20:48:47.033"/>
    <p1510:client id="{4720382D-C96F-0524-CC36-0FD911B303F1}" v="126" dt="2022-10-10T15:22:39.132"/>
    <p1510:client id="{4DABD4B4-F7AC-C24B-83F0-08FF6996E267}" v="187" dt="2021-02-12T21:04:22.401"/>
    <p1510:client id="{4FEEFDF7-5521-23CD-5247-629D7081633C}" v="135" dt="2023-06-02T12:29:59.992"/>
    <p1510:client id="{540AEA90-8B5C-2F1C-CE26-C18FF3EE6383}" v="112" dt="2023-06-01T16:17:34.359"/>
    <p1510:client id="{5AF9FDD9-2505-FADD-3875-BA71D622DD83}" v="416" dt="2021-06-29T23:46:17.513"/>
    <p1510:client id="{5EC6794A-BD2E-46C5-850F-77966ADA0598}" v="14" dt="2021-06-30T00:09:42.955"/>
    <p1510:client id="{6276B996-C7D8-4389-A23E-F40CE42C9F6D}" v="2" dt="2021-08-23T18:03:49.981"/>
    <p1510:client id="{6AE73699-F27A-39BD-A38D-6BE0FF6895AF}" v="13" dt="2022-07-15T13:06:13.867"/>
    <p1510:client id="{7CC7B7BE-DB7C-02A0-0602-3D39E7F30F0A}" v="327" dt="2023-04-13T21:58:55.676"/>
    <p1510:client id="{838230DF-0EF4-2466-2278-C3693E03BBD2}" v="317" dt="2023-08-16T20:26:14.488"/>
    <p1510:client id="{87C822E1-4455-1617-C2F2-535D422E1B44}" v="383" dt="2021-07-07T13:42:54.798"/>
    <p1510:client id="{87CDF8C3-95F1-BC3E-294A-1FC10FF1D97E}" v="214" dt="2022-08-22T19:43:09.716"/>
    <p1510:client id="{88561846-A083-6997-B90E-0B7B7C4F5B8E}" v="6" dt="2021-06-28T15:01:18.312"/>
    <p1510:client id="{8E444C65-7B74-FF6A-2A51-1F0BDD85D913}" v="140" dt="2021-06-28T21:24:57.514"/>
    <p1510:client id="{992CD034-4C7D-C725-3D98-ECFB2DF2A77A}" v="6" dt="2022-08-17T15:22:19.768"/>
    <p1510:client id="{A0B3E27F-BB1E-678B-20A7-A8CBFA020D2F}" v="4" dt="2021-03-17T14:37:17.499"/>
    <p1510:client id="{A3C1544C-40CD-A00E-BA9F-82612496E186}" v="582" dt="2021-06-28T20:26:58.942"/>
    <p1510:client id="{C0FFCDF5-D677-7C36-0F73-10735A7CBCEB}" v="360" dt="2021-06-28T16:19:56.329"/>
    <p1510:client id="{CDD65447-6A33-883E-1494-0B3BEDE82860}" v="22" dt="2023-06-02T11:39:45.404"/>
    <p1510:client id="{D9E21E1A-3862-4306-5113-68073ED0D339}" v="31" dt="2021-02-16T18:22:58.194"/>
    <p1510:client id="{E23A4A74-E868-BB57-5449-467F746A5554}" v="61" dt="2021-08-11T15:25:31.904"/>
    <p1510:client id="{E7B5B5FD-DF78-9F4C-E25B-CE11ABF7A6AE}" v="2185" dt="2021-09-01T21:40:54.499"/>
    <p1510:client id="{E919C775-E40A-F1DD-5BD5-141A815129DF}" v="8" dt="2023-03-10T15:23:59.3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8/20/2023</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592611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8/20/2023</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264302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8/20/2023</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919042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8/20/2023</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602350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8/20/2023</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977797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8/20/2023</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74581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8/20/2023</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424118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8/20/2023</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79118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8/20/2023</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6945443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8/20/2023</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042951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8/20/2023</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051486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8/20/2023</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652347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umaryland.edu/ile/presidents-symposium--white-paper-project/" TargetMode="External"/><Relationship Id="rId2" Type="http://schemas.openxmlformats.org/officeDocument/2006/relationships/hyperlink" Target="https://www.umaryland.edu/ile/presidents-student-leadership-institute/"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hyperlink" Target="https://umbconnect.umaryland.edu/organization/usad" TargetMode="External"/><Relationship Id="rId3" Type="http://schemas.openxmlformats.org/officeDocument/2006/relationships/hyperlink" Target="https://umaryland.campuslabs.com/engage/organization/cssa" TargetMode="External"/><Relationship Id="rId7" Type="http://schemas.openxmlformats.org/officeDocument/2006/relationships/hyperlink" Target="https://umbconnect.umaryland.edu/organization/mssa" TargetMode="External"/><Relationship Id="rId2" Type="http://schemas.openxmlformats.org/officeDocument/2006/relationships/hyperlink" Target="https://www.umaryland.edu/usga/" TargetMode="External"/><Relationship Id="rId1" Type="http://schemas.openxmlformats.org/officeDocument/2006/relationships/slideLayout" Target="../slideLayouts/slideLayout2.xml"/><Relationship Id="rId6" Type="http://schemas.openxmlformats.org/officeDocument/2006/relationships/hyperlink" Target="https://umbconnect.umaryland.edu/organization/umbjsa" TargetMode="External"/><Relationship Id="rId5" Type="http://schemas.openxmlformats.org/officeDocument/2006/relationships/hyperlink" Target="https://umbconnect.umaryland.edu/organization/internationalstudents" TargetMode="External"/><Relationship Id="rId4" Type="http://schemas.openxmlformats.org/officeDocument/2006/relationships/hyperlink" Target="https://umbconnect.umaryland.edu/organization/indianassociation" TargetMode="External"/><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umaryland.edu/umb-student-affair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umaryland.edu/ile/intercultural-center/" TargetMode="Externa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21.png"/><Relationship Id="rId4" Type="http://schemas.openxmlformats.org/officeDocument/2006/relationships/hyperlink" Target="https://clbs.wufoo.com/forms/zyosctx19lstka/"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umaryland.edu/ile/intercultural-center/the-table-podcast/"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3E5F56-04AC-48F6-B30E-D9C4C1781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6">
            <a:extLst>
              <a:ext uri="{FF2B5EF4-FFF2-40B4-BE49-F238E27FC236}">
                <a16:creationId xmlns:a16="http://schemas.microsoft.com/office/drawing/2014/main" id="{CDAEFB19-78B1-4412-8791-DEBC3BFF0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Rectangle&#10;&#10;Description automatically generated">
            <a:extLst>
              <a:ext uri="{FF2B5EF4-FFF2-40B4-BE49-F238E27FC236}">
                <a16:creationId xmlns:a16="http://schemas.microsoft.com/office/drawing/2014/main" id="{C0D35FE0-14B1-4D87-9582-50460E80680F}"/>
              </a:ext>
            </a:extLst>
          </p:cNvPr>
          <p:cNvPicPr>
            <a:picLocks noChangeAspect="1"/>
          </p:cNvPicPr>
          <p:nvPr/>
        </p:nvPicPr>
        <p:blipFill rotWithShape="1">
          <a:blip r:embed="rId2"/>
          <a:srcRect l="7005" r="10256"/>
          <a:stretch/>
        </p:blipFill>
        <p:spPr>
          <a:xfrm>
            <a:off x="969264" y="960120"/>
            <a:ext cx="10277856" cy="4937760"/>
          </a:xfrm>
          <a:prstGeom prst="rect">
            <a:avLst/>
          </a:prstGeom>
        </p:spPr>
      </p:pic>
    </p:spTree>
    <p:extLst>
      <p:ext uri="{BB962C8B-B14F-4D97-AF65-F5344CB8AC3E}">
        <p14:creationId xmlns:p14="http://schemas.microsoft.com/office/powerpoint/2010/main" val="3474238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6CA0FF-190B-4C66-9FC9-267688168F53}"/>
              </a:ext>
            </a:extLst>
          </p:cNvPr>
          <p:cNvSpPr/>
          <p:nvPr/>
        </p:nvSpPr>
        <p:spPr>
          <a:xfrm>
            <a:off x="385498" y="448705"/>
            <a:ext cx="11216640" cy="5775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b="1">
              <a:cs typeface="Calibri"/>
            </a:endParaRPr>
          </a:p>
        </p:txBody>
      </p:sp>
      <p:sp>
        <p:nvSpPr>
          <p:cNvPr id="4" name="TextBox 3">
            <a:extLst>
              <a:ext uri="{FF2B5EF4-FFF2-40B4-BE49-F238E27FC236}">
                <a16:creationId xmlns:a16="http://schemas.microsoft.com/office/drawing/2014/main" id="{6D4F7A62-76BD-4A95-8CAF-F00AAB7D2BC1}"/>
              </a:ext>
            </a:extLst>
          </p:cNvPr>
          <p:cNvSpPr txBox="1"/>
          <p:nvPr/>
        </p:nvSpPr>
        <p:spPr>
          <a:xfrm>
            <a:off x="659263" y="1461078"/>
            <a:ext cx="63486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latin typeface="Franklin Gothic Book"/>
                <a:cs typeface="Calibri"/>
                <a:hlinkClick r:id="rId2"/>
              </a:rPr>
              <a:t>President's Student Leadership Institute (PSLI)</a:t>
            </a:r>
            <a:endParaRPr lang="en-US" sz="2200" b="1">
              <a:latin typeface="Franklin Gothic Book"/>
              <a:cs typeface="Calibri"/>
            </a:endParaRPr>
          </a:p>
          <a:p>
            <a:endParaRPr lang="en-US" sz="1400">
              <a:cs typeface="Calibri"/>
            </a:endParaRPr>
          </a:p>
        </p:txBody>
      </p:sp>
      <p:sp>
        <p:nvSpPr>
          <p:cNvPr id="8" name="TextBox 7">
            <a:extLst>
              <a:ext uri="{FF2B5EF4-FFF2-40B4-BE49-F238E27FC236}">
                <a16:creationId xmlns:a16="http://schemas.microsoft.com/office/drawing/2014/main" id="{3DEC0990-0B75-4CF4-BA0E-A004D000157D}"/>
              </a:ext>
            </a:extLst>
          </p:cNvPr>
          <p:cNvSpPr txBox="1"/>
          <p:nvPr/>
        </p:nvSpPr>
        <p:spPr>
          <a:xfrm>
            <a:off x="785240" y="740934"/>
            <a:ext cx="106222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rgbClr val="4D1245"/>
                </a:solidFill>
                <a:latin typeface="Franklin Gothic Book"/>
              </a:rPr>
              <a:t>Student Leadership and Involvement </a:t>
            </a:r>
            <a:endParaRPr lang="en-US" sz="3600" b="1">
              <a:solidFill>
                <a:srgbClr val="4D1245"/>
              </a:solidFill>
              <a:latin typeface="Franklin Gothic Book"/>
              <a:cs typeface="Calibri"/>
            </a:endParaRPr>
          </a:p>
        </p:txBody>
      </p:sp>
      <p:sp>
        <p:nvSpPr>
          <p:cNvPr id="2" name="TextBox 1">
            <a:extLst>
              <a:ext uri="{FF2B5EF4-FFF2-40B4-BE49-F238E27FC236}">
                <a16:creationId xmlns:a16="http://schemas.microsoft.com/office/drawing/2014/main" id="{76276768-A0DD-4B82-B1EA-6F13FB5E2C68}"/>
              </a:ext>
            </a:extLst>
          </p:cNvPr>
          <p:cNvSpPr txBox="1"/>
          <p:nvPr/>
        </p:nvSpPr>
        <p:spPr>
          <a:xfrm>
            <a:off x="658318" y="3751970"/>
            <a:ext cx="750257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latin typeface="Franklin Gothic Book"/>
                <a:hlinkClick r:id="rId3"/>
              </a:rPr>
              <a:t>President's Symposium and White Paper Project</a:t>
            </a:r>
            <a:endParaRPr lang="en-US" sz="2200"/>
          </a:p>
        </p:txBody>
      </p:sp>
      <p:sp>
        <p:nvSpPr>
          <p:cNvPr id="3" name="TextBox 2">
            <a:extLst>
              <a:ext uri="{FF2B5EF4-FFF2-40B4-BE49-F238E27FC236}">
                <a16:creationId xmlns:a16="http://schemas.microsoft.com/office/drawing/2014/main" id="{CBB8B7EF-D365-45AA-AA2F-BB211448BA91}"/>
              </a:ext>
            </a:extLst>
          </p:cNvPr>
          <p:cNvSpPr txBox="1"/>
          <p:nvPr/>
        </p:nvSpPr>
        <p:spPr>
          <a:xfrm>
            <a:off x="658319" y="1876269"/>
            <a:ext cx="1055739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Franklin Gothic Book"/>
              </a:rPr>
              <a:t>The President’s Student Leadership Institute (PSLI) is an interprofessional co-curricular certificate program designed to expose students to contemporary issues in leadership and professional development. </a:t>
            </a:r>
            <a:endParaRPr lang="en-US"/>
          </a:p>
          <a:p>
            <a:pPr marL="628650" lvl="1" indent="-171450">
              <a:buFont typeface="Arial"/>
              <a:buChar char="•"/>
            </a:pPr>
            <a:r>
              <a:rPr lang="en-US" sz="1400" b="1">
                <a:latin typeface="Franklin Gothic Book"/>
                <a:ea typeface="+mn-lt"/>
                <a:cs typeface="+mn-lt"/>
              </a:rPr>
              <a:t>PSLI-Live:</a:t>
            </a:r>
            <a:r>
              <a:rPr lang="en-US" sz="1400">
                <a:latin typeface="Franklin Gothic Book"/>
                <a:ea typeface="+mn-lt"/>
                <a:cs typeface="+mn-lt"/>
              </a:rPr>
              <a:t> Hosted through live webinars, strengthen your leadership skills by attending events in the areas of Career Development, Effective Leadership, Integrative Health and Wellbeing, Scholarly Research and Writing, Inclusive Leadership, Entrepreneurship and Innovation, and Student Organizational Leadership.</a:t>
            </a:r>
            <a:endParaRPr lang="en-US" sz="1400">
              <a:latin typeface="Franklin Gothic Book"/>
            </a:endParaRPr>
          </a:p>
          <a:p>
            <a:pPr marL="628650" lvl="1" indent="-171450">
              <a:buFont typeface="Arial"/>
              <a:buChar char="•"/>
            </a:pPr>
            <a:r>
              <a:rPr lang="en-US" sz="1400" b="1">
                <a:latin typeface="Franklin Gothic Book"/>
                <a:ea typeface="+mn-lt"/>
                <a:cs typeface="+mn-lt"/>
              </a:rPr>
              <a:t>PSLI-On Demand:</a:t>
            </a:r>
            <a:r>
              <a:rPr lang="en-US" sz="1400">
                <a:latin typeface="Franklin Gothic Book"/>
                <a:ea typeface="+mn-lt"/>
                <a:cs typeface="+mn-lt"/>
              </a:rPr>
              <a:t> Completed asynchronously and on your own time, PSLI-On Demand provides you with pre-recorded seminars to engage and strengthen your leadership and career development capabilities centered around the topic of diversity and inclusion.</a:t>
            </a:r>
            <a:endParaRPr lang="en-US" sz="1400">
              <a:latin typeface="Franklin Gothic Book"/>
            </a:endParaRPr>
          </a:p>
          <a:p>
            <a:pPr marL="628650" lvl="1" indent="-171450" algn="ctr">
              <a:buFont typeface="Arial"/>
              <a:buChar char="•"/>
            </a:pPr>
            <a:endParaRPr lang="en-US" sz="1400">
              <a:latin typeface="Franklin Gothic Book"/>
            </a:endParaRPr>
          </a:p>
        </p:txBody>
      </p:sp>
      <p:sp>
        <p:nvSpPr>
          <p:cNvPr id="10" name="TextBox 9">
            <a:extLst>
              <a:ext uri="{FF2B5EF4-FFF2-40B4-BE49-F238E27FC236}">
                <a16:creationId xmlns:a16="http://schemas.microsoft.com/office/drawing/2014/main" id="{E8DAC0DE-41DA-44A9-B553-04B6DDABA963}"/>
              </a:ext>
            </a:extLst>
          </p:cNvPr>
          <p:cNvSpPr txBox="1"/>
          <p:nvPr/>
        </p:nvSpPr>
        <p:spPr>
          <a:xfrm>
            <a:off x="658317" y="4231428"/>
            <a:ext cx="689444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50505"/>
                </a:solidFill>
                <a:latin typeface="Franklin Gothic Book"/>
              </a:rPr>
              <a:t>An interprofessional initiative that engages faculty, staff, and students from all UMB schools and academic programs in a yearlong conversation on a topic that is of interest and importance to the University and its community.</a:t>
            </a:r>
            <a:endParaRPr lang="en-US">
              <a:latin typeface="Franklin Gothic Book"/>
            </a:endParaRPr>
          </a:p>
        </p:txBody>
      </p:sp>
      <p:pic>
        <p:nvPicPr>
          <p:cNvPr id="11" name="Picture 11">
            <a:extLst>
              <a:ext uri="{FF2B5EF4-FFF2-40B4-BE49-F238E27FC236}">
                <a16:creationId xmlns:a16="http://schemas.microsoft.com/office/drawing/2014/main" id="{2104CA11-D09B-4E97-945A-E5996A9BBEB6}"/>
              </a:ext>
            </a:extLst>
          </p:cNvPr>
          <p:cNvPicPr>
            <a:picLocks noChangeAspect="1"/>
          </p:cNvPicPr>
          <p:nvPr/>
        </p:nvPicPr>
        <p:blipFill>
          <a:blip r:embed="rId4"/>
          <a:stretch>
            <a:fillRect/>
          </a:stretch>
        </p:blipFill>
        <p:spPr>
          <a:xfrm>
            <a:off x="7710622" y="3693708"/>
            <a:ext cx="3565500" cy="2374699"/>
          </a:xfrm>
          <a:prstGeom prst="rect">
            <a:avLst/>
          </a:prstGeom>
        </p:spPr>
      </p:pic>
    </p:spTree>
    <p:extLst>
      <p:ext uri="{BB962C8B-B14F-4D97-AF65-F5344CB8AC3E}">
        <p14:creationId xmlns:p14="http://schemas.microsoft.com/office/powerpoint/2010/main" val="178290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6CA0FF-190B-4C66-9FC9-267688168F53}"/>
              </a:ext>
            </a:extLst>
          </p:cNvPr>
          <p:cNvSpPr/>
          <p:nvPr/>
        </p:nvSpPr>
        <p:spPr>
          <a:xfrm>
            <a:off x="485432" y="542394"/>
            <a:ext cx="11216640" cy="5775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rtl="0"/>
            <a:r>
              <a:rPr lang="en-US" b="1">
                <a:latin typeface="Franklin Gothic Book"/>
                <a:ea typeface="Segoe UI"/>
                <a:cs typeface="Segoe UI"/>
              </a:rPr>
              <a:t>2021 – 2022 University Student Government Association (USGA) E-Board</a:t>
            </a:r>
            <a:r>
              <a:rPr lang="en-US">
                <a:latin typeface="Franklin Gothic Book"/>
                <a:ea typeface="Segoe UI"/>
                <a:cs typeface="Segoe UI"/>
              </a:rPr>
              <a:t>​</a:t>
            </a:r>
          </a:p>
          <a:p>
            <a:pPr rtl="0"/>
            <a:r>
              <a:rPr lang="en-US">
                <a:latin typeface="Franklin Gothic Book"/>
                <a:ea typeface="Segoe UI"/>
                <a:cs typeface="Segoe UI"/>
              </a:rPr>
              <a:t>​</a:t>
            </a:r>
            <a:endParaRPr lang="en-US" sz="2400" b="1">
              <a:cs typeface="Calibri"/>
            </a:endParaRPr>
          </a:p>
        </p:txBody>
      </p:sp>
      <p:sp>
        <p:nvSpPr>
          <p:cNvPr id="3" name="TextBox 2">
            <a:extLst>
              <a:ext uri="{FF2B5EF4-FFF2-40B4-BE49-F238E27FC236}">
                <a16:creationId xmlns:a16="http://schemas.microsoft.com/office/drawing/2014/main" id="{2D1D3602-4ACC-42CE-8279-1982F47B31B0}"/>
              </a:ext>
            </a:extLst>
          </p:cNvPr>
          <p:cNvSpPr txBox="1"/>
          <p:nvPr/>
        </p:nvSpPr>
        <p:spPr>
          <a:xfrm>
            <a:off x="821847" y="1848220"/>
            <a:ext cx="55788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Franklin Gothic Book"/>
              </a:rPr>
              <a:t>University Wide Student Organizations</a:t>
            </a:r>
          </a:p>
        </p:txBody>
      </p:sp>
      <p:sp>
        <p:nvSpPr>
          <p:cNvPr id="4" name="TextBox 3">
            <a:extLst>
              <a:ext uri="{FF2B5EF4-FFF2-40B4-BE49-F238E27FC236}">
                <a16:creationId xmlns:a16="http://schemas.microsoft.com/office/drawing/2014/main" id="{11C70E2A-03D4-4612-9713-E22E57A78614}"/>
              </a:ext>
            </a:extLst>
          </p:cNvPr>
          <p:cNvSpPr txBox="1"/>
          <p:nvPr/>
        </p:nvSpPr>
        <p:spPr>
          <a:xfrm>
            <a:off x="683303" y="2537880"/>
            <a:ext cx="9888511" cy="32162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latin typeface="Franklin Gothic Book"/>
                <a:cs typeface="Calibri"/>
                <a:hlinkClick r:id="rId2"/>
              </a:rPr>
              <a:t>University Student Government Association (USGA)</a:t>
            </a:r>
            <a:r>
              <a:rPr lang="en-US" sz="2400">
                <a:latin typeface="Franklin Gothic Book"/>
                <a:cs typeface="Calibri"/>
              </a:rPr>
              <a:t> </a:t>
            </a:r>
            <a:endParaRPr lang="en-US">
              <a:cs typeface="Calibri" panose="020F0502020204030204"/>
            </a:endParaRPr>
          </a:p>
          <a:p>
            <a:pPr marL="342900" indent="-342900">
              <a:buFont typeface="Arial"/>
              <a:buChar char="•"/>
            </a:pPr>
            <a:r>
              <a:rPr lang="en-US" sz="2400">
                <a:latin typeface="Franklin Gothic Book"/>
                <a:cs typeface="Calibri"/>
                <a:hlinkClick r:id="rId3">
                  <a:extLst>
                    <a:ext uri="{A12FA001-AC4F-418D-AE19-62706E023703}">
                      <ahyp:hlinkClr xmlns:ahyp="http://schemas.microsoft.com/office/drawing/2018/hyperlinkcolor" val="tx"/>
                    </a:ext>
                  </a:extLst>
                </a:hlinkClick>
              </a:rPr>
              <a:t>Chinese Student and Scholar Association (CSSA)</a:t>
            </a:r>
            <a:r>
              <a:rPr lang="en-US" sz="2400">
                <a:latin typeface="Franklin Gothic Book"/>
                <a:cs typeface="Calibri"/>
              </a:rPr>
              <a:t> </a:t>
            </a:r>
          </a:p>
          <a:p>
            <a:pPr marL="342900" indent="-342900">
              <a:buFont typeface="Arial"/>
              <a:buChar char="•"/>
            </a:pPr>
            <a:r>
              <a:rPr lang="en-US" sz="2400">
                <a:latin typeface="Franklin Gothic Book"/>
                <a:cs typeface="Calibri"/>
                <a:hlinkClick r:id="rId4">
                  <a:extLst>
                    <a:ext uri="{A12FA001-AC4F-418D-AE19-62706E023703}">
                      <ahyp:hlinkClr xmlns:ahyp="http://schemas.microsoft.com/office/drawing/2018/hyperlinkcolor" val="tx"/>
                    </a:ext>
                  </a:extLst>
                </a:hlinkClick>
              </a:rPr>
              <a:t>Indian Association</a:t>
            </a:r>
            <a:r>
              <a:rPr lang="en-US" sz="2400">
                <a:latin typeface="Franklin Gothic Book"/>
                <a:cs typeface="Calibri"/>
              </a:rPr>
              <a:t> </a:t>
            </a:r>
          </a:p>
          <a:p>
            <a:pPr marL="342900" indent="-342900">
              <a:buFont typeface="Arial"/>
              <a:buChar char="•"/>
            </a:pPr>
            <a:r>
              <a:rPr lang="en-US" sz="2400">
                <a:latin typeface="Franklin Gothic Book"/>
                <a:cs typeface="Calibri"/>
                <a:hlinkClick r:id="rId5">
                  <a:extLst>
                    <a:ext uri="{A12FA001-AC4F-418D-AE19-62706E023703}">
                      <ahyp:hlinkClr xmlns:ahyp="http://schemas.microsoft.com/office/drawing/2018/hyperlinkcolor" val="tx"/>
                    </a:ext>
                  </a:extLst>
                </a:hlinkClick>
              </a:rPr>
              <a:t>International Student Organization (ISO)</a:t>
            </a:r>
            <a:r>
              <a:rPr lang="en-US" sz="2400">
                <a:latin typeface="Franklin Gothic Book"/>
                <a:cs typeface="Calibri"/>
              </a:rPr>
              <a:t> </a:t>
            </a:r>
            <a:endParaRPr lang="en-US" sz="2400" i="1">
              <a:latin typeface="Franklin Gothic Book"/>
              <a:cs typeface="Calibri"/>
            </a:endParaRPr>
          </a:p>
          <a:p>
            <a:pPr marL="342900" indent="-342900">
              <a:buFont typeface="Arial"/>
              <a:buChar char="•"/>
            </a:pPr>
            <a:r>
              <a:rPr lang="en-US" sz="2400">
                <a:latin typeface="Franklin Gothic Book"/>
                <a:cs typeface="Calibri"/>
                <a:hlinkClick r:id="rId6">
                  <a:extLst>
                    <a:ext uri="{A12FA001-AC4F-418D-AE19-62706E023703}">
                      <ahyp:hlinkClr xmlns:ahyp="http://schemas.microsoft.com/office/drawing/2018/hyperlinkcolor" val="tx"/>
                    </a:ext>
                  </a:extLst>
                </a:hlinkClick>
              </a:rPr>
              <a:t>Jewish Student Association (JSA)</a:t>
            </a:r>
            <a:r>
              <a:rPr lang="en-US" sz="2400">
                <a:latin typeface="Franklin Gothic Book"/>
                <a:cs typeface="Calibri"/>
              </a:rPr>
              <a:t> </a:t>
            </a:r>
            <a:endParaRPr lang="en-US" sz="2400" i="1">
              <a:latin typeface="Franklin Gothic Book"/>
              <a:cs typeface="Calibri"/>
            </a:endParaRPr>
          </a:p>
          <a:p>
            <a:pPr marL="342900" indent="-342900">
              <a:buFont typeface="Arial"/>
              <a:buChar char="•"/>
            </a:pPr>
            <a:r>
              <a:rPr lang="en-US" sz="2400">
                <a:latin typeface="Franklin Gothic Book"/>
                <a:cs typeface="Calibri"/>
                <a:hlinkClick r:id="rId7">
                  <a:extLst>
                    <a:ext uri="{A12FA001-AC4F-418D-AE19-62706E023703}">
                      <ahyp:hlinkClr xmlns:ahyp="http://schemas.microsoft.com/office/drawing/2018/hyperlinkcolor" val="tx"/>
                    </a:ext>
                  </a:extLst>
                </a:hlinkClick>
              </a:rPr>
              <a:t>Muslim Student and Scholars Association (MSSA)</a:t>
            </a:r>
            <a:r>
              <a:rPr lang="en-US" sz="2400">
                <a:latin typeface="Franklin Gothic Book"/>
                <a:cs typeface="Calibri"/>
              </a:rPr>
              <a:t> </a:t>
            </a:r>
          </a:p>
          <a:p>
            <a:pPr marL="342900" indent="-342900">
              <a:buFont typeface="Arial"/>
              <a:buChar char="•"/>
            </a:pPr>
            <a:r>
              <a:rPr lang="en-US" sz="2400">
                <a:latin typeface="Franklin Gothic Book"/>
                <a:cs typeface="Calibri"/>
                <a:hlinkClick r:id="rId8">
                  <a:extLst>
                    <a:ext uri="{A12FA001-AC4F-418D-AE19-62706E023703}">
                      <ahyp:hlinkClr xmlns:ahyp="http://schemas.microsoft.com/office/drawing/2018/hyperlinkcolor" val="tx"/>
                    </a:ext>
                  </a:extLst>
                </a:hlinkClick>
              </a:rPr>
              <a:t>United Students of African Descent (USAD)</a:t>
            </a:r>
            <a:r>
              <a:rPr lang="en-US" sz="2400">
                <a:latin typeface="Franklin Gothic Book"/>
                <a:cs typeface="Calibri"/>
              </a:rPr>
              <a:t> </a:t>
            </a:r>
          </a:p>
          <a:p>
            <a:pPr marL="342900" indent="-342900">
              <a:buFont typeface="Arial"/>
              <a:buChar char="•"/>
            </a:pPr>
            <a:r>
              <a:rPr lang="en-US" sz="2400">
                <a:solidFill>
                  <a:srgbClr val="000000"/>
                </a:solidFill>
                <a:latin typeface="Franklin Gothic Book"/>
                <a:cs typeface="Calibri"/>
              </a:rPr>
              <a:t>Queer Student Alliance</a:t>
            </a:r>
          </a:p>
          <a:p>
            <a:endParaRPr lang="en-US" sz="1100">
              <a:solidFill>
                <a:srgbClr val="1F497D"/>
              </a:solidFill>
              <a:cs typeface="Calibri"/>
            </a:endParaRPr>
          </a:p>
        </p:txBody>
      </p:sp>
      <p:pic>
        <p:nvPicPr>
          <p:cNvPr id="5" name="Picture 6">
            <a:extLst>
              <a:ext uri="{FF2B5EF4-FFF2-40B4-BE49-F238E27FC236}">
                <a16:creationId xmlns:a16="http://schemas.microsoft.com/office/drawing/2014/main" id="{31333EB9-B5EB-49A7-B9F6-B60FF63F2010}"/>
              </a:ext>
            </a:extLst>
          </p:cNvPr>
          <p:cNvPicPr>
            <a:picLocks noChangeAspect="1"/>
          </p:cNvPicPr>
          <p:nvPr/>
        </p:nvPicPr>
        <p:blipFill>
          <a:blip r:embed="rId9"/>
          <a:stretch>
            <a:fillRect/>
          </a:stretch>
        </p:blipFill>
        <p:spPr>
          <a:xfrm>
            <a:off x="7827479" y="1440873"/>
            <a:ext cx="3877228" cy="3884155"/>
          </a:xfrm>
          <a:prstGeom prst="rect">
            <a:avLst/>
          </a:prstGeom>
        </p:spPr>
      </p:pic>
      <p:sp>
        <p:nvSpPr>
          <p:cNvPr id="8" name="TextBox 7">
            <a:extLst>
              <a:ext uri="{FF2B5EF4-FFF2-40B4-BE49-F238E27FC236}">
                <a16:creationId xmlns:a16="http://schemas.microsoft.com/office/drawing/2014/main" id="{3DEC0990-0B75-4CF4-BA0E-A004D000157D}"/>
              </a:ext>
            </a:extLst>
          </p:cNvPr>
          <p:cNvSpPr txBox="1"/>
          <p:nvPr/>
        </p:nvSpPr>
        <p:spPr>
          <a:xfrm>
            <a:off x="-682547" y="1030517"/>
            <a:ext cx="106222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rgbClr val="4D1245"/>
                </a:solidFill>
                <a:latin typeface="Franklin Gothic Book"/>
              </a:rPr>
              <a:t>Student Organizations and Governance</a:t>
            </a:r>
            <a:endParaRPr lang="en-US" sz="3600" b="1">
              <a:solidFill>
                <a:srgbClr val="4D1245"/>
              </a:solidFill>
              <a:latin typeface="Franklin Gothic Book"/>
              <a:cs typeface="Calibri"/>
            </a:endParaRPr>
          </a:p>
        </p:txBody>
      </p:sp>
    </p:spTree>
    <p:extLst>
      <p:ext uri="{BB962C8B-B14F-4D97-AF65-F5344CB8AC3E}">
        <p14:creationId xmlns:p14="http://schemas.microsoft.com/office/powerpoint/2010/main" val="4202803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AB26C-D9A0-4DA2-A0C4-E48AED8A924F}"/>
              </a:ext>
            </a:extLst>
          </p:cNvPr>
          <p:cNvSpPr>
            <a:spLocks noGrp="1"/>
          </p:cNvSpPr>
          <p:nvPr>
            <p:ph type="title"/>
          </p:nvPr>
        </p:nvSpPr>
        <p:spPr>
          <a:xfrm>
            <a:off x="1959327" y="229658"/>
            <a:ext cx="9296400" cy="1338263"/>
          </a:xfrm>
        </p:spPr>
        <p:txBody>
          <a:bodyPr>
            <a:normAutofit/>
          </a:bodyPr>
          <a:lstStyle/>
          <a:p>
            <a:r>
              <a:rPr lang="en-US" sz="4800" b="1">
                <a:latin typeface="Franklin Gothic Book"/>
                <a:cs typeface="Calibri Light" panose="020F0302020204030204"/>
                <a:hlinkClick r:id="rId2"/>
              </a:rPr>
              <a:t>UMB Student Affairs Resources</a:t>
            </a:r>
            <a:endParaRPr lang="en-US"/>
          </a:p>
        </p:txBody>
      </p:sp>
      <p:pic>
        <p:nvPicPr>
          <p:cNvPr id="5" name="Picture 5">
            <a:extLst>
              <a:ext uri="{FF2B5EF4-FFF2-40B4-BE49-F238E27FC236}">
                <a16:creationId xmlns:a16="http://schemas.microsoft.com/office/drawing/2014/main" id="{5538A2B7-6E5C-40F9-99CD-B40B3344AD9F}"/>
              </a:ext>
            </a:extLst>
          </p:cNvPr>
          <p:cNvPicPr>
            <a:picLocks noChangeAspect="1"/>
          </p:cNvPicPr>
          <p:nvPr/>
        </p:nvPicPr>
        <p:blipFill>
          <a:blip r:embed="rId3"/>
          <a:stretch>
            <a:fillRect/>
          </a:stretch>
        </p:blipFill>
        <p:spPr>
          <a:xfrm>
            <a:off x="1789291" y="1308138"/>
            <a:ext cx="8740419" cy="5250667"/>
          </a:xfrm>
          <a:prstGeom prst="rect">
            <a:avLst/>
          </a:prstGeom>
        </p:spPr>
      </p:pic>
    </p:spTree>
    <p:extLst>
      <p:ext uri="{BB962C8B-B14F-4D97-AF65-F5344CB8AC3E}">
        <p14:creationId xmlns:p14="http://schemas.microsoft.com/office/powerpoint/2010/main" val="1249857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6CA0FF-190B-4C66-9FC9-267688168F53}"/>
              </a:ext>
            </a:extLst>
          </p:cNvPr>
          <p:cNvSpPr/>
          <p:nvPr/>
        </p:nvSpPr>
        <p:spPr>
          <a:xfrm>
            <a:off x="579120" y="473689"/>
            <a:ext cx="11216640" cy="5775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Calibri"/>
                <a:ea typeface="Calibri"/>
                <a:cs typeface="Calibri"/>
              </a:rPr>
              <a:t>Upcoming Events with the Intercultural Center </a:t>
            </a:r>
            <a:endParaRPr lang="en-US"/>
          </a:p>
        </p:txBody>
      </p:sp>
      <p:sp>
        <p:nvSpPr>
          <p:cNvPr id="2" name="Rectangle: Rounded Corners 1">
            <a:extLst>
              <a:ext uri="{FF2B5EF4-FFF2-40B4-BE49-F238E27FC236}">
                <a16:creationId xmlns:a16="http://schemas.microsoft.com/office/drawing/2014/main" id="{AA98DCA9-E98E-459A-AF47-42E8BB3C5D9C}"/>
              </a:ext>
            </a:extLst>
          </p:cNvPr>
          <p:cNvSpPr/>
          <p:nvPr/>
        </p:nvSpPr>
        <p:spPr>
          <a:xfrm>
            <a:off x="885441" y="5004442"/>
            <a:ext cx="7732654" cy="662067"/>
          </a:xfrm>
          <a:prstGeom prst="roundRect">
            <a:avLst/>
          </a:prstGeom>
          <a:solidFill>
            <a:srgbClr val="B58B28"/>
          </a:solidFill>
          <a:ln>
            <a:solidFill>
              <a:srgbClr val="B58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9425FF71-491E-4FE6-B48E-62BF40F8496E}"/>
              </a:ext>
            </a:extLst>
          </p:cNvPr>
          <p:cNvSpPr>
            <a:spLocks noGrp="1"/>
          </p:cNvSpPr>
          <p:nvPr>
            <p:ph type="title"/>
          </p:nvPr>
        </p:nvSpPr>
        <p:spPr>
          <a:xfrm>
            <a:off x="6603736" y="1925892"/>
            <a:ext cx="4806846" cy="538580"/>
          </a:xfrm>
        </p:spPr>
        <p:txBody>
          <a:bodyPr>
            <a:normAutofit/>
          </a:bodyPr>
          <a:lstStyle/>
          <a:p>
            <a:r>
              <a:rPr lang="en-US" sz="2400" b="1">
                <a:latin typeface="Franklin Gothic Book"/>
                <a:cs typeface="Calibri Light"/>
                <a:hlinkClick r:id="rId2"/>
              </a:rPr>
              <a:t>Attend Our Virtual Office Hours</a:t>
            </a:r>
            <a:endParaRPr lang="en-US" sz="2400">
              <a:latin typeface="Franklin Gothic Book"/>
            </a:endParaRPr>
          </a:p>
        </p:txBody>
      </p:sp>
      <p:pic>
        <p:nvPicPr>
          <p:cNvPr id="12" name="Picture 4" descr="Graphical user interface, application&#10;&#10;Description automatically generated">
            <a:extLst>
              <a:ext uri="{FF2B5EF4-FFF2-40B4-BE49-F238E27FC236}">
                <a16:creationId xmlns:a16="http://schemas.microsoft.com/office/drawing/2014/main" id="{CD0C747B-D4E2-42BE-A01B-2650BB579986}"/>
              </a:ext>
            </a:extLst>
          </p:cNvPr>
          <p:cNvPicPr>
            <a:picLocks noGrp="1" noChangeAspect="1"/>
          </p:cNvPicPr>
          <p:nvPr>
            <p:ph idx="1"/>
          </p:nvPr>
        </p:nvPicPr>
        <p:blipFill>
          <a:blip r:embed="rId3"/>
          <a:stretch>
            <a:fillRect/>
          </a:stretch>
        </p:blipFill>
        <p:spPr>
          <a:xfrm>
            <a:off x="5935426" y="2577182"/>
            <a:ext cx="5692062" cy="2025473"/>
          </a:xfrm>
        </p:spPr>
      </p:pic>
      <p:sp>
        <p:nvSpPr>
          <p:cNvPr id="14" name="TextBox 13">
            <a:extLst>
              <a:ext uri="{FF2B5EF4-FFF2-40B4-BE49-F238E27FC236}">
                <a16:creationId xmlns:a16="http://schemas.microsoft.com/office/drawing/2014/main" id="{AEEC07F3-D042-4D1E-8587-69A55C5F3721}"/>
              </a:ext>
            </a:extLst>
          </p:cNvPr>
          <p:cNvSpPr txBox="1"/>
          <p:nvPr/>
        </p:nvSpPr>
        <p:spPr>
          <a:xfrm>
            <a:off x="1436783" y="1925384"/>
            <a:ext cx="475040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Franklin Gothic Book"/>
                <a:hlinkClick r:id="rId4"/>
              </a:rPr>
              <a:t>Sign Up for Our Newsletter</a:t>
            </a:r>
            <a:endParaRPr lang="en-US" sz="2400" b="1">
              <a:latin typeface="Franklin Gothic Book"/>
            </a:endParaRPr>
          </a:p>
        </p:txBody>
      </p:sp>
      <p:sp>
        <p:nvSpPr>
          <p:cNvPr id="16" name="TextBox 15">
            <a:extLst>
              <a:ext uri="{FF2B5EF4-FFF2-40B4-BE49-F238E27FC236}">
                <a16:creationId xmlns:a16="http://schemas.microsoft.com/office/drawing/2014/main" id="{4609FAEC-35A8-40F7-B051-3EA79C211CFD}"/>
              </a:ext>
            </a:extLst>
          </p:cNvPr>
          <p:cNvSpPr txBox="1"/>
          <p:nvPr/>
        </p:nvSpPr>
        <p:spPr>
          <a:xfrm>
            <a:off x="638797" y="894880"/>
            <a:ext cx="112438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Franklin Gothic Book"/>
              </a:rPr>
              <a:t>Stay Connected with the Intercultural Center &amp; ILE</a:t>
            </a:r>
            <a:endParaRPr lang="en-US" sz="4000" b="1">
              <a:latin typeface="Franklin Gothic Book"/>
              <a:cs typeface="Calibri"/>
            </a:endParaRPr>
          </a:p>
        </p:txBody>
      </p:sp>
      <p:sp>
        <p:nvSpPr>
          <p:cNvPr id="18" name="TextBox 17">
            <a:extLst>
              <a:ext uri="{FF2B5EF4-FFF2-40B4-BE49-F238E27FC236}">
                <a16:creationId xmlns:a16="http://schemas.microsoft.com/office/drawing/2014/main" id="{B81C1124-52DC-4FA3-8C5E-21EB7A559234}"/>
              </a:ext>
            </a:extLst>
          </p:cNvPr>
          <p:cNvSpPr txBox="1"/>
          <p:nvPr/>
        </p:nvSpPr>
        <p:spPr>
          <a:xfrm>
            <a:off x="769507" y="5152994"/>
            <a:ext cx="7963523"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Franklin Gothic Book"/>
                <a:cs typeface="Calibri"/>
              </a:rPr>
              <a:t>Use the QR code to learn more about the Center and our upcoming events!</a:t>
            </a:r>
          </a:p>
        </p:txBody>
      </p:sp>
      <p:pic>
        <p:nvPicPr>
          <p:cNvPr id="20" name="Picture 7" descr="A picture containing text&#10;&#10;Description automatically generated">
            <a:extLst>
              <a:ext uri="{FF2B5EF4-FFF2-40B4-BE49-F238E27FC236}">
                <a16:creationId xmlns:a16="http://schemas.microsoft.com/office/drawing/2014/main" id="{878D637A-537D-4655-AF90-963FB130AD61}"/>
              </a:ext>
            </a:extLst>
          </p:cNvPr>
          <p:cNvPicPr>
            <a:picLocks noChangeAspect="1"/>
          </p:cNvPicPr>
          <p:nvPr/>
        </p:nvPicPr>
        <p:blipFill>
          <a:blip r:embed="rId5"/>
          <a:stretch>
            <a:fillRect/>
          </a:stretch>
        </p:blipFill>
        <p:spPr>
          <a:xfrm>
            <a:off x="886863" y="2640881"/>
            <a:ext cx="4666651" cy="1799531"/>
          </a:xfrm>
          <a:prstGeom prst="rect">
            <a:avLst/>
          </a:prstGeom>
        </p:spPr>
      </p:pic>
      <p:pic>
        <p:nvPicPr>
          <p:cNvPr id="4" name="Picture 4" descr="Qr code&#10;&#10;Description automatically generated">
            <a:extLst>
              <a:ext uri="{FF2B5EF4-FFF2-40B4-BE49-F238E27FC236}">
                <a16:creationId xmlns:a16="http://schemas.microsoft.com/office/drawing/2014/main" id="{CE1C544C-B797-47BE-1E1F-AE1B9F26AFF4}"/>
              </a:ext>
            </a:extLst>
          </p:cNvPr>
          <p:cNvPicPr>
            <a:picLocks noChangeAspect="1"/>
          </p:cNvPicPr>
          <p:nvPr/>
        </p:nvPicPr>
        <p:blipFill>
          <a:blip r:embed="rId6"/>
          <a:stretch>
            <a:fillRect/>
          </a:stretch>
        </p:blipFill>
        <p:spPr>
          <a:xfrm>
            <a:off x="9226260" y="4653828"/>
            <a:ext cx="1756064" cy="1491961"/>
          </a:xfrm>
          <a:prstGeom prst="rect">
            <a:avLst/>
          </a:prstGeom>
        </p:spPr>
      </p:pic>
    </p:spTree>
    <p:extLst>
      <p:ext uri="{BB962C8B-B14F-4D97-AF65-F5344CB8AC3E}">
        <p14:creationId xmlns:p14="http://schemas.microsoft.com/office/powerpoint/2010/main" val="3751410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AAC23FB-7494-4A19-B5B0-F3D45F7BE0DD}"/>
              </a:ext>
            </a:extLst>
          </p:cNvPr>
          <p:cNvPicPr>
            <a:picLocks noChangeAspect="1"/>
          </p:cNvPicPr>
          <p:nvPr/>
        </p:nvPicPr>
        <p:blipFill rotWithShape="1">
          <a:blip r:embed="rId2"/>
          <a:srcRect r="6666"/>
          <a:stretch/>
        </p:blipFill>
        <p:spPr>
          <a:xfrm>
            <a:off x="-7258" y="-7247"/>
            <a:ext cx="12199257" cy="6865247"/>
          </a:xfrm>
          <a:prstGeom prst="rect">
            <a:avLst/>
          </a:prstGeom>
        </p:spPr>
      </p:pic>
      <p:sp>
        <p:nvSpPr>
          <p:cNvPr id="5" name="Oval 4">
            <a:extLst>
              <a:ext uri="{FF2B5EF4-FFF2-40B4-BE49-F238E27FC236}">
                <a16:creationId xmlns:a16="http://schemas.microsoft.com/office/drawing/2014/main" id="{136E7E50-0C0F-3FD6-F240-22DA9A26BE13}"/>
              </a:ext>
            </a:extLst>
          </p:cNvPr>
          <p:cNvSpPr/>
          <p:nvPr/>
        </p:nvSpPr>
        <p:spPr>
          <a:xfrm>
            <a:off x="146886" y="1517985"/>
            <a:ext cx="5382124" cy="482265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8C9E1BB-8B68-4463-9E6A-BB208601CD93}"/>
              </a:ext>
            </a:extLst>
          </p:cNvPr>
          <p:cNvSpPr>
            <a:spLocks noGrp="1"/>
          </p:cNvSpPr>
          <p:nvPr>
            <p:ph idx="1"/>
          </p:nvPr>
        </p:nvSpPr>
        <p:spPr>
          <a:xfrm>
            <a:off x="828291" y="3164765"/>
            <a:ext cx="4593021" cy="2619839"/>
          </a:xfrm>
        </p:spPr>
        <p:txBody>
          <a:bodyPr vert="horz" lIns="91440" tIns="45720" rIns="91440" bIns="45720" rtlCol="0" anchor="ctr">
            <a:normAutofit/>
          </a:bodyPr>
          <a:lstStyle/>
          <a:p>
            <a:pPr marL="0" indent="0">
              <a:buNone/>
            </a:pPr>
            <a:r>
              <a:rPr lang="en-US" sz="1600">
                <a:latin typeface="Franklin Gothic Book"/>
                <a:cs typeface="Calibri"/>
              </a:rPr>
              <a:t>The </a:t>
            </a:r>
            <a:r>
              <a:rPr lang="en-US" sz="1600" b="1">
                <a:latin typeface="Franklin Gothic Book"/>
                <a:cs typeface="Calibri"/>
              </a:rPr>
              <a:t>Critical Conversations Dialogue Program (CCDP) </a:t>
            </a:r>
            <a:r>
              <a:rPr lang="en-US" sz="1600">
                <a:latin typeface="Franklin Gothic Book"/>
                <a:cs typeface="Calibri"/>
              </a:rPr>
              <a:t>is a 4-week cohort-based program facilitated by 2 trained facilitators. </a:t>
            </a:r>
          </a:p>
          <a:p>
            <a:pPr marL="0" indent="0">
              <a:buNone/>
            </a:pPr>
            <a:r>
              <a:rPr lang="en-US" sz="1600">
                <a:latin typeface="Franklin Gothic Book"/>
                <a:cs typeface="Calibri"/>
              </a:rPr>
              <a:t>This fall we will have a dialogue on the topic of </a:t>
            </a:r>
            <a:r>
              <a:rPr lang="en-US" sz="1600" b="1">
                <a:latin typeface="Franklin Gothic Book"/>
                <a:cs typeface="Calibri"/>
              </a:rPr>
              <a:t>race and racism</a:t>
            </a:r>
            <a:r>
              <a:rPr lang="en-US" sz="1600">
                <a:latin typeface="Franklin Gothic Book"/>
                <a:cs typeface="Calibri"/>
              </a:rPr>
              <a:t> and in the spring, there will be a dialogue on </a:t>
            </a:r>
            <a:r>
              <a:rPr lang="en-US" sz="1600" b="1">
                <a:latin typeface="Franklin Gothic Book"/>
                <a:cs typeface="Calibri"/>
              </a:rPr>
              <a:t>gender and sexuality</a:t>
            </a:r>
            <a:r>
              <a:rPr lang="en-US" sz="1600">
                <a:latin typeface="Franklin Gothic Book"/>
                <a:cs typeface="Calibri"/>
              </a:rPr>
              <a:t>. Each dialogue is 2 hours long for 4 weeks. There is a student dialogue and a staff/faculty dialogue. Both are capped at 15 participants. </a:t>
            </a:r>
          </a:p>
          <a:p>
            <a:pPr marL="0" indent="0">
              <a:buNone/>
            </a:pPr>
            <a:r>
              <a:rPr lang="en-US" sz="1600">
                <a:latin typeface="Franklin Gothic Book"/>
                <a:cs typeface="Calibri"/>
              </a:rPr>
              <a:t>Learn more about CCDP on our website!</a:t>
            </a:r>
          </a:p>
          <a:p>
            <a:pPr marL="0" indent="0">
              <a:buNone/>
            </a:pPr>
            <a:endParaRPr lang="en-US" sz="1500">
              <a:latin typeface="Century Gothic"/>
              <a:cs typeface="Calibri"/>
            </a:endParaRPr>
          </a:p>
        </p:txBody>
      </p:sp>
      <p:sp>
        <p:nvSpPr>
          <p:cNvPr id="2" name="Title 1">
            <a:extLst>
              <a:ext uri="{FF2B5EF4-FFF2-40B4-BE49-F238E27FC236}">
                <a16:creationId xmlns:a16="http://schemas.microsoft.com/office/drawing/2014/main" id="{D050681F-4FCD-46A6-B639-38EA953A3BF1}"/>
              </a:ext>
            </a:extLst>
          </p:cNvPr>
          <p:cNvSpPr>
            <a:spLocks noGrp="1"/>
          </p:cNvSpPr>
          <p:nvPr>
            <p:ph type="title"/>
          </p:nvPr>
        </p:nvSpPr>
        <p:spPr>
          <a:xfrm>
            <a:off x="739527" y="1974108"/>
            <a:ext cx="4204137" cy="1342754"/>
          </a:xfrm>
        </p:spPr>
        <p:txBody>
          <a:bodyPr>
            <a:normAutofit/>
          </a:bodyPr>
          <a:lstStyle/>
          <a:p>
            <a:pPr algn="ctr"/>
            <a:r>
              <a:rPr lang="en-US" sz="2900" b="1">
                <a:solidFill>
                  <a:srgbClr val="4A152F"/>
                </a:solidFill>
                <a:latin typeface="Franklin Gothic Book"/>
                <a:cs typeface="Calibri Light"/>
              </a:rPr>
              <a:t>Critical Conversations Dialogue Program</a:t>
            </a:r>
            <a:endParaRPr lang="en-US" sz="2900" b="1">
              <a:solidFill>
                <a:srgbClr val="4A152F"/>
              </a:solidFill>
              <a:latin typeface="Century Gothic"/>
            </a:endParaRPr>
          </a:p>
        </p:txBody>
      </p:sp>
    </p:spTree>
    <p:extLst>
      <p:ext uri="{BB962C8B-B14F-4D97-AF65-F5344CB8AC3E}">
        <p14:creationId xmlns:p14="http://schemas.microsoft.com/office/powerpoint/2010/main" val="1618125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Empty speech bubbles">
            <a:extLst>
              <a:ext uri="{FF2B5EF4-FFF2-40B4-BE49-F238E27FC236}">
                <a16:creationId xmlns:a16="http://schemas.microsoft.com/office/drawing/2014/main" id="{0F3518FB-7044-43AF-B34D-A438B52E5811}"/>
              </a:ext>
            </a:extLst>
          </p:cNvPr>
          <p:cNvPicPr>
            <a:picLocks noChangeAspect="1"/>
          </p:cNvPicPr>
          <p:nvPr/>
        </p:nvPicPr>
        <p:blipFill rotWithShape="1">
          <a:blip r:embed="rId2"/>
          <a:srcRect t="7097" r="-2" b="8506"/>
          <a:stretch/>
        </p:blipFill>
        <p:spPr>
          <a:xfrm>
            <a:off x="20" y="10"/>
            <a:ext cx="12191980" cy="6857990"/>
          </a:xfrm>
          <a:prstGeom prst="rect">
            <a:avLst/>
          </a:prstGeom>
        </p:spPr>
      </p:pic>
      <p:sp>
        <p:nvSpPr>
          <p:cNvPr id="22" name="Rectangle 21">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833E18-BB8A-4F87-9D5B-8D35DED4D03A}"/>
              </a:ext>
            </a:extLst>
          </p:cNvPr>
          <p:cNvSpPr>
            <a:spLocks noGrp="1"/>
          </p:cNvSpPr>
          <p:nvPr>
            <p:ph type="title"/>
          </p:nvPr>
        </p:nvSpPr>
        <p:spPr>
          <a:xfrm>
            <a:off x="695323" y="2244909"/>
            <a:ext cx="4693473" cy="3954040"/>
          </a:xfrm>
        </p:spPr>
        <p:txBody>
          <a:bodyPr vert="horz" lIns="91440" tIns="45720" rIns="91440" bIns="45720" rtlCol="0" anchor="b">
            <a:normAutofit/>
          </a:bodyPr>
          <a:lstStyle/>
          <a:p>
            <a:r>
              <a:rPr lang="en-US" sz="5400">
                <a:solidFill>
                  <a:srgbClr val="FFFFFF"/>
                </a:solidFill>
              </a:rPr>
              <a:t>What have  you heard about Baltimore?</a:t>
            </a:r>
          </a:p>
        </p:txBody>
      </p:sp>
      <p:cxnSp>
        <p:nvCxnSpPr>
          <p:cNvPr id="24" name="Straight Connector 23">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14478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226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341BFA31-6544-45C2-9DA0-9E1C5E0B1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33FDF9-ADDE-4062-80C2-3C3D1BD872A5}"/>
              </a:ext>
            </a:extLst>
          </p:cNvPr>
          <p:cNvSpPr txBox="1"/>
          <p:nvPr/>
        </p:nvSpPr>
        <p:spPr>
          <a:xfrm>
            <a:off x="2951444" y="5167853"/>
            <a:ext cx="7120265" cy="94089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spcBef>
                <a:spcPct val="0"/>
              </a:spcBef>
              <a:spcAft>
                <a:spcPts val="600"/>
              </a:spcAft>
            </a:pPr>
            <a:r>
              <a:rPr lang="en-US" sz="5400" cap="all" spc="30">
                <a:latin typeface="+mj-lt"/>
                <a:ea typeface="+mj-ea"/>
                <a:cs typeface="+mj-cs"/>
              </a:rPr>
              <a:t>Whose Narrative?</a:t>
            </a:r>
          </a:p>
        </p:txBody>
      </p:sp>
      <p:pic>
        <p:nvPicPr>
          <p:cNvPr id="4" name="Picture 4" descr="Text&#10;&#10;Description automatically generated">
            <a:extLst>
              <a:ext uri="{FF2B5EF4-FFF2-40B4-BE49-F238E27FC236}">
                <a16:creationId xmlns:a16="http://schemas.microsoft.com/office/drawing/2014/main" id="{4E91530B-E81D-4C49-AD83-6D7574DFA6A3}"/>
              </a:ext>
            </a:extLst>
          </p:cNvPr>
          <p:cNvPicPr>
            <a:picLocks noChangeAspect="1"/>
          </p:cNvPicPr>
          <p:nvPr/>
        </p:nvPicPr>
        <p:blipFill>
          <a:blip r:embed="rId2"/>
          <a:stretch>
            <a:fillRect/>
          </a:stretch>
        </p:blipFill>
        <p:spPr>
          <a:xfrm>
            <a:off x="4774670" y="723899"/>
            <a:ext cx="2646651" cy="3584211"/>
          </a:xfrm>
          <a:prstGeom prst="rect">
            <a:avLst/>
          </a:prstGeom>
        </p:spPr>
      </p:pic>
      <p:pic>
        <p:nvPicPr>
          <p:cNvPr id="5" name="Picture 5" descr="A picture containing text, car&#10;&#10;Description automatically generated">
            <a:extLst>
              <a:ext uri="{FF2B5EF4-FFF2-40B4-BE49-F238E27FC236}">
                <a16:creationId xmlns:a16="http://schemas.microsoft.com/office/drawing/2014/main" id="{752AB2F6-F913-42D9-8996-4C43F491D232}"/>
              </a:ext>
            </a:extLst>
          </p:cNvPr>
          <p:cNvPicPr>
            <a:picLocks noChangeAspect="1"/>
          </p:cNvPicPr>
          <p:nvPr/>
        </p:nvPicPr>
        <p:blipFill>
          <a:blip r:embed="rId3"/>
          <a:stretch>
            <a:fillRect/>
          </a:stretch>
        </p:blipFill>
        <p:spPr>
          <a:xfrm>
            <a:off x="8745577" y="723899"/>
            <a:ext cx="2392460" cy="3584211"/>
          </a:xfrm>
          <a:prstGeom prst="rect">
            <a:avLst/>
          </a:prstGeom>
        </p:spPr>
      </p:pic>
      <p:cxnSp>
        <p:nvCxnSpPr>
          <p:cNvPr id="17" name="Straight Connector 16">
            <a:extLst>
              <a:ext uri="{FF2B5EF4-FFF2-40B4-BE49-F238E27FC236}">
                <a16:creationId xmlns:a16="http://schemas.microsoft.com/office/drawing/2014/main" id="{DC36F877-5419-44C1-A2CD-376BDDDC3E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667603"/>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2" descr="A group of people posing for a photo&#10;&#10;Description automatically generated">
            <a:extLst>
              <a:ext uri="{FF2B5EF4-FFF2-40B4-BE49-F238E27FC236}">
                <a16:creationId xmlns:a16="http://schemas.microsoft.com/office/drawing/2014/main" id="{5E9022E9-ACDD-4AC2-80BE-681C4684C045}"/>
              </a:ext>
            </a:extLst>
          </p:cNvPr>
          <p:cNvPicPr>
            <a:picLocks noChangeAspect="1"/>
          </p:cNvPicPr>
          <p:nvPr/>
        </p:nvPicPr>
        <p:blipFill>
          <a:blip r:embed="rId4"/>
          <a:stretch>
            <a:fillRect/>
          </a:stretch>
        </p:blipFill>
        <p:spPr>
          <a:xfrm>
            <a:off x="1004047" y="688704"/>
            <a:ext cx="2548965" cy="3605475"/>
          </a:xfrm>
          <a:prstGeom prst="rect">
            <a:avLst/>
          </a:prstGeom>
        </p:spPr>
      </p:pic>
    </p:spTree>
    <p:extLst>
      <p:ext uri="{BB962C8B-B14F-4D97-AF65-F5344CB8AC3E}">
        <p14:creationId xmlns:p14="http://schemas.microsoft.com/office/powerpoint/2010/main" val="3370454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8E7E-5B75-4C12-B371-1D5353B19CA0}"/>
              </a:ext>
            </a:extLst>
          </p:cNvPr>
          <p:cNvSpPr>
            <a:spLocks noGrp="1"/>
          </p:cNvSpPr>
          <p:nvPr>
            <p:ph type="title"/>
          </p:nvPr>
        </p:nvSpPr>
        <p:spPr>
          <a:xfrm>
            <a:off x="3268966" y="907931"/>
            <a:ext cx="6728865" cy="1371030"/>
          </a:xfrm>
        </p:spPr>
        <p:txBody>
          <a:bodyPr/>
          <a:lstStyle/>
          <a:p>
            <a:r>
              <a:rPr lang="en-US"/>
              <a:t>Historical Overview</a:t>
            </a:r>
          </a:p>
        </p:txBody>
      </p:sp>
      <p:pic>
        <p:nvPicPr>
          <p:cNvPr id="8" name="Graphic 8" descr="Badge 1 outline">
            <a:extLst>
              <a:ext uri="{FF2B5EF4-FFF2-40B4-BE49-F238E27FC236}">
                <a16:creationId xmlns:a16="http://schemas.microsoft.com/office/drawing/2014/main" id="{01F87C5C-82E5-4EFE-B876-BDB08E24EF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3723" y="1635369"/>
            <a:ext cx="914400" cy="914400"/>
          </a:xfrm>
          <a:prstGeom prst="rect">
            <a:avLst/>
          </a:prstGeom>
        </p:spPr>
      </p:pic>
      <p:sp>
        <p:nvSpPr>
          <p:cNvPr id="9" name="TextBox 8">
            <a:extLst>
              <a:ext uri="{FF2B5EF4-FFF2-40B4-BE49-F238E27FC236}">
                <a16:creationId xmlns:a16="http://schemas.microsoft.com/office/drawing/2014/main" id="{3A06563C-B3A3-4701-A3A8-D1D584ED53B5}"/>
              </a:ext>
            </a:extLst>
          </p:cNvPr>
          <p:cNvSpPr txBox="1"/>
          <p:nvPr/>
        </p:nvSpPr>
        <p:spPr>
          <a:xfrm>
            <a:off x="1735015" y="1910861"/>
            <a:ext cx="62718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Whose Land Are We On? Colonialism and Enslavement</a:t>
            </a:r>
          </a:p>
        </p:txBody>
      </p:sp>
      <p:pic>
        <p:nvPicPr>
          <p:cNvPr id="14" name="Graphic 14" descr="Badge outline">
            <a:extLst>
              <a:ext uri="{FF2B5EF4-FFF2-40B4-BE49-F238E27FC236}">
                <a16:creationId xmlns:a16="http://schemas.microsoft.com/office/drawing/2014/main" id="{4FF1234B-FBA6-408D-A4F8-2B6D1DD539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3723" y="2690446"/>
            <a:ext cx="914400" cy="914400"/>
          </a:xfrm>
          <a:prstGeom prst="rect">
            <a:avLst/>
          </a:prstGeom>
        </p:spPr>
      </p:pic>
      <p:sp>
        <p:nvSpPr>
          <p:cNvPr id="15" name="TextBox 14">
            <a:extLst>
              <a:ext uri="{FF2B5EF4-FFF2-40B4-BE49-F238E27FC236}">
                <a16:creationId xmlns:a16="http://schemas.microsoft.com/office/drawing/2014/main" id="{E0397CA2-317E-499E-A15C-F9A9A1C1B46B}"/>
              </a:ext>
            </a:extLst>
          </p:cNvPr>
          <p:cNvSpPr txBox="1"/>
          <p:nvPr/>
        </p:nvSpPr>
        <p:spPr>
          <a:xfrm>
            <a:off x="1735015" y="2954215"/>
            <a:ext cx="67993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Building While Black: The Civil War and Black Reconstruction</a:t>
            </a:r>
          </a:p>
        </p:txBody>
      </p:sp>
      <p:pic>
        <p:nvPicPr>
          <p:cNvPr id="18" name="Graphic 18" descr="Badge 3 outline">
            <a:extLst>
              <a:ext uri="{FF2B5EF4-FFF2-40B4-BE49-F238E27FC236}">
                <a16:creationId xmlns:a16="http://schemas.microsoft.com/office/drawing/2014/main" id="{A8E0E2AE-4D9F-455A-947A-B59A3F2E90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3723" y="3827584"/>
            <a:ext cx="914400" cy="914400"/>
          </a:xfrm>
          <a:prstGeom prst="rect">
            <a:avLst/>
          </a:prstGeom>
        </p:spPr>
      </p:pic>
      <p:sp>
        <p:nvSpPr>
          <p:cNvPr id="19" name="TextBox 18">
            <a:extLst>
              <a:ext uri="{FF2B5EF4-FFF2-40B4-BE49-F238E27FC236}">
                <a16:creationId xmlns:a16="http://schemas.microsoft.com/office/drawing/2014/main" id="{48E94949-CA7B-4EB5-B275-E93B6D9A6949}"/>
              </a:ext>
            </a:extLst>
          </p:cNvPr>
          <p:cNvSpPr txBox="1"/>
          <p:nvPr/>
        </p:nvSpPr>
        <p:spPr>
          <a:xfrm>
            <a:off x="1735015" y="4056185"/>
            <a:ext cx="54981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Black "Invasion" and White Flight</a:t>
            </a:r>
          </a:p>
        </p:txBody>
      </p:sp>
      <p:pic>
        <p:nvPicPr>
          <p:cNvPr id="22" name="Graphic 22" descr="Badge 4 outline">
            <a:extLst>
              <a:ext uri="{FF2B5EF4-FFF2-40B4-BE49-F238E27FC236}">
                <a16:creationId xmlns:a16="http://schemas.microsoft.com/office/drawing/2014/main" id="{4B77A7C2-7C56-4177-99ED-9DB8ADF83D3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3723" y="4882661"/>
            <a:ext cx="914400" cy="914400"/>
          </a:xfrm>
          <a:prstGeom prst="rect">
            <a:avLst/>
          </a:prstGeom>
        </p:spPr>
      </p:pic>
      <p:sp>
        <p:nvSpPr>
          <p:cNvPr id="23" name="TextBox 22">
            <a:extLst>
              <a:ext uri="{FF2B5EF4-FFF2-40B4-BE49-F238E27FC236}">
                <a16:creationId xmlns:a16="http://schemas.microsoft.com/office/drawing/2014/main" id="{72C629C1-A4AD-4F7F-892E-2CE107E4D332}"/>
              </a:ext>
            </a:extLst>
          </p:cNvPr>
          <p:cNvSpPr txBox="1"/>
          <p:nvPr/>
        </p:nvSpPr>
        <p:spPr>
          <a:xfrm>
            <a:off x="1735015" y="5076093"/>
            <a:ext cx="52284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From a Rust Belt City to Charm City</a:t>
            </a:r>
          </a:p>
        </p:txBody>
      </p:sp>
      <p:pic>
        <p:nvPicPr>
          <p:cNvPr id="27" name="Picture 27" descr="A picture containing outdoor, several&#10;&#10;Description automatically generated">
            <a:extLst>
              <a:ext uri="{FF2B5EF4-FFF2-40B4-BE49-F238E27FC236}">
                <a16:creationId xmlns:a16="http://schemas.microsoft.com/office/drawing/2014/main" id="{CD9D74AB-1421-4DCF-BE0A-991490760CF8}"/>
              </a:ext>
            </a:extLst>
          </p:cNvPr>
          <p:cNvPicPr>
            <a:picLocks noChangeAspect="1"/>
          </p:cNvPicPr>
          <p:nvPr/>
        </p:nvPicPr>
        <p:blipFill>
          <a:blip r:embed="rId10"/>
          <a:stretch>
            <a:fillRect/>
          </a:stretch>
        </p:blipFill>
        <p:spPr>
          <a:xfrm>
            <a:off x="8124094" y="1892941"/>
            <a:ext cx="3411415" cy="1430884"/>
          </a:xfrm>
          <a:prstGeom prst="rect">
            <a:avLst/>
          </a:prstGeom>
        </p:spPr>
      </p:pic>
      <p:pic>
        <p:nvPicPr>
          <p:cNvPr id="29" name="Picture 29" descr="A picture containing outdoor, city, resort, shore&#10;&#10;Description automatically generated">
            <a:extLst>
              <a:ext uri="{FF2B5EF4-FFF2-40B4-BE49-F238E27FC236}">
                <a16:creationId xmlns:a16="http://schemas.microsoft.com/office/drawing/2014/main" id="{B69DA13C-EAF1-4664-BE08-202C3093CC3D}"/>
              </a:ext>
            </a:extLst>
          </p:cNvPr>
          <p:cNvPicPr>
            <a:picLocks noChangeAspect="1"/>
          </p:cNvPicPr>
          <p:nvPr/>
        </p:nvPicPr>
        <p:blipFill>
          <a:blip r:embed="rId11"/>
          <a:stretch>
            <a:fillRect/>
          </a:stretch>
        </p:blipFill>
        <p:spPr>
          <a:xfrm>
            <a:off x="8335107" y="3850204"/>
            <a:ext cx="2989384" cy="1549101"/>
          </a:xfrm>
          <a:prstGeom prst="rect">
            <a:avLst/>
          </a:prstGeom>
        </p:spPr>
      </p:pic>
    </p:spTree>
    <p:extLst>
      <p:ext uri="{BB962C8B-B14F-4D97-AF65-F5344CB8AC3E}">
        <p14:creationId xmlns:p14="http://schemas.microsoft.com/office/powerpoint/2010/main" val="757226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B9C0E6AB-EAB6-41E0-9D49-369643E873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Map&#10;&#10;Description automatically generated">
            <a:extLst>
              <a:ext uri="{FF2B5EF4-FFF2-40B4-BE49-F238E27FC236}">
                <a16:creationId xmlns:a16="http://schemas.microsoft.com/office/drawing/2014/main" id="{B6167146-5EF4-4D22-A2F8-BD9D68BF76BB}"/>
              </a:ext>
            </a:extLst>
          </p:cNvPr>
          <p:cNvPicPr>
            <a:picLocks noChangeAspect="1"/>
          </p:cNvPicPr>
          <p:nvPr/>
        </p:nvPicPr>
        <p:blipFill rotWithShape="1">
          <a:blip r:embed="rId2"/>
          <a:srcRect t="2162" r="2" b="6218"/>
          <a:stretch/>
        </p:blipFill>
        <p:spPr>
          <a:xfrm>
            <a:off x="4725195" y="1416894"/>
            <a:ext cx="7743547" cy="4606237"/>
          </a:xfrm>
          <a:prstGeom prst="rect">
            <a:avLst/>
          </a:prstGeom>
        </p:spPr>
      </p:pic>
      <p:pic>
        <p:nvPicPr>
          <p:cNvPr id="5" name="Picture 5" descr="Map&#10;&#10;Description automatically generated">
            <a:extLst>
              <a:ext uri="{FF2B5EF4-FFF2-40B4-BE49-F238E27FC236}">
                <a16:creationId xmlns:a16="http://schemas.microsoft.com/office/drawing/2014/main" id="{56662787-C9E9-4189-9CEE-2B2CBD74CFC6}"/>
              </a:ext>
            </a:extLst>
          </p:cNvPr>
          <p:cNvPicPr>
            <a:picLocks noChangeAspect="1"/>
          </p:cNvPicPr>
          <p:nvPr/>
        </p:nvPicPr>
        <p:blipFill>
          <a:blip r:embed="rId3"/>
          <a:stretch>
            <a:fillRect/>
          </a:stretch>
        </p:blipFill>
        <p:spPr>
          <a:xfrm>
            <a:off x="119897" y="1415432"/>
            <a:ext cx="4336692" cy="4640569"/>
          </a:xfrm>
          <a:prstGeom prst="rect">
            <a:avLst/>
          </a:prstGeom>
        </p:spPr>
      </p:pic>
      <p:sp>
        <p:nvSpPr>
          <p:cNvPr id="6" name="TextBox 5">
            <a:extLst>
              <a:ext uri="{FF2B5EF4-FFF2-40B4-BE49-F238E27FC236}">
                <a16:creationId xmlns:a16="http://schemas.microsoft.com/office/drawing/2014/main" id="{E115354D-DEA2-4E55-BC8F-8663F20BE2A9}"/>
              </a:ext>
            </a:extLst>
          </p:cNvPr>
          <p:cNvSpPr txBox="1"/>
          <p:nvPr/>
        </p:nvSpPr>
        <p:spPr>
          <a:xfrm>
            <a:off x="3555674" y="470964"/>
            <a:ext cx="508958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Univers Condensed"/>
              </a:rPr>
              <a:t>THE LEGACY OF REDLINING </a:t>
            </a:r>
          </a:p>
        </p:txBody>
      </p:sp>
    </p:spTree>
    <p:extLst>
      <p:ext uri="{BB962C8B-B14F-4D97-AF65-F5344CB8AC3E}">
        <p14:creationId xmlns:p14="http://schemas.microsoft.com/office/powerpoint/2010/main" val="282024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6" descr="Table&#10;&#10;Description automatically generated">
            <a:extLst>
              <a:ext uri="{FF2B5EF4-FFF2-40B4-BE49-F238E27FC236}">
                <a16:creationId xmlns:a16="http://schemas.microsoft.com/office/drawing/2014/main" id="{2002ACF7-4865-45ED-9284-DA29DE4F6EC9}"/>
              </a:ext>
            </a:extLst>
          </p:cNvPr>
          <p:cNvPicPr>
            <a:picLocks noChangeAspect="1"/>
          </p:cNvPicPr>
          <p:nvPr/>
        </p:nvPicPr>
        <p:blipFill>
          <a:blip r:embed="rId2"/>
          <a:stretch>
            <a:fillRect/>
          </a:stretch>
        </p:blipFill>
        <p:spPr>
          <a:xfrm>
            <a:off x="4672615" y="1402987"/>
            <a:ext cx="7167238" cy="4052025"/>
          </a:xfrm>
          <a:prstGeom prst="rect">
            <a:avLst/>
          </a:prstGeom>
        </p:spPr>
      </p:pic>
      <p:pic>
        <p:nvPicPr>
          <p:cNvPr id="7" name="Picture 7" descr="A picture containing person, person, hat, crowd&#10;&#10;Description automatically generated">
            <a:extLst>
              <a:ext uri="{FF2B5EF4-FFF2-40B4-BE49-F238E27FC236}">
                <a16:creationId xmlns:a16="http://schemas.microsoft.com/office/drawing/2014/main" id="{D3299FC3-B647-4884-BD36-B86104DF4017}"/>
              </a:ext>
            </a:extLst>
          </p:cNvPr>
          <p:cNvPicPr>
            <a:picLocks noChangeAspect="1"/>
          </p:cNvPicPr>
          <p:nvPr/>
        </p:nvPicPr>
        <p:blipFill>
          <a:blip r:embed="rId3"/>
          <a:stretch>
            <a:fillRect/>
          </a:stretch>
        </p:blipFill>
        <p:spPr>
          <a:xfrm>
            <a:off x="463119" y="2069385"/>
            <a:ext cx="4171025" cy="2918978"/>
          </a:xfrm>
          <a:prstGeom prst="rect">
            <a:avLst/>
          </a:prstGeom>
        </p:spPr>
      </p:pic>
      <p:sp>
        <p:nvSpPr>
          <p:cNvPr id="8" name="TextBox 7">
            <a:extLst>
              <a:ext uri="{FF2B5EF4-FFF2-40B4-BE49-F238E27FC236}">
                <a16:creationId xmlns:a16="http://schemas.microsoft.com/office/drawing/2014/main" id="{89DC1EBB-0232-4055-B552-80727DB57E9B}"/>
              </a:ext>
            </a:extLst>
          </p:cNvPr>
          <p:cNvSpPr txBox="1"/>
          <p:nvPr/>
        </p:nvSpPr>
        <p:spPr>
          <a:xfrm>
            <a:off x="2846628" y="108012"/>
            <a:ext cx="76111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Univers Condensed"/>
              </a:rPr>
              <a:t>THE WHITE L &amp; THE BLACK BUTTERFLY</a:t>
            </a:r>
          </a:p>
        </p:txBody>
      </p:sp>
      <p:sp>
        <p:nvSpPr>
          <p:cNvPr id="2" name="TextBox 1">
            <a:extLst>
              <a:ext uri="{FF2B5EF4-FFF2-40B4-BE49-F238E27FC236}">
                <a16:creationId xmlns:a16="http://schemas.microsoft.com/office/drawing/2014/main" id="{8F629875-C1F9-4FE4-9822-9EA4F5D85A3D}"/>
              </a:ext>
            </a:extLst>
          </p:cNvPr>
          <p:cNvSpPr txBox="1"/>
          <p:nvPr/>
        </p:nvSpPr>
        <p:spPr>
          <a:xfrm>
            <a:off x="1676400" y="5114846"/>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Dr. Lawrence Brown</a:t>
            </a:r>
          </a:p>
        </p:txBody>
      </p:sp>
    </p:spTree>
    <p:extLst>
      <p:ext uri="{BB962C8B-B14F-4D97-AF65-F5344CB8AC3E}">
        <p14:creationId xmlns:p14="http://schemas.microsoft.com/office/powerpoint/2010/main" val="3472499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108BB4D4-D71A-48F5-B2D2-45D2D78F4C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33" name="Color">
              <a:extLst>
                <a:ext uri="{FF2B5EF4-FFF2-40B4-BE49-F238E27FC236}">
                  <a16:creationId xmlns:a16="http://schemas.microsoft.com/office/drawing/2014/main" id="{F287CCC2-896F-4F04-A017-737FB703FD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lor">
              <a:extLst>
                <a:ext uri="{FF2B5EF4-FFF2-40B4-BE49-F238E27FC236}">
                  <a16:creationId xmlns:a16="http://schemas.microsoft.com/office/drawing/2014/main" id="{821DD70C-9C59-4A01-BF0B-C027B5BCA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7" name="Freeform: Shape 36">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Freeform: Shape 37">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Freeform: Shape 38">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 name="Freeform: Shape 39">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 name="Freeform: Shape 40">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Freeform: Shape 41">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3" name="Freeform: Shape 42">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4" name="Rectangle: Rounded Corners 3">
            <a:extLst>
              <a:ext uri="{FF2B5EF4-FFF2-40B4-BE49-F238E27FC236}">
                <a16:creationId xmlns:a16="http://schemas.microsoft.com/office/drawing/2014/main" id="{09936BF0-6AFA-8887-BCA9-0C23E7D2CCD1}"/>
              </a:ext>
            </a:extLst>
          </p:cNvPr>
          <p:cNvSpPr/>
          <p:nvPr/>
        </p:nvSpPr>
        <p:spPr>
          <a:xfrm>
            <a:off x="527849" y="1372090"/>
            <a:ext cx="11036392" cy="683464"/>
          </a:xfrm>
          <a:prstGeom prst="roundRect">
            <a:avLst/>
          </a:prstGeom>
          <a:solidFill>
            <a:srgbClr val="B58B28"/>
          </a:solidFill>
          <a:ln>
            <a:solidFill>
              <a:srgbClr val="B58B28"/>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lnSpcReduction="10000"/>
          </a:bodyPr>
          <a:lstStyle/>
          <a:p>
            <a:pPr>
              <a:lnSpc>
                <a:spcPct val="90000"/>
              </a:lnSpc>
              <a:spcBef>
                <a:spcPct val="0"/>
              </a:spcBef>
              <a:spcAft>
                <a:spcPts val="600"/>
              </a:spcAft>
            </a:pPr>
            <a:r>
              <a:rPr lang="en-US" sz="4000" kern="1200">
                <a:solidFill>
                  <a:schemeClr val="bg1"/>
                </a:solidFill>
                <a:latin typeface="+mj-lt"/>
                <a:ea typeface="+mj-ea"/>
                <a:cs typeface="+mj-cs"/>
              </a:rPr>
              <a:t>Intercultural Leadership and Engagement Unit Staff</a:t>
            </a:r>
            <a:r>
              <a:rPr lang="en-US" sz="4000">
                <a:solidFill>
                  <a:schemeClr val="bg1"/>
                </a:solidFill>
                <a:latin typeface="+mj-lt"/>
                <a:ea typeface="+mj-ea"/>
                <a:cs typeface="+mj-cs"/>
              </a:rPr>
              <a:t> </a:t>
            </a:r>
            <a:endParaRPr lang="en-US" sz="4100" kern="1200">
              <a:solidFill>
                <a:schemeClr val="bg1"/>
              </a:solidFill>
              <a:latin typeface="+mj-lt"/>
              <a:ea typeface="+mj-ea"/>
              <a:cs typeface="+mj-cs"/>
            </a:endParaRPr>
          </a:p>
        </p:txBody>
      </p:sp>
      <p:pic>
        <p:nvPicPr>
          <p:cNvPr id="12" name="Picture 12">
            <a:extLst>
              <a:ext uri="{FF2B5EF4-FFF2-40B4-BE49-F238E27FC236}">
                <a16:creationId xmlns:a16="http://schemas.microsoft.com/office/drawing/2014/main" id="{A5CC5E63-16C9-45B7-B088-1A0E85676897}"/>
              </a:ext>
            </a:extLst>
          </p:cNvPr>
          <p:cNvPicPr>
            <a:picLocks noChangeAspect="1"/>
          </p:cNvPicPr>
          <p:nvPr/>
        </p:nvPicPr>
        <p:blipFill>
          <a:blip r:embed="rId2"/>
          <a:stretch>
            <a:fillRect/>
          </a:stretch>
        </p:blipFill>
        <p:spPr>
          <a:xfrm>
            <a:off x="1195334" y="2822406"/>
            <a:ext cx="1446477" cy="1760314"/>
          </a:xfrm>
          <a:prstGeom prst="rect">
            <a:avLst/>
          </a:prstGeom>
        </p:spPr>
      </p:pic>
      <p:pic>
        <p:nvPicPr>
          <p:cNvPr id="13" name="Picture 13">
            <a:extLst>
              <a:ext uri="{FF2B5EF4-FFF2-40B4-BE49-F238E27FC236}">
                <a16:creationId xmlns:a16="http://schemas.microsoft.com/office/drawing/2014/main" id="{5D7450AC-BF6F-49CC-AB92-FDFE1AAB8AED}"/>
              </a:ext>
            </a:extLst>
          </p:cNvPr>
          <p:cNvPicPr>
            <a:picLocks noChangeAspect="1"/>
          </p:cNvPicPr>
          <p:nvPr/>
        </p:nvPicPr>
        <p:blipFill>
          <a:blip r:embed="rId3"/>
          <a:stretch>
            <a:fillRect/>
          </a:stretch>
        </p:blipFill>
        <p:spPr>
          <a:xfrm>
            <a:off x="5196116" y="2826611"/>
            <a:ext cx="1799109" cy="1777144"/>
          </a:xfrm>
          <a:prstGeom prst="rect">
            <a:avLst/>
          </a:prstGeom>
        </p:spPr>
      </p:pic>
      <p:pic>
        <p:nvPicPr>
          <p:cNvPr id="14" name="Picture 14">
            <a:extLst>
              <a:ext uri="{FF2B5EF4-FFF2-40B4-BE49-F238E27FC236}">
                <a16:creationId xmlns:a16="http://schemas.microsoft.com/office/drawing/2014/main" id="{8F42B2E6-6BE4-4558-B295-97BA1F9E5D37}"/>
              </a:ext>
            </a:extLst>
          </p:cNvPr>
          <p:cNvPicPr>
            <a:picLocks noChangeAspect="1"/>
          </p:cNvPicPr>
          <p:nvPr/>
        </p:nvPicPr>
        <p:blipFill rotWithShape="1">
          <a:blip r:embed="rId4"/>
          <a:srcRect l="-1878" t="-16938" r="2347" b="16612"/>
          <a:stretch/>
        </p:blipFill>
        <p:spPr>
          <a:xfrm>
            <a:off x="9434992" y="2449516"/>
            <a:ext cx="1557542" cy="2156287"/>
          </a:xfrm>
          <a:prstGeom prst="rect">
            <a:avLst/>
          </a:prstGeom>
        </p:spPr>
      </p:pic>
      <p:sp>
        <p:nvSpPr>
          <p:cNvPr id="15" name="TextBox 14">
            <a:extLst>
              <a:ext uri="{FF2B5EF4-FFF2-40B4-BE49-F238E27FC236}">
                <a16:creationId xmlns:a16="http://schemas.microsoft.com/office/drawing/2014/main" id="{12096EA7-E99F-49BC-8676-AB600F492359}"/>
              </a:ext>
            </a:extLst>
          </p:cNvPr>
          <p:cNvSpPr txBox="1"/>
          <p:nvPr/>
        </p:nvSpPr>
        <p:spPr>
          <a:xfrm>
            <a:off x="596850" y="4710034"/>
            <a:ext cx="2575722" cy="12157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822960">
              <a:spcAft>
                <a:spcPts val="600"/>
              </a:spcAft>
            </a:pPr>
            <a:r>
              <a:rPr lang="en-US" sz="1260" b="1" kern="1200">
                <a:solidFill>
                  <a:schemeClr val="tx1"/>
                </a:solidFill>
                <a:latin typeface="Franklin Gothic Book"/>
                <a:ea typeface="+mn-ea"/>
                <a:cs typeface="+mn-cs"/>
              </a:rPr>
              <a:t>Dr. Courtney Jones Carney </a:t>
            </a:r>
            <a:endParaRPr lang="en-US" sz="1440" kern="1200">
              <a:solidFill>
                <a:schemeClr val="tx1"/>
              </a:solidFill>
              <a:latin typeface="+mn-lt"/>
              <a:ea typeface="+mn-ea"/>
              <a:cs typeface="Calibri"/>
            </a:endParaRPr>
          </a:p>
          <a:p>
            <a:pPr algn="ctr" defTabSz="822960">
              <a:spcAft>
                <a:spcPts val="600"/>
              </a:spcAft>
            </a:pPr>
            <a:r>
              <a:rPr lang="en-US" sz="1260" kern="1200">
                <a:solidFill>
                  <a:schemeClr val="tx1"/>
                </a:solidFill>
                <a:latin typeface="Franklin Gothic Book"/>
                <a:ea typeface="+mn-ea"/>
                <a:cs typeface="Calibri"/>
              </a:rPr>
              <a:t>Executive Director of the Intercultural Leadership and Engagement unit,</a:t>
            </a:r>
            <a:endParaRPr lang="en-US" sz="1260" kern="1200">
              <a:solidFill>
                <a:schemeClr val="tx1"/>
              </a:solidFill>
              <a:latin typeface="Franklin Gothic Book"/>
              <a:ea typeface="+mn-ea"/>
              <a:cs typeface="+mn-cs"/>
            </a:endParaRPr>
          </a:p>
          <a:p>
            <a:pPr algn="ctr" defTabSz="822960">
              <a:spcAft>
                <a:spcPts val="600"/>
              </a:spcAft>
            </a:pPr>
            <a:r>
              <a:rPr lang="en-US" sz="1260" kern="1200">
                <a:solidFill>
                  <a:schemeClr val="tx1"/>
                </a:solidFill>
                <a:latin typeface="Franklin Gothic Book"/>
                <a:ea typeface="+mn-ea"/>
                <a:cs typeface="+mn-cs"/>
              </a:rPr>
              <a:t>Director of the Intercultural Center</a:t>
            </a:r>
            <a:endParaRPr lang="en-US" sz="1400">
              <a:latin typeface="Franklin Gothic Book"/>
              <a:cs typeface="Calibri"/>
            </a:endParaRPr>
          </a:p>
        </p:txBody>
      </p:sp>
      <p:sp>
        <p:nvSpPr>
          <p:cNvPr id="16" name="TextBox 15">
            <a:extLst>
              <a:ext uri="{FF2B5EF4-FFF2-40B4-BE49-F238E27FC236}">
                <a16:creationId xmlns:a16="http://schemas.microsoft.com/office/drawing/2014/main" id="{FBD62259-267E-4BD9-A1D7-C26285351445}"/>
              </a:ext>
            </a:extLst>
          </p:cNvPr>
          <p:cNvSpPr txBox="1"/>
          <p:nvPr/>
        </p:nvSpPr>
        <p:spPr>
          <a:xfrm>
            <a:off x="5079180" y="4713865"/>
            <a:ext cx="2018322" cy="8279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822960">
              <a:spcAft>
                <a:spcPts val="600"/>
              </a:spcAft>
            </a:pPr>
            <a:r>
              <a:rPr lang="en-US" sz="1260" b="1" kern="1200">
                <a:solidFill>
                  <a:schemeClr val="tx1"/>
                </a:solidFill>
                <a:latin typeface="Franklin Gothic Book"/>
                <a:ea typeface="+mn-ea"/>
                <a:cs typeface="+mn-cs"/>
              </a:rPr>
              <a:t>Rosemary Ferreira </a:t>
            </a:r>
            <a:endParaRPr lang="en-US" sz="1260" b="1" kern="1200">
              <a:solidFill>
                <a:schemeClr val="tx1"/>
              </a:solidFill>
              <a:latin typeface="Franklin Gothic Book"/>
              <a:ea typeface="+mn-ea"/>
              <a:cs typeface="Calibri"/>
            </a:endParaRPr>
          </a:p>
          <a:p>
            <a:pPr algn="ctr" defTabSz="822960">
              <a:spcAft>
                <a:spcPts val="600"/>
              </a:spcAft>
            </a:pPr>
            <a:r>
              <a:rPr lang="en-US" sz="1260" kern="1200">
                <a:solidFill>
                  <a:schemeClr val="tx1"/>
                </a:solidFill>
                <a:latin typeface="Franklin Gothic Book"/>
                <a:ea typeface="+mn-ea"/>
                <a:cs typeface="Calibri"/>
              </a:rPr>
              <a:t>Associate Director, </a:t>
            </a:r>
          </a:p>
          <a:p>
            <a:pPr algn="ctr" defTabSz="822960">
              <a:spcAft>
                <a:spcPts val="600"/>
              </a:spcAft>
            </a:pPr>
            <a:r>
              <a:rPr lang="en-US" sz="1260" kern="1200">
                <a:solidFill>
                  <a:schemeClr val="tx1"/>
                </a:solidFill>
                <a:latin typeface="Franklin Gothic Book"/>
                <a:ea typeface="+mn-ea"/>
                <a:cs typeface="Calibri"/>
              </a:rPr>
              <a:t>Intercultural Center</a:t>
            </a:r>
            <a:endParaRPr lang="en-US" sz="1400">
              <a:latin typeface="Franklin Gothic Book"/>
              <a:cs typeface="Calibri"/>
            </a:endParaRPr>
          </a:p>
        </p:txBody>
      </p:sp>
      <p:sp>
        <p:nvSpPr>
          <p:cNvPr id="17" name="TextBox 16">
            <a:extLst>
              <a:ext uri="{FF2B5EF4-FFF2-40B4-BE49-F238E27FC236}">
                <a16:creationId xmlns:a16="http://schemas.microsoft.com/office/drawing/2014/main" id="{12A34EBC-F7C9-4EF2-8281-9232704B3FBF}"/>
              </a:ext>
            </a:extLst>
          </p:cNvPr>
          <p:cNvSpPr txBox="1"/>
          <p:nvPr/>
        </p:nvSpPr>
        <p:spPr>
          <a:xfrm>
            <a:off x="8934117" y="4772112"/>
            <a:ext cx="2515258" cy="8279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822960">
              <a:spcAft>
                <a:spcPts val="600"/>
              </a:spcAft>
            </a:pPr>
            <a:r>
              <a:rPr lang="en-US" sz="1260" b="1" kern="1200">
                <a:solidFill>
                  <a:schemeClr val="tx1"/>
                </a:solidFill>
                <a:latin typeface="Franklin Gothic Book"/>
                <a:ea typeface="+mn-ea"/>
                <a:cs typeface="+mn-cs"/>
              </a:rPr>
              <a:t>Jole' Ruff </a:t>
            </a:r>
            <a:endParaRPr lang="en-US" sz="1260" b="1" kern="1200">
              <a:solidFill>
                <a:schemeClr val="tx1"/>
              </a:solidFill>
              <a:latin typeface="Franklin Gothic Book"/>
              <a:ea typeface="+mn-ea"/>
              <a:cs typeface="Calibri"/>
            </a:endParaRPr>
          </a:p>
          <a:p>
            <a:pPr algn="ctr" defTabSz="822960">
              <a:spcAft>
                <a:spcPts val="600"/>
              </a:spcAft>
            </a:pPr>
            <a:r>
              <a:rPr lang="en-US" sz="1260" kern="1200">
                <a:solidFill>
                  <a:schemeClr val="tx1"/>
                </a:solidFill>
                <a:latin typeface="Franklin Gothic Book"/>
                <a:ea typeface="+mn-ea"/>
                <a:cs typeface="Calibri"/>
              </a:rPr>
              <a:t>Program Coordinator, </a:t>
            </a:r>
          </a:p>
          <a:p>
            <a:pPr algn="ctr" defTabSz="822960">
              <a:spcAft>
                <a:spcPts val="600"/>
              </a:spcAft>
            </a:pPr>
            <a:r>
              <a:rPr lang="en-US" sz="1260" kern="1200">
                <a:solidFill>
                  <a:schemeClr val="tx1"/>
                </a:solidFill>
                <a:latin typeface="Franklin Gothic Book"/>
                <a:ea typeface="+mn-ea"/>
                <a:cs typeface="Calibri"/>
              </a:rPr>
              <a:t>Intercultural Center</a:t>
            </a:r>
            <a:endParaRPr lang="en-US" sz="1400">
              <a:latin typeface="Franklin Gothic Book"/>
              <a:cs typeface="Calibri"/>
            </a:endParaRPr>
          </a:p>
        </p:txBody>
      </p:sp>
      <p:pic>
        <p:nvPicPr>
          <p:cNvPr id="21" name="Picture 21">
            <a:extLst>
              <a:ext uri="{FF2B5EF4-FFF2-40B4-BE49-F238E27FC236}">
                <a16:creationId xmlns:a16="http://schemas.microsoft.com/office/drawing/2014/main" id="{56EFAD02-AC2E-49A1-81AE-8AE50F066F36}"/>
              </a:ext>
            </a:extLst>
          </p:cNvPr>
          <p:cNvPicPr>
            <a:picLocks noChangeAspect="1"/>
          </p:cNvPicPr>
          <p:nvPr/>
        </p:nvPicPr>
        <p:blipFill>
          <a:blip r:embed="rId5"/>
          <a:stretch>
            <a:fillRect/>
          </a:stretch>
        </p:blipFill>
        <p:spPr>
          <a:xfrm>
            <a:off x="7260342" y="2819612"/>
            <a:ext cx="1779565" cy="1784349"/>
          </a:xfrm>
          <a:prstGeom prst="rect">
            <a:avLst/>
          </a:prstGeom>
        </p:spPr>
      </p:pic>
      <p:sp>
        <p:nvSpPr>
          <p:cNvPr id="25" name="TextBox 24">
            <a:extLst>
              <a:ext uri="{FF2B5EF4-FFF2-40B4-BE49-F238E27FC236}">
                <a16:creationId xmlns:a16="http://schemas.microsoft.com/office/drawing/2014/main" id="{242F3B3A-683A-495C-BC09-B7A01C40F34E}"/>
              </a:ext>
            </a:extLst>
          </p:cNvPr>
          <p:cNvSpPr txBox="1"/>
          <p:nvPr/>
        </p:nvSpPr>
        <p:spPr>
          <a:xfrm>
            <a:off x="6993067" y="4722482"/>
            <a:ext cx="2383206" cy="94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822960">
              <a:spcAft>
                <a:spcPts val="600"/>
              </a:spcAft>
            </a:pPr>
            <a:r>
              <a:rPr lang="en-US" sz="1260" b="1" kern="1200">
                <a:solidFill>
                  <a:schemeClr val="tx1"/>
                </a:solidFill>
                <a:latin typeface="Franklin Gothic Book"/>
                <a:ea typeface="+mn-ea"/>
                <a:cs typeface="Calibri"/>
              </a:rPr>
              <a:t>Dr. Greg Brightbill</a:t>
            </a:r>
            <a:endParaRPr lang="en-US" sz="1620" kern="1200">
              <a:solidFill>
                <a:schemeClr val="tx1"/>
              </a:solidFill>
              <a:latin typeface="+mn-lt"/>
              <a:ea typeface="+mn-ea"/>
              <a:cs typeface="+mn-cs"/>
            </a:endParaRPr>
          </a:p>
          <a:p>
            <a:pPr algn="ctr" defTabSz="822960">
              <a:spcAft>
                <a:spcPts val="600"/>
              </a:spcAft>
            </a:pPr>
            <a:r>
              <a:rPr lang="en-US" sz="1260" kern="1200">
                <a:solidFill>
                  <a:schemeClr val="tx1"/>
                </a:solidFill>
                <a:latin typeface="Franklin Gothic Book"/>
                <a:ea typeface="+mn-ea"/>
                <a:cs typeface="Calibri"/>
              </a:rPr>
              <a:t>Associate Director for Student Leadership and Engagement, Liaison for LGBTQ+ Students</a:t>
            </a:r>
            <a:endParaRPr lang="en-US" sz="1400">
              <a:latin typeface="Franklin Gothic Book"/>
              <a:cs typeface="Calibri"/>
            </a:endParaRPr>
          </a:p>
        </p:txBody>
      </p:sp>
      <p:pic>
        <p:nvPicPr>
          <p:cNvPr id="2" name="Picture 2" descr="A picture containing person, suit, posing&#10;&#10;Description automatically generated">
            <a:extLst>
              <a:ext uri="{FF2B5EF4-FFF2-40B4-BE49-F238E27FC236}">
                <a16:creationId xmlns:a16="http://schemas.microsoft.com/office/drawing/2014/main" id="{7446D713-9979-E0B0-5D1A-CCA480727EC9}"/>
              </a:ext>
            </a:extLst>
          </p:cNvPr>
          <p:cNvPicPr>
            <a:picLocks noChangeAspect="1"/>
          </p:cNvPicPr>
          <p:nvPr/>
        </p:nvPicPr>
        <p:blipFill>
          <a:blip r:embed="rId6"/>
          <a:stretch>
            <a:fillRect/>
          </a:stretch>
        </p:blipFill>
        <p:spPr>
          <a:xfrm>
            <a:off x="3041386" y="2822028"/>
            <a:ext cx="1787667" cy="1766555"/>
          </a:xfrm>
          <a:prstGeom prst="rect">
            <a:avLst/>
          </a:prstGeom>
        </p:spPr>
      </p:pic>
      <p:sp>
        <p:nvSpPr>
          <p:cNvPr id="3" name="TextBox 2">
            <a:extLst>
              <a:ext uri="{FF2B5EF4-FFF2-40B4-BE49-F238E27FC236}">
                <a16:creationId xmlns:a16="http://schemas.microsoft.com/office/drawing/2014/main" id="{99C52812-BCE7-C796-A9F2-A4A0EE2C58D7}"/>
              </a:ext>
            </a:extLst>
          </p:cNvPr>
          <p:cNvSpPr txBox="1"/>
          <p:nvPr/>
        </p:nvSpPr>
        <p:spPr>
          <a:xfrm>
            <a:off x="2901238" y="4703733"/>
            <a:ext cx="2126746" cy="7509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822960">
              <a:spcAft>
                <a:spcPts val="600"/>
              </a:spcAft>
            </a:pPr>
            <a:r>
              <a:rPr lang="en-US" sz="1260" b="1" kern="1200">
                <a:solidFill>
                  <a:schemeClr val="tx1"/>
                </a:solidFill>
                <a:latin typeface="Franklin Gothic Book"/>
                <a:ea typeface="+mn-ea"/>
                <a:cs typeface="Segoe UI"/>
              </a:rPr>
              <a:t>Cyndi Rice</a:t>
            </a:r>
          </a:p>
          <a:p>
            <a:pPr algn="ctr" defTabSz="822960">
              <a:spcAft>
                <a:spcPts val="600"/>
              </a:spcAft>
            </a:pPr>
            <a:r>
              <a:rPr lang="en-US" sz="1260" kern="1200">
                <a:solidFill>
                  <a:schemeClr val="tx1"/>
                </a:solidFill>
                <a:latin typeface="Franklin Gothic Book"/>
                <a:ea typeface="+mn-ea"/>
                <a:cs typeface="Segoe UI"/>
              </a:rPr>
              <a:t>Director, ​Student Leadership and Organizations</a:t>
            </a:r>
            <a:endParaRPr lang="en-US" sz="1400">
              <a:latin typeface="Franklin Gothic Book"/>
              <a:cs typeface="Segoe UI"/>
            </a:endParaRPr>
          </a:p>
        </p:txBody>
      </p:sp>
    </p:spTree>
    <p:extLst>
      <p:ext uri="{BB962C8B-B14F-4D97-AF65-F5344CB8AC3E}">
        <p14:creationId xmlns:p14="http://schemas.microsoft.com/office/powerpoint/2010/main" val="2134138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7" descr="A picture containing text, sign&#10;&#10;Description automatically generated">
            <a:extLst>
              <a:ext uri="{FF2B5EF4-FFF2-40B4-BE49-F238E27FC236}">
                <a16:creationId xmlns:a16="http://schemas.microsoft.com/office/drawing/2014/main" id="{DF1D53FC-7CF8-4ED1-ABE1-CFACD9407775}"/>
              </a:ext>
            </a:extLst>
          </p:cNvPr>
          <p:cNvPicPr>
            <a:picLocks noChangeAspect="1"/>
          </p:cNvPicPr>
          <p:nvPr/>
        </p:nvPicPr>
        <p:blipFill>
          <a:blip r:embed="rId2"/>
          <a:stretch>
            <a:fillRect/>
          </a:stretch>
        </p:blipFill>
        <p:spPr>
          <a:xfrm>
            <a:off x="2153051" y="2148709"/>
            <a:ext cx="2566887" cy="2558619"/>
          </a:xfrm>
          <a:prstGeom prst="rect">
            <a:avLst/>
          </a:prstGeom>
        </p:spPr>
      </p:pic>
      <p:sp>
        <p:nvSpPr>
          <p:cNvPr id="2" name="Title 1">
            <a:extLst>
              <a:ext uri="{FF2B5EF4-FFF2-40B4-BE49-F238E27FC236}">
                <a16:creationId xmlns:a16="http://schemas.microsoft.com/office/drawing/2014/main" id="{79D8FDDC-9617-4BB5-A8B2-C3B1BBED02EA}"/>
              </a:ext>
            </a:extLst>
          </p:cNvPr>
          <p:cNvSpPr>
            <a:spLocks noGrp="1"/>
          </p:cNvSpPr>
          <p:nvPr>
            <p:ph type="title"/>
          </p:nvPr>
        </p:nvSpPr>
        <p:spPr>
          <a:xfrm>
            <a:off x="4204126" y="135112"/>
            <a:ext cx="4859229" cy="1377380"/>
          </a:xfrm>
        </p:spPr>
        <p:txBody>
          <a:bodyPr>
            <a:normAutofit/>
          </a:bodyPr>
          <a:lstStyle/>
          <a:p>
            <a:r>
              <a:rPr lang="en-US" sz="3200"/>
              <a:t>Continued Learning  </a:t>
            </a:r>
          </a:p>
        </p:txBody>
      </p:sp>
      <p:sp>
        <p:nvSpPr>
          <p:cNvPr id="3" name="Content Placeholder 2">
            <a:extLst>
              <a:ext uri="{FF2B5EF4-FFF2-40B4-BE49-F238E27FC236}">
                <a16:creationId xmlns:a16="http://schemas.microsoft.com/office/drawing/2014/main" id="{591345DF-EE82-4FF9-A5D1-E05B5D39470A}"/>
              </a:ext>
            </a:extLst>
          </p:cNvPr>
          <p:cNvSpPr>
            <a:spLocks noGrp="1"/>
          </p:cNvSpPr>
          <p:nvPr>
            <p:ph idx="1"/>
          </p:nvPr>
        </p:nvSpPr>
        <p:spPr>
          <a:xfrm>
            <a:off x="1510311" y="1515958"/>
            <a:ext cx="2338295" cy="486489"/>
          </a:xfrm>
        </p:spPr>
        <p:txBody>
          <a:bodyPr vert="horz" lIns="91440" tIns="45720" rIns="91440" bIns="45720" rtlCol="0" anchor="t">
            <a:normAutofit/>
          </a:bodyPr>
          <a:lstStyle/>
          <a:p>
            <a:pPr marL="0" indent="0">
              <a:buNone/>
            </a:pPr>
            <a:r>
              <a:rPr lang="en-US" b="1"/>
              <a:t>Documentaries</a:t>
            </a:r>
          </a:p>
        </p:txBody>
      </p:sp>
      <p:sp>
        <p:nvSpPr>
          <p:cNvPr id="5" name="Content Placeholder 2">
            <a:extLst>
              <a:ext uri="{FF2B5EF4-FFF2-40B4-BE49-F238E27FC236}">
                <a16:creationId xmlns:a16="http://schemas.microsoft.com/office/drawing/2014/main" id="{BB7D5672-D1DC-448F-92E8-054EF4BB5395}"/>
              </a:ext>
            </a:extLst>
          </p:cNvPr>
          <p:cNvSpPr txBox="1">
            <a:spLocks/>
          </p:cNvSpPr>
          <p:nvPr/>
        </p:nvSpPr>
        <p:spPr>
          <a:xfrm>
            <a:off x="6334974" y="1471507"/>
            <a:ext cx="2338295" cy="486489"/>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t>Books</a:t>
            </a:r>
          </a:p>
        </p:txBody>
      </p:sp>
      <p:pic>
        <p:nvPicPr>
          <p:cNvPr id="6" name="Picture 6">
            <a:extLst>
              <a:ext uri="{FF2B5EF4-FFF2-40B4-BE49-F238E27FC236}">
                <a16:creationId xmlns:a16="http://schemas.microsoft.com/office/drawing/2014/main" id="{15E319BE-FCA9-4A02-A4E9-526FAEE17DFD}"/>
              </a:ext>
            </a:extLst>
          </p:cNvPr>
          <p:cNvPicPr>
            <a:picLocks noChangeAspect="1"/>
          </p:cNvPicPr>
          <p:nvPr/>
        </p:nvPicPr>
        <p:blipFill>
          <a:blip r:embed="rId3"/>
          <a:stretch>
            <a:fillRect/>
          </a:stretch>
        </p:blipFill>
        <p:spPr>
          <a:xfrm>
            <a:off x="568971" y="2144977"/>
            <a:ext cx="1702989" cy="2564865"/>
          </a:xfrm>
          <a:prstGeom prst="rect">
            <a:avLst/>
          </a:prstGeom>
        </p:spPr>
      </p:pic>
      <p:pic>
        <p:nvPicPr>
          <p:cNvPr id="8" name="Picture 8" descr="A picture containing text, sign, black, city&#10;&#10;Description automatically generated">
            <a:extLst>
              <a:ext uri="{FF2B5EF4-FFF2-40B4-BE49-F238E27FC236}">
                <a16:creationId xmlns:a16="http://schemas.microsoft.com/office/drawing/2014/main" id="{D7CA2E68-8008-4F36-8556-CCB6769B9DEF}"/>
              </a:ext>
            </a:extLst>
          </p:cNvPr>
          <p:cNvPicPr>
            <a:picLocks noChangeAspect="1"/>
          </p:cNvPicPr>
          <p:nvPr/>
        </p:nvPicPr>
        <p:blipFill>
          <a:blip r:embed="rId4"/>
          <a:stretch>
            <a:fillRect/>
          </a:stretch>
        </p:blipFill>
        <p:spPr>
          <a:xfrm>
            <a:off x="6864424" y="2143517"/>
            <a:ext cx="1717680" cy="2567157"/>
          </a:xfrm>
          <a:prstGeom prst="rect">
            <a:avLst/>
          </a:prstGeom>
        </p:spPr>
      </p:pic>
      <p:pic>
        <p:nvPicPr>
          <p:cNvPr id="9" name="Picture 9">
            <a:extLst>
              <a:ext uri="{FF2B5EF4-FFF2-40B4-BE49-F238E27FC236}">
                <a16:creationId xmlns:a16="http://schemas.microsoft.com/office/drawing/2014/main" id="{BC4C56CE-CD94-46E0-8555-A5593C427828}"/>
              </a:ext>
            </a:extLst>
          </p:cNvPr>
          <p:cNvPicPr>
            <a:picLocks noChangeAspect="1"/>
          </p:cNvPicPr>
          <p:nvPr/>
        </p:nvPicPr>
        <p:blipFill>
          <a:blip r:embed="rId5"/>
          <a:stretch>
            <a:fillRect/>
          </a:stretch>
        </p:blipFill>
        <p:spPr>
          <a:xfrm>
            <a:off x="4903368" y="2151535"/>
            <a:ext cx="1725933" cy="2575513"/>
          </a:xfrm>
          <a:prstGeom prst="rect">
            <a:avLst/>
          </a:prstGeom>
        </p:spPr>
      </p:pic>
      <p:pic>
        <p:nvPicPr>
          <p:cNvPr id="4" name="Picture 9" descr="A picture containing calendar&#10;&#10;Description automatically generated">
            <a:extLst>
              <a:ext uri="{FF2B5EF4-FFF2-40B4-BE49-F238E27FC236}">
                <a16:creationId xmlns:a16="http://schemas.microsoft.com/office/drawing/2014/main" id="{B2B33F45-346F-410B-A360-95BA3CB69CFC}"/>
              </a:ext>
            </a:extLst>
          </p:cNvPr>
          <p:cNvPicPr>
            <a:picLocks noChangeAspect="1"/>
          </p:cNvPicPr>
          <p:nvPr/>
        </p:nvPicPr>
        <p:blipFill>
          <a:blip r:embed="rId6"/>
          <a:stretch>
            <a:fillRect/>
          </a:stretch>
        </p:blipFill>
        <p:spPr>
          <a:xfrm>
            <a:off x="9227695" y="2172589"/>
            <a:ext cx="2505855" cy="2554669"/>
          </a:xfrm>
          <a:prstGeom prst="rect">
            <a:avLst/>
          </a:prstGeom>
        </p:spPr>
      </p:pic>
      <p:sp>
        <p:nvSpPr>
          <p:cNvPr id="11" name="TextBox 10">
            <a:extLst>
              <a:ext uri="{FF2B5EF4-FFF2-40B4-BE49-F238E27FC236}">
                <a16:creationId xmlns:a16="http://schemas.microsoft.com/office/drawing/2014/main" id="{4B27123B-2EA0-426C-BE96-3FC86C972636}"/>
              </a:ext>
            </a:extLst>
          </p:cNvPr>
          <p:cNvSpPr txBox="1"/>
          <p:nvPr/>
        </p:nvSpPr>
        <p:spPr>
          <a:xfrm>
            <a:off x="9945975" y="1555795"/>
            <a:ext cx="10692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Podcast</a:t>
            </a:r>
          </a:p>
        </p:txBody>
      </p:sp>
    </p:spTree>
    <p:extLst>
      <p:ext uri="{BB962C8B-B14F-4D97-AF65-F5344CB8AC3E}">
        <p14:creationId xmlns:p14="http://schemas.microsoft.com/office/powerpoint/2010/main" val="2129826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Rectangle&#10;&#10;Description automatically generated">
            <a:extLst>
              <a:ext uri="{FF2B5EF4-FFF2-40B4-BE49-F238E27FC236}">
                <a16:creationId xmlns:a16="http://schemas.microsoft.com/office/drawing/2014/main" id="{3D0EFA59-0447-47FE-8A35-0C7ECDFB67E9}"/>
              </a:ext>
            </a:extLst>
          </p:cNvPr>
          <p:cNvPicPr>
            <a:picLocks noChangeAspect="1"/>
          </p:cNvPicPr>
          <p:nvPr/>
        </p:nvPicPr>
        <p:blipFill rotWithShape="1">
          <a:blip r:embed="rId2"/>
          <a:srcRect t="2343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Box 3">
            <a:extLst>
              <a:ext uri="{FF2B5EF4-FFF2-40B4-BE49-F238E27FC236}">
                <a16:creationId xmlns:a16="http://schemas.microsoft.com/office/drawing/2014/main" id="{2A864006-F1FC-4627-9F3E-73B2442682E7}"/>
              </a:ext>
            </a:extLst>
          </p:cNvPr>
          <p:cNvSpPr txBox="1"/>
          <p:nvPr/>
        </p:nvSpPr>
        <p:spPr>
          <a:xfrm>
            <a:off x="368262" y="3950970"/>
            <a:ext cx="11805953" cy="134016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2500" lnSpcReduction="20000"/>
          </a:bodyPr>
          <a:lstStyle/>
          <a:p>
            <a:pPr>
              <a:lnSpc>
                <a:spcPct val="90000"/>
              </a:lnSpc>
              <a:spcAft>
                <a:spcPts val="600"/>
              </a:spcAft>
            </a:pPr>
            <a:r>
              <a:rPr lang="en-US" sz="2000" b="1">
                <a:latin typeface="Franklin Gothic Book"/>
              </a:rPr>
              <a:t>Mission</a:t>
            </a:r>
          </a:p>
          <a:p>
            <a:pPr>
              <a:lnSpc>
                <a:spcPct val="90000"/>
              </a:lnSpc>
              <a:spcAft>
                <a:spcPts val="600"/>
              </a:spcAft>
            </a:pPr>
            <a:r>
              <a:rPr lang="en-US" sz="1900">
                <a:latin typeface="Franklin Gothic Book"/>
              </a:rPr>
              <a:t>The mission of the Intercultural Center is to develop initiatives and resources that foster a sense of belonging and acknowledge the needs and lived experiences of historically marginalized and excluded students, staff, and faculty at UMB. We are also deeply committed to developing anti-racism and anti-oppression educational programs that will inform the practice of our current and future health care, law, and human services professionals.</a:t>
            </a:r>
          </a:p>
        </p:txBody>
      </p:sp>
      <p:sp>
        <p:nvSpPr>
          <p:cNvPr id="5" name="TextBox 4">
            <a:extLst>
              <a:ext uri="{FF2B5EF4-FFF2-40B4-BE49-F238E27FC236}">
                <a16:creationId xmlns:a16="http://schemas.microsoft.com/office/drawing/2014/main" id="{A523964A-7231-482A-88FD-6AE92CCB2D06}"/>
              </a:ext>
            </a:extLst>
          </p:cNvPr>
          <p:cNvSpPr txBox="1"/>
          <p:nvPr/>
        </p:nvSpPr>
        <p:spPr>
          <a:xfrm>
            <a:off x="371168" y="5472635"/>
            <a:ext cx="11407140" cy="7540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b="1">
                <a:latin typeface="Franklin Gothic Book"/>
              </a:rPr>
              <a:t>Vision </a:t>
            </a:r>
            <a:endParaRPr lang="en-US" sz="2000" b="1">
              <a:latin typeface="Franklin Gothic Book"/>
              <a:cs typeface="Calibri"/>
            </a:endParaRPr>
          </a:p>
          <a:p>
            <a:pPr>
              <a:spcAft>
                <a:spcPts val="600"/>
              </a:spcAft>
            </a:pPr>
            <a:r>
              <a:rPr lang="en-US">
                <a:latin typeface="Franklin Gothic Book"/>
                <a:ea typeface="+mn-lt"/>
                <a:cs typeface="+mn-lt"/>
              </a:rPr>
              <a:t>The vision of the Intercultural Center is to develop spaces of belonging, courage, and critical thinking.</a:t>
            </a:r>
          </a:p>
        </p:txBody>
      </p:sp>
    </p:spTree>
    <p:extLst>
      <p:ext uri="{BB962C8B-B14F-4D97-AF65-F5344CB8AC3E}">
        <p14:creationId xmlns:p14="http://schemas.microsoft.com/office/powerpoint/2010/main" val="2751621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6CA0FF-190B-4C66-9FC9-267688168F53}"/>
              </a:ext>
            </a:extLst>
          </p:cNvPr>
          <p:cNvSpPr/>
          <p:nvPr/>
        </p:nvSpPr>
        <p:spPr>
          <a:xfrm>
            <a:off x="579120" y="548640"/>
            <a:ext cx="11216640" cy="5775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Calibri"/>
                <a:ea typeface="Calibri"/>
                <a:cs typeface="Calibri"/>
              </a:rPr>
              <a:t>Upcoming Events with the Intercultural Center </a:t>
            </a:r>
            <a:endParaRPr lang="en-US"/>
          </a:p>
        </p:txBody>
      </p:sp>
      <p:sp>
        <p:nvSpPr>
          <p:cNvPr id="4" name="TextBox 3">
            <a:extLst>
              <a:ext uri="{FF2B5EF4-FFF2-40B4-BE49-F238E27FC236}">
                <a16:creationId xmlns:a16="http://schemas.microsoft.com/office/drawing/2014/main" id="{6D4F7A62-76BD-4A95-8CAF-F00AAB7D2BC1}"/>
              </a:ext>
            </a:extLst>
          </p:cNvPr>
          <p:cNvSpPr txBox="1"/>
          <p:nvPr/>
        </p:nvSpPr>
        <p:spPr>
          <a:xfrm>
            <a:off x="1213731" y="1807687"/>
            <a:ext cx="512448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q"/>
            </a:pPr>
            <a:r>
              <a:rPr lang="en-US" sz="2000">
                <a:latin typeface="Franklin Gothic Book"/>
                <a:ea typeface="+mn-lt"/>
                <a:cs typeface="+mn-lt"/>
              </a:rPr>
              <a:t>UMB Student Pantry</a:t>
            </a:r>
            <a:endParaRPr lang="en-US" sz="2400" b="1">
              <a:latin typeface="Franklin Gothic Book"/>
              <a:ea typeface="+mn-lt"/>
              <a:cs typeface="+mn-lt"/>
            </a:endParaRPr>
          </a:p>
          <a:p>
            <a:pPr marL="342900" indent="-342900">
              <a:buFont typeface="Wingdings"/>
              <a:buChar char="q"/>
            </a:pPr>
            <a:r>
              <a:rPr lang="en-US" sz="2000">
                <a:latin typeface="Franklin Gothic Book"/>
                <a:ea typeface="+mn-lt"/>
                <a:cs typeface="+mn-lt"/>
              </a:rPr>
              <a:t>The Table Podcast</a:t>
            </a:r>
          </a:p>
          <a:p>
            <a:pPr marL="342900" indent="-342900">
              <a:buFont typeface="Wingdings"/>
              <a:buChar char="q"/>
            </a:pPr>
            <a:r>
              <a:rPr lang="en-US" sz="2000">
                <a:latin typeface="Franklin Gothic Book"/>
                <a:ea typeface="+mn-lt"/>
                <a:cs typeface="+mn-lt"/>
              </a:rPr>
              <a:t>The Table Dialogue </a:t>
            </a:r>
            <a:endParaRPr lang="en-US" sz="2000">
              <a:ea typeface="+mn-lt"/>
              <a:cs typeface="+mn-lt"/>
            </a:endParaRPr>
          </a:p>
          <a:p>
            <a:pPr marL="342900" indent="-342900">
              <a:buFont typeface="Wingdings"/>
              <a:buChar char="q"/>
            </a:pPr>
            <a:r>
              <a:rPr lang="en-US" sz="2000">
                <a:latin typeface="Franklin Gothic Book"/>
                <a:ea typeface="+mn-lt"/>
                <a:cs typeface="+mn-lt"/>
              </a:rPr>
              <a:t>Heritage Month Programming </a:t>
            </a:r>
          </a:p>
          <a:p>
            <a:pPr marL="342900" indent="-342900">
              <a:buFont typeface="Wingdings"/>
              <a:buChar char="q"/>
            </a:pPr>
            <a:r>
              <a:rPr lang="en-US" sz="2000">
                <a:latin typeface="Franklin Gothic Book"/>
                <a:ea typeface="+mn-lt"/>
                <a:cs typeface="+mn-lt"/>
              </a:rPr>
              <a:t>Identity-Based Resource Webpages</a:t>
            </a:r>
          </a:p>
          <a:p>
            <a:pPr marL="342900" indent="-342900">
              <a:buFont typeface="Wingdings"/>
              <a:buChar char="q"/>
            </a:pPr>
            <a:r>
              <a:rPr lang="en-US" sz="2000">
                <a:latin typeface="Franklin Gothic Book"/>
                <a:ea typeface="+mn-lt"/>
                <a:cs typeface="+mn-lt"/>
              </a:rPr>
              <a:t>Identity-Based Social Hours</a:t>
            </a:r>
            <a:endParaRPr lang="en-US">
              <a:latin typeface="Calibri"/>
              <a:cs typeface="Calibri"/>
            </a:endParaRPr>
          </a:p>
          <a:p>
            <a:pPr marL="342900" indent="-342900">
              <a:buFont typeface="Wingdings"/>
              <a:buChar char="q"/>
            </a:pPr>
            <a:r>
              <a:rPr lang="en-US" sz="2000">
                <a:latin typeface="Franklin Gothic Book"/>
                <a:ea typeface="+mn-lt"/>
                <a:cs typeface="+mn-lt"/>
              </a:rPr>
              <a:t>Critical Conversations Dialogue Program</a:t>
            </a:r>
          </a:p>
          <a:p>
            <a:pPr marL="342900" indent="-342900">
              <a:buFont typeface="Wingdings"/>
              <a:buChar char="q"/>
            </a:pPr>
            <a:r>
              <a:rPr lang="en-US" sz="2000">
                <a:latin typeface="Franklin Gothic Book"/>
                <a:ea typeface="+mn-lt"/>
                <a:cs typeface="+mn-lt"/>
              </a:rPr>
              <a:t>Student Advisory Groups</a:t>
            </a:r>
          </a:p>
          <a:p>
            <a:pPr marL="342900" indent="-342900">
              <a:buFont typeface="Wingdings"/>
              <a:buChar char="q"/>
            </a:pPr>
            <a:r>
              <a:rPr lang="en-US" sz="2000">
                <a:latin typeface="Franklin Gothic Book"/>
                <a:ea typeface="+mn-lt"/>
                <a:cs typeface="+mn-lt"/>
              </a:rPr>
              <a:t>Student Climate for Diversity Survey</a:t>
            </a:r>
          </a:p>
          <a:p>
            <a:pPr marL="342900" indent="-342900">
              <a:buFont typeface="Wingdings"/>
              <a:buChar char="q"/>
            </a:pPr>
            <a:r>
              <a:rPr lang="en-US" sz="2000">
                <a:latin typeface="Franklin Gothic Book"/>
                <a:ea typeface="+mn-lt"/>
                <a:cs typeface="+mn-lt"/>
              </a:rPr>
              <a:t>Poverty Simulation  </a:t>
            </a:r>
            <a:endParaRPr lang="en-US">
              <a:cs typeface="Calibri"/>
            </a:endParaRPr>
          </a:p>
          <a:p>
            <a:pPr marL="342900" indent="-342900">
              <a:buFont typeface="Wingdings"/>
              <a:buChar char="q"/>
            </a:pPr>
            <a:r>
              <a:rPr lang="en-US" sz="2000">
                <a:latin typeface="Franklin Gothic Book"/>
                <a:cs typeface="Calibri"/>
              </a:rPr>
              <a:t>Office Hours</a:t>
            </a:r>
            <a:endParaRPr lang="en-US">
              <a:latin typeface="Calibri"/>
              <a:cs typeface="Calibri"/>
            </a:endParaRPr>
          </a:p>
          <a:p>
            <a:endParaRPr lang="en-US" sz="1400">
              <a:cs typeface="Calibri"/>
            </a:endParaRPr>
          </a:p>
        </p:txBody>
      </p:sp>
      <p:pic>
        <p:nvPicPr>
          <p:cNvPr id="7" name="Picture 7" descr="A group of people posing for a photo&#10;&#10;Description automatically generated">
            <a:extLst>
              <a:ext uri="{FF2B5EF4-FFF2-40B4-BE49-F238E27FC236}">
                <a16:creationId xmlns:a16="http://schemas.microsoft.com/office/drawing/2014/main" id="{E7B7E7CE-2E64-4EDB-B554-722EFFF9D4F6}"/>
              </a:ext>
            </a:extLst>
          </p:cNvPr>
          <p:cNvPicPr>
            <a:picLocks noChangeAspect="1"/>
          </p:cNvPicPr>
          <p:nvPr/>
        </p:nvPicPr>
        <p:blipFill>
          <a:blip r:embed="rId2"/>
          <a:stretch>
            <a:fillRect/>
          </a:stretch>
        </p:blipFill>
        <p:spPr>
          <a:xfrm>
            <a:off x="6237319" y="1836147"/>
            <a:ext cx="4672466" cy="3111498"/>
          </a:xfrm>
          <a:prstGeom prst="rect">
            <a:avLst/>
          </a:prstGeom>
        </p:spPr>
      </p:pic>
      <p:sp>
        <p:nvSpPr>
          <p:cNvPr id="8" name="TextBox 7">
            <a:extLst>
              <a:ext uri="{FF2B5EF4-FFF2-40B4-BE49-F238E27FC236}">
                <a16:creationId xmlns:a16="http://schemas.microsoft.com/office/drawing/2014/main" id="{3DEC0990-0B75-4CF4-BA0E-A004D000157D}"/>
              </a:ext>
            </a:extLst>
          </p:cNvPr>
          <p:cNvSpPr txBox="1"/>
          <p:nvPr/>
        </p:nvSpPr>
        <p:spPr>
          <a:xfrm>
            <a:off x="991355" y="790901"/>
            <a:ext cx="106222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4D1245"/>
                </a:solidFill>
                <a:latin typeface="Franklin Gothic Book"/>
              </a:rPr>
              <a:t>Programs and Initiatives with the Intercultural Center</a:t>
            </a:r>
            <a:r>
              <a:rPr lang="en-US" sz="3600">
                <a:latin typeface="Franklin Gothic Book"/>
              </a:rPr>
              <a:t> </a:t>
            </a:r>
            <a:endParaRPr lang="en-US" sz="3600">
              <a:latin typeface="Franklin Gothic Book"/>
              <a:cs typeface="Calibri"/>
            </a:endParaRPr>
          </a:p>
        </p:txBody>
      </p:sp>
    </p:spTree>
    <p:extLst>
      <p:ext uri="{BB962C8B-B14F-4D97-AF65-F5344CB8AC3E}">
        <p14:creationId xmlns:p14="http://schemas.microsoft.com/office/powerpoint/2010/main" val="1562181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6CA0FF-190B-4C66-9FC9-267688168F53}"/>
              </a:ext>
            </a:extLst>
          </p:cNvPr>
          <p:cNvSpPr/>
          <p:nvPr/>
        </p:nvSpPr>
        <p:spPr>
          <a:xfrm>
            <a:off x="554136" y="436214"/>
            <a:ext cx="11216640" cy="5775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Calibri"/>
                <a:ea typeface="Calibri"/>
                <a:cs typeface="Calibri"/>
              </a:rPr>
              <a:t>Upcoming Events with the Intercultural Center </a:t>
            </a:r>
            <a:endParaRPr lang="en-US"/>
          </a:p>
        </p:txBody>
      </p:sp>
      <p:sp>
        <p:nvSpPr>
          <p:cNvPr id="16" name="TextBox 15">
            <a:extLst>
              <a:ext uri="{FF2B5EF4-FFF2-40B4-BE49-F238E27FC236}">
                <a16:creationId xmlns:a16="http://schemas.microsoft.com/office/drawing/2014/main" id="{4609FAEC-35A8-40F7-B051-3EA79C211CFD}"/>
              </a:ext>
            </a:extLst>
          </p:cNvPr>
          <p:cNvSpPr txBox="1"/>
          <p:nvPr/>
        </p:nvSpPr>
        <p:spPr>
          <a:xfrm>
            <a:off x="4389769" y="806561"/>
            <a:ext cx="733393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4D1245"/>
                </a:solidFill>
                <a:latin typeface="Franklin Gothic Book"/>
                <a:cs typeface="Calibri"/>
              </a:rPr>
              <a:t>UMB Student Pantry</a:t>
            </a:r>
          </a:p>
        </p:txBody>
      </p:sp>
      <p:sp>
        <p:nvSpPr>
          <p:cNvPr id="10" name="TextBox 9">
            <a:extLst>
              <a:ext uri="{FF2B5EF4-FFF2-40B4-BE49-F238E27FC236}">
                <a16:creationId xmlns:a16="http://schemas.microsoft.com/office/drawing/2014/main" id="{6F536AF9-358B-44E8-802E-BAEB0577ECE6}"/>
              </a:ext>
            </a:extLst>
          </p:cNvPr>
          <p:cNvSpPr txBox="1"/>
          <p:nvPr/>
        </p:nvSpPr>
        <p:spPr>
          <a:xfrm>
            <a:off x="4664127" y="1573167"/>
            <a:ext cx="7106947"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Franklin Gothic Book"/>
                <a:ea typeface="+mn-lt"/>
                <a:cs typeface="+mn-lt"/>
              </a:rPr>
              <a:t>All students at UMB are eligible to place orders from the UMB Student Pantry. Use the QR code below to access the request form. You'll find items such as shelf stable foods, grab and go snacks, and hygiene items.</a:t>
            </a:r>
          </a:p>
          <a:p>
            <a:endParaRPr lang="en-US" sz="2000">
              <a:latin typeface="Franklin Gothic Book"/>
              <a:ea typeface="+mn-lt"/>
              <a:cs typeface="+mn-lt"/>
            </a:endParaRPr>
          </a:p>
          <a:p>
            <a:r>
              <a:rPr lang="en-US" sz="2000">
                <a:latin typeface="Franklin Gothic Book"/>
                <a:ea typeface="+mn-lt"/>
                <a:cs typeface="+mn-lt"/>
              </a:rPr>
              <a:t>Once your order has been bagged for you, you will receive an email with pick-up instructions. The current pick-up location is at the SMC Campus Center, located at 621 W. Lombard Street.</a:t>
            </a:r>
            <a:endParaRPr lang="en-US" sz="2000">
              <a:latin typeface="Franklin Gothic Book"/>
            </a:endParaRPr>
          </a:p>
          <a:p>
            <a:endParaRPr lang="en-US" sz="2000">
              <a:latin typeface="Franklin Gothic Book"/>
            </a:endParaRPr>
          </a:p>
          <a:p>
            <a:r>
              <a:rPr lang="en-US" sz="2000">
                <a:latin typeface="Franklin Gothic Book"/>
              </a:rPr>
              <a:t>Please contact </a:t>
            </a:r>
            <a:r>
              <a:rPr lang="en-US" sz="2000" b="1">
                <a:latin typeface="Franklin Gothic Book"/>
              </a:rPr>
              <a:t>Jole' Ruff </a:t>
            </a:r>
            <a:r>
              <a:rPr lang="en-US" sz="2000">
                <a:latin typeface="Franklin Gothic Book"/>
              </a:rPr>
              <a:t>at</a:t>
            </a:r>
            <a:r>
              <a:rPr lang="en-US" sz="2000" b="1">
                <a:latin typeface="Franklin Gothic Book"/>
              </a:rPr>
              <a:t> jruff@umaryland.edu </a:t>
            </a:r>
            <a:r>
              <a:rPr lang="en-US" sz="2000">
                <a:latin typeface="Franklin Gothic Book"/>
              </a:rPr>
              <a:t>with any questions about the pantry. </a:t>
            </a:r>
          </a:p>
        </p:txBody>
      </p:sp>
      <p:pic>
        <p:nvPicPr>
          <p:cNvPr id="2" name="Picture 2" descr="Qr code&#10;&#10;Description automatically generated">
            <a:extLst>
              <a:ext uri="{FF2B5EF4-FFF2-40B4-BE49-F238E27FC236}">
                <a16:creationId xmlns:a16="http://schemas.microsoft.com/office/drawing/2014/main" id="{7C307143-F706-FA93-F6FF-154E64C5C473}"/>
              </a:ext>
            </a:extLst>
          </p:cNvPr>
          <p:cNvPicPr>
            <a:picLocks noChangeAspect="1"/>
          </p:cNvPicPr>
          <p:nvPr/>
        </p:nvPicPr>
        <p:blipFill>
          <a:blip r:embed="rId2"/>
          <a:stretch>
            <a:fillRect/>
          </a:stretch>
        </p:blipFill>
        <p:spPr>
          <a:xfrm>
            <a:off x="9923812" y="4667911"/>
            <a:ext cx="1993151" cy="2043483"/>
          </a:xfrm>
          <a:prstGeom prst="rect">
            <a:avLst/>
          </a:prstGeom>
        </p:spPr>
      </p:pic>
      <p:pic>
        <p:nvPicPr>
          <p:cNvPr id="3" name="Picture 4">
            <a:extLst>
              <a:ext uri="{FF2B5EF4-FFF2-40B4-BE49-F238E27FC236}">
                <a16:creationId xmlns:a16="http://schemas.microsoft.com/office/drawing/2014/main" id="{DDA04FEF-C9AC-F1FC-2688-0BAFDAF33EBE}"/>
              </a:ext>
            </a:extLst>
          </p:cNvPr>
          <p:cNvPicPr>
            <a:picLocks noChangeAspect="1"/>
          </p:cNvPicPr>
          <p:nvPr/>
        </p:nvPicPr>
        <p:blipFill>
          <a:blip r:embed="rId3"/>
          <a:stretch>
            <a:fillRect/>
          </a:stretch>
        </p:blipFill>
        <p:spPr>
          <a:xfrm>
            <a:off x="1034991" y="1711232"/>
            <a:ext cx="3395459" cy="3121559"/>
          </a:xfrm>
          <a:prstGeom prst="rect">
            <a:avLst/>
          </a:prstGeom>
        </p:spPr>
      </p:pic>
    </p:spTree>
    <p:extLst>
      <p:ext uri="{BB962C8B-B14F-4D97-AF65-F5344CB8AC3E}">
        <p14:creationId xmlns:p14="http://schemas.microsoft.com/office/powerpoint/2010/main" val="1636071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ity skyline with a sunset&#10;&#10;Description automatically generated">
            <a:extLst>
              <a:ext uri="{FF2B5EF4-FFF2-40B4-BE49-F238E27FC236}">
                <a16:creationId xmlns:a16="http://schemas.microsoft.com/office/drawing/2014/main" id="{ED43ACD2-A1CC-29A2-C74C-A6D0E74CC5EF}"/>
              </a:ext>
            </a:extLst>
          </p:cNvPr>
          <p:cNvPicPr>
            <a:picLocks noChangeAspect="1"/>
          </p:cNvPicPr>
          <p:nvPr/>
        </p:nvPicPr>
        <p:blipFill rotWithShape="1">
          <a:blip r:embed="rId2"/>
          <a:srcRect t="15738" b="8346"/>
          <a:stretch/>
        </p:blipFill>
        <p:spPr>
          <a:xfrm>
            <a:off x="20" y="10"/>
            <a:ext cx="12191980" cy="4354313"/>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8"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9EF757A-1AAE-C491-F49E-51140458DF29}"/>
              </a:ext>
            </a:extLst>
          </p:cNvPr>
          <p:cNvSpPr txBox="1"/>
          <p:nvPr/>
        </p:nvSpPr>
        <p:spPr>
          <a:xfrm>
            <a:off x="4406657" y="4838046"/>
            <a:ext cx="5603361" cy="1378813"/>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r>
              <a:rPr lang="en-US" dirty="0"/>
              <a:t>Baltimore is UMB’s home. It's where we fulfill our passions in serving others. Learn how to “be more” of an ally to the city and its residents by hearing from local community leaders involved in racial and social justice work and by engaging in critical dialogue to unpack harmful narratives about the city.</a:t>
            </a:r>
            <a:endParaRPr lang="en-US" dirty="0">
              <a:cs typeface="Calibri"/>
            </a:endParaRPr>
          </a:p>
        </p:txBody>
      </p:sp>
      <p:sp>
        <p:nvSpPr>
          <p:cNvPr id="6" name="TextBox 5">
            <a:extLst>
              <a:ext uri="{FF2B5EF4-FFF2-40B4-BE49-F238E27FC236}">
                <a16:creationId xmlns:a16="http://schemas.microsoft.com/office/drawing/2014/main" id="{F7C54CBD-CE85-0ED3-6CFA-B67B00BFE44F}"/>
              </a:ext>
            </a:extLst>
          </p:cNvPr>
          <p:cNvSpPr txBox="1"/>
          <p:nvPr/>
        </p:nvSpPr>
        <p:spPr>
          <a:xfrm>
            <a:off x="-2364" y="4711719"/>
            <a:ext cx="4459547"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100" b="1" dirty="0" err="1">
                <a:latin typeface="Franklin Gothic Book"/>
              </a:rPr>
              <a:t>BMore</a:t>
            </a:r>
            <a:r>
              <a:rPr lang="en-US" sz="2100" b="1" dirty="0">
                <a:latin typeface="Franklin Gothic Book"/>
              </a:rPr>
              <a:t> for Baltimore: Community Leaders Panel and Dialogue</a:t>
            </a:r>
            <a:endParaRPr lang="en-US"/>
          </a:p>
          <a:p>
            <a:pPr algn="ctr"/>
            <a:endParaRPr lang="en-US" sz="2000" b="1" dirty="0">
              <a:latin typeface="Franklin Gothic Book"/>
              <a:ea typeface="+mn-lt"/>
              <a:cs typeface="+mn-lt"/>
            </a:endParaRPr>
          </a:p>
          <a:p>
            <a:pPr algn="ctr"/>
            <a:r>
              <a:rPr lang="en-US" sz="1600" dirty="0">
                <a:ea typeface="+mn-lt"/>
                <a:cs typeface="+mn-lt"/>
              </a:rPr>
              <a:t>Tuesday, September 12 | 5:30 – 7 pm | SMC Campus Center (621 W Lombard Street)</a:t>
            </a:r>
            <a:endParaRPr lang="en-US" sz="1600">
              <a:cs typeface="Calibri"/>
            </a:endParaRPr>
          </a:p>
        </p:txBody>
      </p:sp>
      <p:pic>
        <p:nvPicPr>
          <p:cNvPr id="9" name="Picture 8" descr="A qr code on a white background&#10;&#10;Description automatically generated">
            <a:extLst>
              <a:ext uri="{FF2B5EF4-FFF2-40B4-BE49-F238E27FC236}">
                <a16:creationId xmlns:a16="http://schemas.microsoft.com/office/drawing/2014/main" id="{210A71A4-3DF2-4F9E-02BD-2CF142B56F6D}"/>
              </a:ext>
            </a:extLst>
          </p:cNvPr>
          <p:cNvPicPr>
            <a:picLocks noChangeAspect="1"/>
          </p:cNvPicPr>
          <p:nvPr/>
        </p:nvPicPr>
        <p:blipFill>
          <a:blip r:embed="rId3"/>
          <a:stretch>
            <a:fillRect/>
          </a:stretch>
        </p:blipFill>
        <p:spPr>
          <a:xfrm>
            <a:off x="10125665" y="4657646"/>
            <a:ext cx="1586595" cy="1566185"/>
          </a:xfrm>
          <a:prstGeom prst="rect">
            <a:avLst/>
          </a:prstGeom>
        </p:spPr>
      </p:pic>
    </p:spTree>
    <p:extLst>
      <p:ext uri="{BB962C8B-B14F-4D97-AF65-F5344CB8AC3E}">
        <p14:creationId xmlns:p14="http://schemas.microsoft.com/office/powerpoint/2010/main" val="497190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6CA0FF-190B-4C66-9FC9-267688168F53}"/>
              </a:ext>
            </a:extLst>
          </p:cNvPr>
          <p:cNvSpPr/>
          <p:nvPr/>
        </p:nvSpPr>
        <p:spPr>
          <a:xfrm>
            <a:off x="438023" y="475487"/>
            <a:ext cx="11216640" cy="5775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rtl="0"/>
            <a:r>
              <a:rPr lang="en-US" sz="1600" b="1">
                <a:latin typeface="Franklin Gothic Book"/>
                <a:ea typeface="Segoe UI"/>
                <a:cs typeface="Segoe UI"/>
              </a:rPr>
              <a:t>Food Justice &amp; Urban Farming Initiatives in Baltimore City</a:t>
            </a:r>
            <a:r>
              <a:rPr lang="en-US" sz="1600">
                <a:latin typeface="Franklin Gothic Book"/>
                <a:ea typeface="Segoe UI"/>
                <a:cs typeface="Segoe UI"/>
              </a:rPr>
              <a:t>​</a:t>
            </a:r>
          </a:p>
          <a:p>
            <a:pPr algn="ctr" rtl="0"/>
            <a:r>
              <a:rPr lang="en-US" sz="1600" i="1">
                <a:latin typeface="Franklin Gothic Book"/>
                <a:ea typeface="Segoe UI"/>
                <a:cs typeface="Segoe UI"/>
              </a:rPr>
              <a:t>April 24| 12 – 1 PM | Zoom</a:t>
            </a:r>
            <a:endParaRPr lang="en-US"/>
          </a:p>
        </p:txBody>
      </p:sp>
      <p:pic>
        <p:nvPicPr>
          <p:cNvPr id="3" name="Picture 2">
            <a:extLst>
              <a:ext uri="{FF2B5EF4-FFF2-40B4-BE49-F238E27FC236}">
                <a16:creationId xmlns:a16="http://schemas.microsoft.com/office/drawing/2014/main" id="{EBFCB6F5-6AC8-D647-E60D-35CCF73D83A1}"/>
              </a:ext>
            </a:extLst>
          </p:cNvPr>
          <p:cNvPicPr>
            <a:picLocks noChangeAspect="1"/>
          </p:cNvPicPr>
          <p:nvPr/>
        </p:nvPicPr>
        <p:blipFill>
          <a:blip r:embed="rId2"/>
          <a:stretch>
            <a:fillRect/>
          </a:stretch>
        </p:blipFill>
        <p:spPr>
          <a:xfrm>
            <a:off x="3515975" y="725825"/>
            <a:ext cx="5160048" cy="5167745"/>
          </a:xfrm>
          <a:prstGeom prst="rect">
            <a:avLst/>
          </a:prstGeom>
        </p:spPr>
      </p:pic>
      <p:pic>
        <p:nvPicPr>
          <p:cNvPr id="5" name="Picture 4" descr="Qr code&#10;&#10;Description automatically generated">
            <a:extLst>
              <a:ext uri="{FF2B5EF4-FFF2-40B4-BE49-F238E27FC236}">
                <a16:creationId xmlns:a16="http://schemas.microsoft.com/office/drawing/2014/main" id="{7BAC9626-68C1-FEFC-1667-8BF691E91534}"/>
              </a:ext>
            </a:extLst>
          </p:cNvPr>
          <p:cNvPicPr>
            <a:picLocks noChangeAspect="1"/>
          </p:cNvPicPr>
          <p:nvPr/>
        </p:nvPicPr>
        <p:blipFill>
          <a:blip r:embed="rId3"/>
          <a:stretch>
            <a:fillRect/>
          </a:stretch>
        </p:blipFill>
        <p:spPr>
          <a:xfrm>
            <a:off x="10003654" y="4984798"/>
            <a:ext cx="1917701" cy="1622810"/>
          </a:xfrm>
          <a:prstGeom prst="rect">
            <a:avLst/>
          </a:prstGeom>
        </p:spPr>
      </p:pic>
    </p:spTree>
    <p:extLst>
      <p:ext uri="{BB962C8B-B14F-4D97-AF65-F5344CB8AC3E}">
        <p14:creationId xmlns:p14="http://schemas.microsoft.com/office/powerpoint/2010/main" val="336352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6CA0FF-190B-4C66-9FC9-267688168F53}"/>
              </a:ext>
            </a:extLst>
          </p:cNvPr>
          <p:cNvSpPr/>
          <p:nvPr/>
        </p:nvSpPr>
        <p:spPr>
          <a:xfrm>
            <a:off x="554136" y="436214"/>
            <a:ext cx="11216640" cy="5775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Franklin Gothic Book"/>
              </a:rPr>
              <a:t>Listen in on our website and subscribe wherever you get your podcasts!</a:t>
            </a:r>
            <a:endParaRPr lang="en-US"/>
          </a:p>
        </p:txBody>
      </p:sp>
      <p:sp>
        <p:nvSpPr>
          <p:cNvPr id="16" name="TextBox 15">
            <a:extLst>
              <a:ext uri="{FF2B5EF4-FFF2-40B4-BE49-F238E27FC236}">
                <a16:creationId xmlns:a16="http://schemas.microsoft.com/office/drawing/2014/main" id="{4609FAEC-35A8-40F7-B051-3EA79C211CFD}"/>
              </a:ext>
            </a:extLst>
          </p:cNvPr>
          <p:cNvSpPr txBox="1"/>
          <p:nvPr/>
        </p:nvSpPr>
        <p:spPr>
          <a:xfrm>
            <a:off x="4800848" y="876746"/>
            <a:ext cx="733393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4D1245"/>
                </a:solidFill>
                <a:latin typeface="Franklin Gothic Book"/>
                <a:cs typeface="Calibri"/>
              </a:rPr>
              <a:t>UMB The Table Podcast</a:t>
            </a:r>
          </a:p>
        </p:txBody>
      </p:sp>
      <p:sp>
        <p:nvSpPr>
          <p:cNvPr id="10" name="TextBox 9">
            <a:extLst>
              <a:ext uri="{FF2B5EF4-FFF2-40B4-BE49-F238E27FC236}">
                <a16:creationId xmlns:a16="http://schemas.microsoft.com/office/drawing/2014/main" id="{6F536AF9-358B-44E8-802E-BAEB0577ECE6}"/>
              </a:ext>
            </a:extLst>
          </p:cNvPr>
          <p:cNvSpPr txBox="1"/>
          <p:nvPr/>
        </p:nvSpPr>
        <p:spPr>
          <a:xfrm>
            <a:off x="5646706" y="1713535"/>
            <a:ext cx="547265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Franklin Gothic Book"/>
                <a:cs typeface="Calibri"/>
                <a:hlinkClick r:id="rId2"/>
              </a:rPr>
              <a:t>The Table</a:t>
            </a:r>
            <a:r>
              <a:rPr lang="en-US" sz="2400">
                <a:latin typeface="Franklin Gothic Book"/>
                <a:cs typeface="Calibri"/>
              </a:rPr>
              <a:t> with the Intercultural Center at UMB is a podcast that unpacks questions regarding social identities and social issues. New episodes will be released every other month.  </a:t>
            </a:r>
            <a:endParaRPr lang="en-US" sz="2400">
              <a:cs typeface="Calibri" panose="020F0502020204030204"/>
            </a:endParaRPr>
          </a:p>
        </p:txBody>
      </p:sp>
      <p:sp>
        <p:nvSpPr>
          <p:cNvPr id="7" name="TextBox 1">
            <a:extLst>
              <a:ext uri="{FF2B5EF4-FFF2-40B4-BE49-F238E27FC236}">
                <a16:creationId xmlns:a16="http://schemas.microsoft.com/office/drawing/2014/main" id="{D76FE808-D4CB-40E5-0312-FFED2DAEA1DE}"/>
              </a:ext>
            </a:extLst>
          </p:cNvPr>
          <p:cNvSpPr txBox="1"/>
          <p:nvPr/>
        </p:nvSpPr>
        <p:spPr>
          <a:xfrm>
            <a:off x="5914290" y="4228193"/>
            <a:ext cx="4691572" cy="120032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Franklin Gothic Book"/>
              </a:rPr>
              <a:t>Listen in on our website and subscribe wherever you get your podcasts!</a:t>
            </a:r>
          </a:p>
        </p:txBody>
      </p:sp>
      <p:pic>
        <p:nvPicPr>
          <p:cNvPr id="2" name="Picture 2">
            <a:extLst>
              <a:ext uri="{FF2B5EF4-FFF2-40B4-BE49-F238E27FC236}">
                <a16:creationId xmlns:a16="http://schemas.microsoft.com/office/drawing/2014/main" id="{F31BC86A-FFF0-4A04-C5C8-0088DC0BAD1C}"/>
              </a:ext>
            </a:extLst>
          </p:cNvPr>
          <p:cNvPicPr>
            <a:picLocks noChangeAspect="1"/>
          </p:cNvPicPr>
          <p:nvPr/>
        </p:nvPicPr>
        <p:blipFill>
          <a:blip r:embed="rId3"/>
          <a:stretch>
            <a:fillRect/>
          </a:stretch>
        </p:blipFill>
        <p:spPr>
          <a:xfrm>
            <a:off x="1295400" y="1375611"/>
            <a:ext cx="3966410" cy="3986462"/>
          </a:xfrm>
          <a:prstGeom prst="rect">
            <a:avLst/>
          </a:prstGeom>
        </p:spPr>
      </p:pic>
    </p:spTree>
    <p:extLst>
      <p:ext uri="{BB962C8B-B14F-4D97-AF65-F5344CB8AC3E}">
        <p14:creationId xmlns:p14="http://schemas.microsoft.com/office/powerpoint/2010/main" val="778501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6CA0FF-190B-4C66-9FC9-267688168F53}"/>
              </a:ext>
            </a:extLst>
          </p:cNvPr>
          <p:cNvSpPr/>
          <p:nvPr/>
        </p:nvSpPr>
        <p:spPr>
          <a:xfrm>
            <a:off x="554136" y="436214"/>
            <a:ext cx="11216640" cy="5775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Franklin Gothic Book"/>
              </a:rPr>
              <a:t>Listen in on our website and subscribe wherever you get your podcasts!</a:t>
            </a:r>
            <a:endParaRPr lang="en-US"/>
          </a:p>
        </p:txBody>
      </p:sp>
      <p:sp>
        <p:nvSpPr>
          <p:cNvPr id="16" name="TextBox 15">
            <a:extLst>
              <a:ext uri="{FF2B5EF4-FFF2-40B4-BE49-F238E27FC236}">
                <a16:creationId xmlns:a16="http://schemas.microsoft.com/office/drawing/2014/main" id="{4609FAEC-35A8-40F7-B051-3EA79C211CFD}"/>
              </a:ext>
            </a:extLst>
          </p:cNvPr>
          <p:cNvSpPr txBox="1"/>
          <p:nvPr/>
        </p:nvSpPr>
        <p:spPr>
          <a:xfrm>
            <a:off x="2558295" y="827323"/>
            <a:ext cx="733393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4D1245"/>
                </a:solidFill>
                <a:latin typeface="Franklin Gothic Book"/>
                <a:cs typeface="Calibri"/>
              </a:rPr>
              <a:t>The Intercultural Center Lounge</a:t>
            </a:r>
          </a:p>
        </p:txBody>
      </p:sp>
      <p:pic>
        <p:nvPicPr>
          <p:cNvPr id="2" name="IMG_5520">
            <a:hlinkClick r:id="" action="ppaction://media"/>
            <a:extLst>
              <a:ext uri="{FF2B5EF4-FFF2-40B4-BE49-F238E27FC236}">
                <a16:creationId xmlns:a16="http://schemas.microsoft.com/office/drawing/2014/main" id="{58973C36-3F65-5409-1E17-9574D3A97B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18893" y="1539721"/>
            <a:ext cx="3056021" cy="4262687"/>
          </a:xfrm>
          <a:prstGeom prst="rect">
            <a:avLst/>
          </a:prstGeom>
        </p:spPr>
      </p:pic>
      <p:pic>
        <p:nvPicPr>
          <p:cNvPr id="3" name="Picture 3">
            <a:extLst>
              <a:ext uri="{FF2B5EF4-FFF2-40B4-BE49-F238E27FC236}">
                <a16:creationId xmlns:a16="http://schemas.microsoft.com/office/drawing/2014/main" id="{1CB3E963-C1F9-E10E-A173-D4EC1617266A}"/>
              </a:ext>
            </a:extLst>
          </p:cNvPr>
          <p:cNvPicPr>
            <a:picLocks noChangeAspect="1"/>
          </p:cNvPicPr>
          <p:nvPr/>
        </p:nvPicPr>
        <p:blipFill rotWithShape="1">
          <a:blip r:embed="rId5"/>
          <a:srcRect t="26115" r="424" b="22293"/>
          <a:stretch/>
        </p:blipFill>
        <p:spPr>
          <a:xfrm>
            <a:off x="5658280" y="1800726"/>
            <a:ext cx="4932547" cy="3400019"/>
          </a:xfrm>
          <a:prstGeom prst="rect">
            <a:avLst/>
          </a:prstGeom>
        </p:spPr>
      </p:pic>
    </p:spTree>
    <p:extLst>
      <p:ext uri="{BB962C8B-B14F-4D97-AF65-F5344CB8AC3E}">
        <p14:creationId xmlns:p14="http://schemas.microsoft.com/office/powerpoint/2010/main" val="419142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928</Words>
  <Application>Microsoft Office PowerPoint</Application>
  <PresentationFormat>Widescreen</PresentationFormat>
  <Paragraphs>93</Paragraphs>
  <Slides>20</Slides>
  <Notes>0</Notes>
  <HiddenSlides>7</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Arial</vt:lpstr>
      <vt:lpstr>Calibri</vt:lpstr>
      <vt:lpstr>Calibri Light</vt:lpstr>
      <vt:lpstr>Calisto MT</vt:lpstr>
      <vt:lpstr>Century Gothic</vt:lpstr>
      <vt:lpstr>Franklin Gothic Book</vt:lpstr>
      <vt:lpstr>Univers Condensed</vt:lpstr>
      <vt:lpstr>Wingdings</vt:lpstr>
      <vt:lpstr>office theme</vt:lpstr>
      <vt:lpstr>ChronicleVTI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UMB Student Affairs Resources</vt:lpstr>
      <vt:lpstr>Attend Our Virtual Office Hours</vt:lpstr>
      <vt:lpstr>Critical Conversations Dialogue Program</vt:lpstr>
      <vt:lpstr>What have  you heard about Baltimore?</vt:lpstr>
      <vt:lpstr>PowerPoint Presentation</vt:lpstr>
      <vt:lpstr>Historical Overview</vt:lpstr>
      <vt:lpstr>PowerPoint Presentation</vt:lpstr>
      <vt:lpstr>PowerPoint Presentation</vt:lpstr>
      <vt:lpstr>Continued Learning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Gottlieb, Matthew</dc:creator>
  <cp:lastModifiedBy>Matthew Gottlieb</cp:lastModifiedBy>
  <cp:revision>145</cp:revision>
  <dcterms:created xsi:type="dcterms:W3CDTF">2021-01-26T20:35:48Z</dcterms:created>
  <dcterms:modified xsi:type="dcterms:W3CDTF">2023-08-20T20:34:57Z</dcterms:modified>
</cp:coreProperties>
</file>