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260" r:id="rId3"/>
    <p:sldId id="267" r:id="rId4"/>
    <p:sldId id="266" r:id="rId5"/>
    <p:sldId id="264" r:id="rId6"/>
    <p:sldId id="269" r:id="rId7"/>
    <p:sldId id="261" r:id="rId8"/>
    <p:sldId id="275" r:id="rId9"/>
    <p:sldId id="263" r:id="rId10"/>
    <p:sldId id="265" r:id="rId11"/>
    <p:sldId id="271" r:id="rId12"/>
    <p:sldId id="273" r:id="rId13"/>
    <p:sldId id="257" r:id="rId14"/>
    <p:sldId id="274" r:id="rId15"/>
    <p:sldId id="268" r:id="rId16"/>
    <p:sldId id="276" r:id="rId1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5468" autoAdjust="0"/>
  </p:normalViewPr>
  <p:slideViewPr>
    <p:cSldViewPr>
      <p:cViewPr varScale="1">
        <p:scale>
          <a:sx n="98" d="100"/>
          <a:sy n="98" d="100"/>
        </p:scale>
        <p:origin x="1218" y="90"/>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1602" y="27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C09E5BD-7962-4946-9248-1BA0B38D5DF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A3457015-FEAC-4070-9469-A88C48F568D3}"/>
              </a:ext>
            </a:extLst>
          </p:cNvPr>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0CB101D2-4D2E-4640-8BB0-D290A635509A}"/>
              </a:ext>
            </a:extLst>
          </p:cNvPr>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1" name="Rectangle 5">
            <a:extLst>
              <a:ext uri="{FF2B5EF4-FFF2-40B4-BE49-F238E27FC236}">
                <a16:creationId xmlns:a16="http://schemas.microsoft.com/office/drawing/2014/main" id="{0AC7208B-ED9C-42F9-89C9-558A3B7F782F}"/>
              </a:ext>
            </a:extLst>
          </p:cNvPr>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8D5E388E-B6FC-4B66-9CF2-B1E0FF4E28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7B8B92-AC55-4951-8E6C-92ADC3133E80}"/>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5C482E9-00E8-4403-8456-3F114EEB705D}"/>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Arial" charset="0"/>
              </a:defRPr>
            </a:lvl1pPr>
          </a:lstStyle>
          <a:p>
            <a:pPr>
              <a:defRPr/>
            </a:pPr>
            <a:fld id="{F79CCF8B-D771-4304-B2CC-6E1B9FFC8B8C}" type="datetimeFigureOut">
              <a:rPr lang="en-US"/>
              <a:pPr>
                <a:defRPr/>
              </a:pPr>
              <a:t>8/11/2020</a:t>
            </a:fld>
            <a:endParaRPr lang="en-US"/>
          </a:p>
        </p:txBody>
      </p:sp>
      <p:sp>
        <p:nvSpPr>
          <p:cNvPr id="4" name="Slide Image Placeholder 3">
            <a:extLst>
              <a:ext uri="{FF2B5EF4-FFF2-40B4-BE49-F238E27FC236}">
                <a16:creationId xmlns:a16="http://schemas.microsoft.com/office/drawing/2014/main" id="{33695BEE-340E-4A71-B10B-28CC09766D1D}"/>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52030EFF-BD57-482F-8EEA-D17DF996B50F}"/>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0B48D4-19DB-40CC-AF31-12CDCF379DF3}"/>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16DF1F0-DBC1-4023-BF52-D5729503672D}"/>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smtClean="0"/>
            </a:lvl1pPr>
          </a:lstStyle>
          <a:p>
            <a:pPr>
              <a:defRPr/>
            </a:pPr>
            <a:fld id="{62285679-F473-46F0-AC29-E4622A4F77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E9AF74B-0835-4205-B92C-5B6B0E88E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D8391C8-C56E-4966-9E2C-FE74B1554A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Hello! I am Janna Barcelo and I work in the Office of Animal Welfare Assurance. Today I will be giving you an overview of the IACUC’s oversight in the responsible conduct of research when working with animals.</a:t>
            </a:r>
          </a:p>
        </p:txBody>
      </p:sp>
      <p:sp>
        <p:nvSpPr>
          <p:cNvPr id="6148" name="Slide Number Placeholder 3">
            <a:extLst>
              <a:ext uri="{FF2B5EF4-FFF2-40B4-BE49-F238E27FC236}">
                <a16:creationId xmlns:a16="http://schemas.microsoft.com/office/drawing/2014/main" id="{06918147-BC04-40AF-9985-9CEC198EF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B293B4-FC70-462C-807B-B6F05634AB9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CF9F9CF-2D4A-4E64-9EFC-430A9F8D4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B9A9218-9A3C-486C-94A1-BFFA5C659A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Additional regulations outside of our three main guidance documents may apply if research is conducted at the VA, with VA or DoD funding, or if the proposed work is being conducted under GLP. Please contact our Office if you have questions regarding animal use guidelines for these agencies.</a:t>
            </a:r>
          </a:p>
        </p:txBody>
      </p:sp>
      <p:sp>
        <p:nvSpPr>
          <p:cNvPr id="24580" name="Slide Number Placeholder 3">
            <a:extLst>
              <a:ext uri="{FF2B5EF4-FFF2-40B4-BE49-F238E27FC236}">
                <a16:creationId xmlns:a16="http://schemas.microsoft.com/office/drawing/2014/main" id="{64CA1F2F-B787-4574-9518-8738D348B8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96315-7F59-407C-8F50-E2F623BDE94F}"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8395920-8E62-499F-A726-4AFE30C4BD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0249B5F-C6C3-479F-805E-609C4BA78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order to ensure compliance within the institution, the IACUC reviews all proposed animal use, there is required training for personnel that work with animals (which we will cover a little later), and protocols and procedures are monitored and reviewed following approval as part of the Post-Approval Monitoring program. We perform grant / protocol congruency reviews to ensure that all of the animal work described in a grant is covered on one or more protocols. The IACUC and the OAWA staff stay up-to-date with the current regulatory environment by attending national meetings and conferences and implement changes when the regulations allow for them. And our institution has also been accredited by AAALAC International since 1983. This is a voluntary program, but it is considered a ‘gold standard’ symbolizing the demonstration of a high-quality animal care &amp; use program.</a:t>
            </a:r>
          </a:p>
        </p:txBody>
      </p:sp>
      <p:sp>
        <p:nvSpPr>
          <p:cNvPr id="26628" name="Slide Number Placeholder 3">
            <a:extLst>
              <a:ext uri="{FF2B5EF4-FFF2-40B4-BE49-F238E27FC236}">
                <a16:creationId xmlns:a16="http://schemas.microsoft.com/office/drawing/2014/main" id="{688F29B0-F16D-47BD-AA8D-61670B95F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B4C103-545B-41CD-8A1E-D16199808E38}"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D60DA3-CB74-4AF1-B928-CB6F500A35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0F61204-9A93-4454-AAE9-4AA6711B8D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consequences of non-compliance within a protocol, procedure or animal care program can have a range of effects. The IACUC is required to report the non-compliance to the corresponding federal agencies, AAALAC and the agency that funded the non-compliant work. The institution can be subject to an increase in audits by federal agencies or be fined. The USDA can fine institutions by each violation, per animal affected by the violation, and by the total number of days that the violation continued. NIH can request that funds from a grant that supported non-compliant activities be returned to the agency. Non-compliance can result in the loss of our PHS Assurance (which allows us to acquire NIH funding for research), our USDA registration (which allows us to work with USDA-covered species), and our AAALAC accreditation. The negative PR would also have a substantial impact on our institution.</a:t>
            </a:r>
          </a:p>
        </p:txBody>
      </p:sp>
      <p:sp>
        <p:nvSpPr>
          <p:cNvPr id="28676" name="Slide Number Placeholder 3">
            <a:extLst>
              <a:ext uri="{FF2B5EF4-FFF2-40B4-BE49-F238E27FC236}">
                <a16:creationId xmlns:a16="http://schemas.microsoft.com/office/drawing/2014/main" id="{DC8A58F0-2535-4550-A987-0F1AE2149A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D9BE7C-DE60-434C-9AB7-652020D850C6}"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CF32DBE-9391-41EB-BE3B-FBFD8DEDF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4EC97C8-640B-4748-86D9-26A10E672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before you start working with live animals you need to complete some training. The first is CITI training, which consists of a Working with the IACUC course and then you will take the specific species course for each species approved on the PI’s protocol. You will also complete the Laboratory Animal Exposure Risk Assessment (or LAERAP), which is essentially an allergy questionnaire. The CITI training must be completed every 3 years and the LAERAP is required annually. A UMID is required to complete the LAERAP.</a:t>
            </a:r>
          </a:p>
        </p:txBody>
      </p:sp>
      <p:sp>
        <p:nvSpPr>
          <p:cNvPr id="30724" name="Slide Number Placeholder 3">
            <a:extLst>
              <a:ext uri="{FF2B5EF4-FFF2-40B4-BE49-F238E27FC236}">
                <a16:creationId xmlns:a16="http://schemas.microsoft.com/office/drawing/2014/main" id="{F0827F2F-040B-4244-9D0F-457973FDC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F662B-F7C7-4F77-BEE0-8F40D0F4AD69}"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FDD4538-CEE6-4CF1-A3D3-D9A7B96B20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05428DF-1AEC-4C59-8EE2-DB980D235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step is completing the Personnel Amendment form, which you can find on our website. When completing the form, ensure that you and the PI have completed the PI and Research Staff Certification sections. The PI is responsible for training lab members on protocol specific procedures, and they should provide you with a copy of the approved protocol for you to review so that you can ensure you are adhering to what the IACUC has approved. You should also review the IACUC Best Practice Standards, which can be found on our website.</a:t>
            </a:r>
          </a:p>
        </p:txBody>
      </p:sp>
      <p:sp>
        <p:nvSpPr>
          <p:cNvPr id="32772" name="Slide Number Placeholder 3">
            <a:extLst>
              <a:ext uri="{FF2B5EF4-FFF2-40B4-BE49-F238E27FC236}">
                <a16:creationId xmlns:a16="http://schemas.microsoft.com/office/drawing/2014/main" id="{BEBF151B-1987-4624-8802-3868E9E69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10D8F0-9351-4DEB-A54F-42EB7B5A5435}"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07AACE9-931C-42A2-9A8E-2674BBE3E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D6FCB37-6BFF-493B-8CF0-107692692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website has several resources to help you with submitting protocols and amendments. All of our protocol forms, IACUC-approved guidelines (which you can copy/paste directly into your protocol or amendment), and templated surgical and animal monitoring logs are all available on the website. </a:t>
            </a:r>
          </a:p>
        </p:txBody>
      </p:sp>
      <p:sp>
        <p:nvSpPr>
          <p:cNvPr id="34820" name="Slide Number Placeholder 3">
            <a:extLst>
              <a:ext uri="{FF2B5EF4-FFF2-40B4-BE49-F238E27FC236}">
                <a16:creationId xmlns:a16="http://schemas.microsoft.com/office/drawing/2014/main" id="{1E7C3A9A-F066-4A1B-B9F9-09D19B364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96C0D5-F801-4ABF-A23E-668E088AC3E3}"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96A55EF-72CE-40DB-BBEB-338DC65053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582DE8E-9434-4579-9FA4-48B59C59C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 have questions regarding the submission of protocols or amendments, please contact our office. And if you have any questions regarding this presentation, we are happy to answer them! Email is currently the best way to contact us under the current COVID-19 telework conditions. One of our analysts will get in touch with you when you email the OAWA email listed on this slide. Thank you for your time and have a great day!</a:t>
            </a:r>
          </a:p>
        </p:txBody>
      </p:sp>
      <p:sp>
        <p:nvSpPr>
          <p:cNvPr id="36868" name="Slide Number Placeholder 3">
            <a:extLst>
              <a:ext uri="{FF2B5EF4-FFF2-40B4-BE49-F238E27FC236}">
                <a16:creationId xmlns:a16="http://schemas.microsoft.com/office/drawing/2014/main" id="{8259F165-7F3C-4BE3-B85E-2311D2988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572032-BDDB-432E-BB4A-8DD802A71683}" type="slidenum">
              <a:rPr lang="en-US" altLang="en-US"/>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F3BE443-5B70-4371-9B41-116DFC10F0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6143822-3D31-45E9-BB44-19BEDD58F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Institutional Animal Care &amp; Use Committee, or IACUC, is a federally mandated committee composed of veterinarians, scientists, non-scientists and non-affiliated persons which oversee the University’s animal care and use program, facilities and all procedures that occur on live animals. The committee is charged with ensuring humane care and use of the animals and ensuring compliance with federal, state and local regulations.</a:t>
            </a:r>
          </a:p>
        </p:txBody>
      </p:sp>
      <p:sp>
        <p:nvSpPr>
          <p:cNvPr id="8196" name="Slide Number Placeholder 3">
            <a:extLst>
              <a:ext uri="{FF2B5EF4-FFF2-40B4-BE49-F238E27FC236}">
                <a16:creationId xmlns:a16="http://schemas.microsoft.com/office/drawing/2014/main" id="{E931B6E4-A2AE-4F54-9987-CB5014CC0F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72223-F534-4388-BD71-BAF60114326B}"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218A308-AB0E-494D-A463-A6C1B852F9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741A901-2687-4379-9921-51DC179033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plan on using animals or animal tissues within your career at UMB, the IACUC must review your proposed research before it is conducted.</a:t>
            </a:r>
          </a:p>
        </p:txBody>
      </p:sp>
      <p:sp>
        <p:nvSpPr>
          <p:cNvPr id="10244" name="Slide Number Placeholder 3">
            <a:extLst>
              <a:ext uri="{FF2B5EF4-FFF2-40B4-BE49-F238E27FC236}">
                <a16:creationId xmlns:a16="http://schemas.microsoft.com/office/drawing/2014/main" id="{B1316A53-355F-401B-9E88-C2B7333B12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25D02D-DCB6-4D33-A5D5-823E44ABD5FA}"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02DCAE3-F0FA-44B0-96E3-DCE0D8055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AC564DD-5D60-4788-87C5-818C72C85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IACUC reviews and approves all animal use protocols and amendments and makes recommendations to improve animal welfare and care. They review the animal care &amp; use program and inspect animal facilities and labs every 6 months, and they also prepare reports for the IO and our regulatory and accrediting agencies. Animal welfare concerns are reviewed by the IACUC, and they can suspend animal use activities for a given PI or protocol, if warranted.</a:t>
            </a:r>
          </a:p>
        </p:txBody>
      </p:sp>
      <p:sp>
        <p:nvSpPr>
          <p:cNvPr id="12292" name="Slide Number Placeholder 3">
            <a:extLst>
              <a:ext uri="{FF2B5EF4-FFF2-40B4-BE49-F238E27FC236}">
                <a16:creationId xmlns:a16="http://schemas.microsoft.com/office/drawing/2014/main" id="{78C93501-507E-4A04-9660-81FD8F517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51D592-4ADA-4EDE-A677-F6482A993199}"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4099E4B-160F-42C2-BAAD-BBFF7AFCBB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6EB2A3E-B54F-4F66-ADFE-19CBAC652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UM SOM IACUC serves as the IACUC of record for the UMB campus, including the Schools of Medicine, Dentistry, Nursing and Pharmacy, as well as IMET (which is where we have some of our fish and sharks). They are also the IACUC for animal work conducted through the Baltimore VA.</a:t>
            </a:r>
          </a:p>
        </p:txBody>
      </p:sp>
      <p:sp>
        <p:nvSpPr>
          <p:cNvPr id="14340" name="Slide Number Placeholder 3">
            <a:extLst>
              <a:ext uri="{FF2B5EF4-FFF2-40B4-BE49-F238E27FC236}">
                <a16:creationId xmlns:a16="http://schemas.microsoft.com/office/drawing/2014/main" id="{D76CB4FD-4694-4863-9549-85EB48ABD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56ABE1-02E2-42FE-8D52-543E2DB24AB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FE85060-D22A-49F9-AD11-6E155A497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7FFD919-2B67-4BDA-B0AD-D3EFABEB12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Office of Animal Welfare Assurance, or the OAWA, supports the IACUC in fulfilling its federal mandates. Please contact our Office for all IACUC matters, including processes, guidelines, and animal welfare concerns. </a:t>
            </a:r>
          </a:p>
        </p:txBody>
      </p:sp>
      <p:sp>
        <p:nvSpPr>
          <p:cNvPr id="16388" name="Slide Number Placeholder 3">
            <a:extLst>
              <a:ext uri="{FF2B5EF4-FFF2-40B4-BE49-F238E27FC236}">
                <a16:creationId xmlns:a16="http://schemas.microsoft.com/office/drawing/2014/main" id="{A232BC03-2E2A-4D6E-B3ED-9FA234189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E10174-59D7-4ED2-A509-3D7059DA2513}"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9B561D6-FB61-4672-AE87-7FB756DFE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96B6C85-A6DC-4619-BA7E-7E9AF21A3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Comparative Medicine Program is responsible for procurement of animals, husbandry, veterinary care and technical services. If you have specific questions about the animal facilities or per diems you should contact Comparative Medicine.</a:t>
            </a:r>
          </a:p>
        </p:txBody>
      </p:sp>
      <p:sp>
        <p:nvSpPr>
          <p:cNvPr id="18436" name="Slide Number Placeholder 3">
            <a:extLst>
              <a:ext uri="{FF2B5EF4-FFF2-40B4-BE49-F238E27FC236}">
                <a16:creationId xmlns:a16="http://schemas.microsoft.com/office/drawing/2014/main" id="{433B10AC-A7DE-44D4-A017-19273B76A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FE5452-4E0B-465A-9D2E-86D67E49900E}"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4C57FC2-FE16-4ABF-BE86-C4B3882C4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5E51D76-0E14-419B-97F1-859EBDD34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Animal Care &amp; Use Program encompasses several departments that all work in unison to ensure that we are adhering to the Animal Welfare Regulations and PHS Policy, as well as providing and maintaining appropriate facilities and resources to maintain the health and safety of the animals and those working with them.</a:t>
            </a:r>
          </a:p>
        </p:txBody>
      </p:sp>
      <p:sp>
        <p:nvSpPr>
          <p:cNvPr id="20484" name="Slide Number Placeholder 3">
            <a:extLst>
              <a:ext uri="{FF2B5EF4-FFF2-40B4-BE49-F238E27FC236}">
                <a16:creationId xmlns:a16="http://schemas.microsoft.com/office/drawing/2014/main" id="{427F7F5C-CB9E-4291-9E91-2586944283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0F17A-0ABB-4D8A-AE46-ADF0E2693E7F}"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20C32A8-225C-44F6-AB71-95ED8F082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A60462F-6EE9-4713-8DAD-F8F7C6CFAD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questions within an animal use protocol and amendment form satisfy information that the IACUC is required to collect per the Animal Welfare Act, PHS Policy and the Guide. These documents are available online if you wish to peruse them in your spare time.</a:t>
            </a:r>
          </a:p>
        </p:txBody>
      </p:sp>
      <p:sp>
        <p:nvSpPr>
          <p:cNvPr id="22532" name="Slide Number Placeholder 3">
            <a:extLst>
              <a:ext uri="{FF2B5EF4-FFF2-40B4-BE49-F238E27FC236}">
                <a16:creationId xmlns:a16="http://schemas.microsoft.com/office/drawing/2014/main" id="{AD473986-647F-4FD8-AE5C-B5F94D61F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4997D0-6E3A-47C6-BBA8-735ABA16D305}"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4CA7A6E-33B6-46EE-8735-E664A129613F}"/>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A925D3F4-41E8-46F2-AF9C-65E3BBDDC872}"/>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16E76EC7-DA34-4C97-BE5F-A02C5F0FA1EC}"/>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nvGrpSpPr>
            <p:cNvPr id="7" name="Group 5">
              <a:extLst>
                <a:ext uri="{FF2B5EF4-FFF2-40B4-BE49-F238E27FC236}">
                  <a16:creationId xmlns:a16="http://schemas.microsoft.com/office/drawing/2014/main" id="{16202631-34DC-4A27-83D9-C597714D7248}"/>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7927DD49-011A-4071-BE37-B65FE4097F25}"/>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9" name="Rectangle 7">
                <a:extLst>
                  <a:ext uri="{FF2B5EF4-FFF2-40B4-BE49-F238E27FC236}">
                    <a16:creationId xmlns:a16="http://schemas.microsoft.com/office/drawing/2014/main" id="{AD7547C9-A125-457C-97B1-1D29EBB7A2F1}"/>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 name="Rectangle 8">
                <a:extLst>
                  <a:ext uri="{FF2B5EF4-FFF2-40B4-BE49-F238E27FC236}">
                    <a16:creationId xmlns:a16="http://schemas.microsoft.com/office/drawing/2014/main" id="{C187766E-79B0-43F5-843E-D9EF4086CCEA}"/>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1" name="Rectangle 9">
                <a:extLst>
                  <a:ext uri="{FF2B5EF4-FFF2-40B4-BE49-F238E27FC236}">
                    <a16:creationId xmlns:a16="http://schemas.microsoft.com/office/drawing/2014/main" id="{5A6B18F6-46EA-4390-97FD-9BD3A0A9F2DC}"/>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2" name="Rectangle 10">
                <a:extLst>
                  <a:ext uri="{FF2B5EF4-FFF2-40B4-BE49-F238E27FC236}">
                    <a16:creationId xmlns:a16="http://schemas.microsoft.com/office/drawing/2014/main" id="{CF45408A-6D4F-4B61-AC77-F54B1116589E}"/>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3" name="Rectangle 11">
                <a:extLst>
                  <a:ext uri="{FF2B5EF4-FFF2-40B4-BE49-F238E27FC236}">
                    <a16:creationId xmlns:a16="http://schemas.microsoft.com/office/drawing/2014/main" id="{64DA2684-C4C4-48CA-BB7A-761F1FAC2A38}"/>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4" name="Rectangle 12">
                <a:extLst>
                  <a:ext uri="{FF2B5EF4-FFF2-40B4-BE49-F238E27FC236}">
                    <a16:creationId xmlns:a16="http://schemas.microsoft.com/office/drawing/2014/main" id="{B791F56F-1BA5-4F23-A37A-EFF1ACF39C69}"/>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5" name="Rectangle 13">
                <a:extLst>
                  <a:ext uri="{FF2B5EF4-FFF2-40B4-BE49-F238E27FC236}">
                    <a16:creationId xmlns:a16="http://schemas.microsoft.com/office/drawing/2014/main" id="{65E090D3-7715-4884-9577-38D4A4F0E7B8}"/>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6" name="Rectangle 14">
                <a:extLst>
                  <a:ext uri="{FF2B5EF4-FFF2-40B4-BE49-F238E27FC236}">
                    <a16:creationId xmlns:a16="http://schemas.microsoft.com/office/drawing/2014/main" id="{B3836E3A-8CBD-4B14-8BBD-0BBE92D4D9FD}"/>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7" name="Rectangle 15">
                <a:extLst>
                  <a:ext uri="{FF2B5EF4-FFF2-40B4-BE49-F238E27FC236}">
                    <a16:creationId xmlns:a16="http://schemas.microsoft.com/office/drawing/2014/main" id="{F4286CF0-D33B-47FA-A2C4-7D02AD36BB16}"/>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a:extLst>
              <a:ext uri="{FF2B5EF4-FFF2-40B4-BE49-F238E27FC236}">
                <a16:creationId xmlns:a16="http://schemas.microsoft.com/office/drawing/2014/main" id="{42854586-62F0-4CC3-81E7-53A75F06AB26}"/>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a:extLst>
              <a:ext uri="{FF2B5EF4-FFF2-40B4-BE49-F238E27FC236}">
                <a16:creationId xmlns:a16="http://schemas.microsoft.com/office/drawing/2014/main" id="{58B9A5B5-8E2F-4CA3-A3BB-60D45989985A}"/>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18">
            <a:extLst>
              <a:ext uri="{FF2B5EF4-FFF2-40B4-BE49-F238E27FC236}">
                <a16:creationId xmlns:a16="http://schemas.microsoft.com/office/drawing/2014/main" id="{6846EF00-1E0B-483A-BD71-FEEC1BE1F34F}"/>
              </a:ext>
            </a:extLst>
          </p:cNvPr>
          <p:cNvSpPr>
            <a:spLocks noGrp="1" noChangeArrowheads="1"/>
          </p:cNvSpPr>
          <p:nvPr>
            <p:ph type="sldNum" sz="quarter" idx="12"/>
          </p:nvPr>
        </p:nvSpPr>
        <p:spPr/>
        <p:txBody>
          <a:bodyPr/>
          <a:lstStyle>
            <a:lvl1pPr>
              <a:defRPr smtClean="0"/>
            </a:lvl1pPr>
          </a:lstStyle>
          <a:p>
            <a:pPr>
              <a:defRPr/>
            </a:pPr>
            <a:fld id="{AC4AFDF7-56E6-4D49-A312-442301E4EFED}" type="slidenum">
              <a:rPr lang="en-US" altLang="en-US"/>
              <a:pPr>
                <a:defRPr/>
              </a:pPr>
              <a:t>‹#›</a:t>
            </a:fld>
            <a:endParaRPr lang="en-US" altLang="en-US"/>
          </a:p>
        </p:txBody>
      </p:sp>
    </p:spTree>
    <p:extLst>
      <p:ext uri="{BB962C8B-B14F-4D97-AF65-F5344CB8AC3E}">
        <p14:creationId xmlns:p14="http://schemas.microsoft.com/office/powerpoint/2010/main" val="341471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926EA7-F6B5-4953-9ADC-5A878B1F8B3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94A72E2-2A95-40E4-99AA-75B9E54B9BEF}"/>
              </a:ext>
            </a:extLst>
          </p:cNvPr>
          <p:cNvSpPr>
            <a:spLocks noGrp="1" noChangeArrowheads="1"/>
          </p:cNvSpPr>
          <p:nvPr>
            <p:ph type="sldNum" sz="quarter" idx="11"/>
          </p:nvPr>
        </p:nvSpPr>
        <p:spPr>
          <a:ln/>
        </p:spPr>
        <p:txBody>
          <a:bodyPr/>
          <a:lstStyle>
            <a:lvl1pPr>
              <a:defRPr/>
            </a:lvl1pPr>
          </a:lstStyle>
          <a:p>
            <a:pPr>
              <a:defRPr/>
            </a:pPr>
            <a:fld id="{E322DCF1-5D46-4F46-A604-F75D6FC561AF}" type="slidenum">
              <a:rPr lang="en-US" altLang="en-US"/>
              <a:pPr>
                <a:defRPr/>
              </a:pPr>
              <a:t>‹#›</a:t>
            </a:fld>
            <a:endParaRPr lang="en-US" altLang="en-US"/>
          </a:p>
        </p:txBody>
      </p:sp>
      <p:sp>
        <p:nvSpPr>
          <p:cNvPr id="6" name="Rectangle 16">
            <a:extLst>
              <a:ext uri="{FF2B5EF4-FFF2-40B4-BE49-F238E27FC236}">
                <a16:creationId xmlns:a16="http://schemas.microsoft.com/office/drawing/2014/main" id="{5DBBDEA7-A1BF-401E-949D-87C7D157FCD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874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783F264-8598-44B0-83A3-074AFDF4D2A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4C4F75D-39E8-4826-9F03-F7E26AD8811E}"/>
              </a:ext>
            </a:extLst>
          </p:cNvPr>
          <p:cNvSpPr>
            <a:spLocks noGrp="1" noChangeArrowheads="1"/>
          </p:cNvSpPr>
          <p:nvPr>
            <p:ph type="sldNum" sz="quarter" idx="11"/>
          </p:nvPr>
        </p:nvSpPr>
        <p:spPr>
          <a:ln/>
        </p:spPr>
        <p:txBody>
          <a:bodyPr/>
          <a:lstStyle>
            <a:lvl1pPr>
              <a:defRPr/>
            </a:lvl1pPr>
          </a:lstStyle>
          <a:p>
            <a:pPr>
              <a:defRPr/>
            </a:pPr>
            <a:fld id="{B8149FB0-02C3-4939-B497-9FD30A6C7937}" type="slidenum">
              <a:rPr lang="en-US" altLang="en-US"/>
              <a:pPr>
                <a:defRPr/>
              </a:pPr>
              <a:t>‹#›</a:t>
            </a:fld>
            <a:endParaRPr lang="en-US" altLang="en-US"/>
          </a:p>
        </p:txBody>
      </p:sp>
      <p:sp>
        <p:nvSpPr>
          <p:cNvPr id="6" name="Rectangle 16">
            <a:extLst>
              <a:ext uri="{FF2B5EF4-FFF2-40B4-BE49-F238E27FC236}">
                <a16:creationId xmlns:a16="http://schemas.microsoft.com/office/drawing/2014/main" id="{99206DF7-AF8E-4ABC-98EE-928CDDE1562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53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8CDF75E-167B-432B-BA51-3E4AFC2D6C7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DF2C5A7-E3E8-4462-A50C-C1A88E7E74D1}"/>
              </a:ext>
            </a:extLst>
          </p:cNvPr>
          <p:cNvSpPr>
            <a:spLocks noGrp="1" noChangeArrowheads="1"/>
          </p:cNvSpPr>
          <p:nvPr>
            <p:ph type="sldNum" sz="quarter" idx="11"/>
          </p:nvPr>
        </p:nvSpPr>
        <p:spPr>
          <a:ln/>
        </p:spPr>
        <p:txBody>
          <a:bodyPr/>
          <a:lstStyle>
            <a:lvl1pPr>
              <a:defRPr/>
            </a:lvl1pPr>
          </a:lstStyle>
          <a:p>
            <a:pPr>
              <a:defRPr/>
            </a:pPr>
            <a:fld id="{1B071F34-B432-4508-BF76-F24F6E78887B}" type="slidenum">
              <a:rPr lang="en-US" altLang="en-US"/>
              <a:pPr>
                <a:defRPr/>
              </a:pPr>
              <a:t>‹#›</a:t>
            </a:fld>
            <a:endParaRPr lang="en-US" altLang="en-US"/>
          </a:p>
        </p:txBody>
      </p:sp>
      <p:sp>
        <p:nvSpPr>
          <p:cNvPr id="6" name="Rectangle 16">
            <a:extLst>
              <a:ext uri="{FF2B5EF4-FFF2-40B4-BE49-F238E27FC236}">
                <a16:creationId xmlns:a16="http://schemas.microsoft.com/office/drawing/2014/main" id="{445EC2A3-04C1-4367-B3E7-721656F00A7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619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BF9A3B4B-D8B4-4E55-A03B-79C6E08531D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7AEA705-AB34-4F75-91A2-A9514A4B69C1}"/>
              </a:ext>
            </a:extLst>
          </p:cNvPr>
          <p:cNvSpPr>
            <a:spLocks noGrp="1" noChangeArrowheads="1"/>
          </p:cNvSpPr>
          <p:nvPr>
            <p:ph type="sldNum" sz="quarter" idx="11"/>
          </p:nvPr>
        </p:nvSpPr>
        <p:spPr>
          <a:ln/>
        </p:spPr>
        <p:txBody>
          <a:bodyPr/>
          <a:lstStyle>
            <a:lvl1pPr>
              <a:defRPr/>
            </a:lvl1pPr>
          </a:lstStyle>
          <a:p>
            <a:pPr>
              <a:defRPr/>
            </a:pPr>
            <a:fld id="{06F2C1B9-63E6-459B-8C6F-F3A837FBCC13}" type="slidenum">
              <a:rPr lang="en-US" altLang="en-US"/>
              <a:pPr>
                <a:defRPr/>
              </a:pPr>
              <a:t>‹#›</a:t>
            </a:fld>
            <a:endParaRPr lang="en-US" altLang="en-US"/>
          </a:p>
        </p:txBody>
      </p:sp>
      <p:sp>
        <p:nvSpPr>
          <p:cNvPr id="6" name="Rectangle 16">
            <a:extLst>
              <a:ext uri="{FF2B5EF4-FFF2-40B4-BE49-F238E27FC236}">
                <a16:creationId xmlns:a16="http://schemas.microsoft.com/office/drawing/2014/main" id="{13B6BDEB-E609-4507-8B03-F7A037A04FF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52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01142FE-6D42-49AD-ABBA-9B302075762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54E447F-9BA6-4A6E-8A48-EE7D4D43ED03}"/>
              </a:ext>
            </a:extLst>
          </p:cNvPr>
          <p:cNvSpPr>
            <a:spLocks noGrp="1" noChangeArrowheads="1"/>
          </p:cNvSpPr>
          <p:nvPr>
            <p:ph type="sldNum" sz="quarter" idx="11"/>
          </p:nvPr>
        </p:nvSpPr>
        <p:spPr>
          <a:ln/>
        </p:spPr>
        <p:txBody>
          <a:bodyPr/>
          <a:lstStyle>
            <a:lvl1pPr>
              <a:defRPr/>
            </a:lvl1pPr>
          </a:lstStyle>
          <a:p>
            <a:pPr>
              <a:defRPr/>
            </a:pPr>
            <a:fld id="{47908AC4-48A7-4E39-BAE9-41BFEB33EBF4}" type="slidenum">
              <a:rPr lang="en-US" altLang="en-US"/>
              <a:pPr>
                <a:defRPr/>
              </a:pPr>
              <a:t>‹#›</a:t>
            </a:fld>
            <a:endParaRPr lang="en-US" altLang="en-US"/>
          </a:p>
        </p:txBody>
      </p:sp>
      <p:sp>
        <p:nvSpPr>
          <p:cNvPr id="7" name="Rectangle 16">
            <a:extLst>
              <a:ext uri="{FF2B5EF4-FFF2-40B4-BE49-F238E27FC236}">
                <a16:creationId xmlns:a16="http://schemas.microsoft.com/office/drawing/2014/main" id="{976DF31A-BDCF-4BCD-83AB-03E4E149187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683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029F988-1F67-4F7C-882F-A84ABE2590D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26288D2F-F0C3-428A-8531-6B203244A7B9}"/>
              </a:ext>
            </a:extLst>
          </p:cNvPr>
          <p:cNvSpPr>
            <a:spLocks noGrp="1" noChangeArrowheads="1"/>
          </p:cNvSpPr>
          <p:nvPr>
            <p:ph type="sldNum" sz="quarter" idx="11"/>
          </p:nvPr>
        </p:nvSpPr>
        <p:spPr>
          <a:ln/>
        </p:spPr>
        <p:txBody>
          <a:bodyPr/>
          <a:lstStyle>
            <a:lvl1pPr>
              <a:defRPr/>
            </a:lvl1pPr>
          </a:lstStyle>
          <a:p>
            <a:pPr>
              <a:defRPr/>
            </a:pPr>
            <a:fld id="{4C91E24C-C687-40B8-AEEF-5188A607F062}" type="slidenum">
              <a:rPr lang="en-US" altLang="en-US"/>
              <a:pPr>
                <a:defRPr/>
              </a:pPr>
              <a:t>‹#›</a:t>
            </a:fld>
            <a:endParaRPr lang="en-US" altLang="en-US"/>
          </a:p>
        </p:txBody>
      </p:sp>
      <p:sp>
        <p:nvSpPr>
          <p:cNvPr id="9" name="Rectangle 16">
            <a:extLst>
              <a:ext uri="{FF2B5EF4-FFF2-40B4-BE49-F238E27FC236}">
                <a16:creationId xmlns:a16="http://schemas.microsoft.com/office/drawing/2014/main" id="{581EDA1B-CE01-447F-A589-1004762E250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769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4FD9C615-E4FE-4758-92C7-AE34DBDC9CA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0474F582-EE19-4778-BBE3-4AFD736474A3}"/>
              </a:ext>
            </a:extLst>
          </p:cNvPr>
          <p:cNvSpPr>
            <a:spLocks noGrp="1" noChangeArrowheads="1"/>
          </p:cNvSpPr>
          <p:nvPr>
            <p:ph type="sldNum" sz="quarter" idx="11"/>
          </p:nvPr>
        </p:nvSpPr>
        <p:spPr>
          <a:ln/>
        </p:spPr>
        <p:txBody>
          <a:bodyPr/>
          <a:lstStyle>
            <a:lvl1pPr>
              <a:defRPr/>
            </a:lvl1pPr>
          </a:lstStyle>
          <a:p>
            <a:pPr>
              <a:defRPr/>
            </a:pPr>
            <a:fld id="{31C828F1-31C0-433D-9B79-1723796D2407}" type="slidenum">
              <a:rPr lang="en-US" altLang="en-US"/>
              <a:pPr>
                <a:defRPr/>
              </a:pPr>
              <a:t>‹#›</a:t>
            </a:fld>
            <a:endParaRPr lang="en-US" altLang="en-US"/>
          </a:p>
        </p:txBody>
      </p:sp>
      <p:sp>
        <p:nvSpPr>
          <p:cNvPr id="5" name="Rectangle 16">
            <a:extLst>
              <a:ext uri="{FF2B5EF4-FFF2-40B4-BE49-F238E27FC236}">
                <a16:creationId xmlns:a16="http://schemas.microsoft.com/office/drawing/2014/main" id="{AAA7D0B5-04B3-4173-8C10-E9ADD2DFF37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797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D900F6-757A-49B9-A657-8FC256D2C3A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F970531D-2F63-4D17-B8F5-5B5BF7514C1F}"/>
              </a:ext>
            </a:extLst>
          </p:cNvPr>
          <p:cNvSpPr>
            <a:spLocks noGrp="1" noChangeArrowheads="1"/>
          </p:cNvSpPr>
          <p:nvPr>
            <p:ph type="sldNum" sz="quarter" idx="11"/>
          </p:nvPr>
        </p:nvSpPr>
        <p:spPr>
          <a:ln/>
        </p:spPr>
        <p:txBody>
          <a:bodyPr/>
          <a:lstStyle>
            <a:lvl1pPr>
              <a:defRPr/>
            </a:lvl1pPr>
          </a:lstStyle>
          <a:p>
            <a:pPr>
              <a:defRPr/>
            </a:pPr>
            <a:fld id="{3CBF86F6-6311-4482-84C2-3946E7312FB1}" type="slidenum">
              <a:rPr lang="en-US" altLang="en-US"/>
              <a:pPr>
                <a:defRPr/>
              </a:pPr>
              <a:t>‹#›</a:t>
            </a:fld>
            <a:endParaRPr lang="en-US" altLang="en-US"/>
          </a:p>
        </p:txBody>
      </p:sp>
      <p:sp>
        <p:nvSpPr>
          <p:cNvPr id="4" name="Rectangle 16">
            <a:extLst>
              <a:ext uri="{FF2B5EF4-FFF2-40B4-BE49-F238E27FC236}">
                <a16:creationId xmlns:a16="http://schemas.microsoft.com/office/drawing/2014/main" id="{983C776A-F9C7-4A60-B97B-FD541A64423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979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6ACDFEE-96FF-489B-8A09-AD29B9B705B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9DC3D8D-D38C-4D60-B168-987D042430BA}"/>
              </a:ext>
            </a:extLst>
          </p:cNvPr>
          <p:cNvSpPr>
            <a:spLocks noGrp="1" noChangeArrowheads="1"/>
          </p:cNvSpPr>
          <p:nvPr>
            <p:ph type="sldNum" sz="quarter" idx="11"/>
          </p:nvPr>
        </p:nvSpPr>
        <p:spPr>
          <a:ln/>
        </p:spPr>
        <p:txBody>
          <a:bodyPr/>
          <a:lstStyle>
            <a:lvl1pPr>
              <a:defRPr/>
            </a:lvl1pPr>
          </a:lstStyle>
          <a:p>
            <a:pPr>
              <a:defRPr/>
            </a:pPr>
            <a:fld id="{9CF91389-F20F-4F1A-92DD-9F588B290932}" type="slidenum">
              <a:rPr lang="en-US" altLang="en-US"/>
              <a:pPr>
                <a:defRPr/>
              </a:pPr>
              <a:t>‹#›</a:t>
            </a:fld>
            <a:endParaRPr lang="en-US" altLang="en-US"/>
          </a:p>
        </p:txBody>
      </p:sp>
      <p:sp>
        <p:nvSpPr>
          <p:cNvPr id="7" name="Rectangle 16">
            <a:extLst>
              <a:ext uri="{FF2B5EF4-FFF2-40B4-BE49-F238E27FC236}">
                <a16:creationId xmlns:a16="http://schemas.microsoft.com/office/drawing/2014/main" id="{27690EB9-A428-4754-95F5-57A1F942CEA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0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601E9F0-B42F-4AB1-AF3D-7CC8DAD654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C7E050E-E0C2-45AB-AA00-67EEFFA03777}"/>
              </a:ext>
            </a:extLst>
          </p:cNvPr>
          <p:cNvSpPr>
            <a:spLocks noGrp="1" noChangeArrowheads="1"/>
          </p:cNvSpPr>
          <p:nvPr>
            <p:ph type="sldNum" sz="quarter" idx="11"/>
          </p:nvPr>
        </p:nvSpPr>
        <p:spPr>
          <a:ln/>
        </p:spPr>
        <p:txBody>
          <a:bodyPr/>
          <a:lstStyle>
            <a:lvl1pPr>
              <a:defRPr/>
            </a:lvl1pPr>
          </a:lstStyle>
          <a:p>
            <a:pPr>
              <a:defRPr/>
            </a:pPr>
            <a:fld id="{63C835BF-3887-4F68-AB3F-EBCCE137659E}" type="slidenum">
              <a:rPr lang="en-US" altLang="en-US"/>
              <a:pPr>
                <a:defRPr/>
              </a:pPr>
              <a:t>‹#›</a:t>
            </a:fld>
            <a:endParaRPr lang="en-US" altLang="en-US"/>
          </a:p>
        </p:txBody>
      </p:sp>
      <p:sp>
        <p:nvSpPr>
          <p:cNvPr id="7" name="Rectangle 16">
            <a:extLst>
              <a:ext uri="{FF2B5EF4-FFF2-40B4-BE49-F238E27FC236}">
                <a16:creationId xmlns:a16="http://schemas.microsoft.com/office/drawing/2014/main" id="{199C78B6-C538-4DDB-AB0E-5CD6DCCD351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821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B332C3-6FAD-4806-8CE9-3012CD81324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548C254D-4069-43A1-BCBE-ADCD84DEA1C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a:defRPr/>
            </a:pPr>
            <a:fld id="{57BD5B25-C086-44F1-82BD-86FB07E84009}" type="slidenum">
              <a:rPr lang="en-US" altLang="en-US"/>
              <a:pPr>
                <a:defRPr/>
              </a:pPr>
              <a:t>‹#›</a:t>
            </a:fld>
            <a:endParaRPr lang="en-US" altLang="en-US"/>
          </a:p>
        </p:txBody>
      </p:sp>
      <p:grpSp>
        <p:nvGrpSpPr>
          <p:cNvPr id="1028" name="Group 4">
            <a:extLst>
              <a:ext uri="{FF2B5EF4-FFF2-40B4-BE49-F238E27FC236}">
                <a16:creationId xmlns:a16="http://schemas.microsoft.com/office/drawing/2014/main" id="{E569E330-0988-4215-988B-9BB05B9D56C5}"/>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ACDC1F21-CBA2-4F7A-A3EF-CBC871950369}"/>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3" name="Rectangle 6">
              <a:extLst>
                <a:ext uri="{FF2B5EF4-FFF2-40B4-BE49-F238E27FC236}">
                  <a16:creationId xmlns:a16="http://schemas.microsoft.com/office/drawing/2014/main" id="{9B68E7B6-EC75-4BAD-BD41-D3C4F8A3E1F2}"/>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4" name="Rectangle 7">
              <a:extLst>
                <a:ext uri="{FF2B5EF4-FFF2-40B4-BE49-F238E27FC236}">
                  <a16:creationId xmlns:a16="http://schemas.microsoft.com/office/drawing/2014/main" id="{2C94B1AD-1030-474A-87DB-F29F10A9FAFD}"/>
                </a:ext>
              </a:extLst>
            </p:cNvPr>
            <p:cNvSpPr>
              <a:spLocks noChangeArrowheads="1"/>
            </p:cNvSpPr>
            <p:nvPr/>
          </p:nvSpPr>
          <p:spPr bwMode="auto">
            <a:xfrm>
              <a:off x="258" y="85"/>
              <a:ext cx="87" cy="89"/>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5" name="Rectangle 8">
              <a:extLst>
                <a:ext uri="{FF2B5EF4-FFF2-40B4-BE49-F238E27FC236}">
                  <a16:creationId xmlns:a16="http://schemas.microsoft.com/office/drawing/2014/main" id="{B56EA4EF-CC9A-4F7C-84B9-2FF881C251E6}"/>
                </a:ext>
              </a:extLst>
            </p:cNvPr>
            <p:cNvSpPr>
              <a:spLocks noChangeArrowheads="1"/>
            </p:cNvSpPr>
            <p:nvPr/>
          </p:nvSpPr>
          <p:spPr bwMode="auto">
            <a:xfrm>
              <a:off x="345" y="0"/>
              <a:ext cx="88" cy="87"/>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6" name="Rectangle 9">
              <a:extLst>
                <a:ext uri="{FF2B5EF4-FFF2-40B4-BE49-F238E27FC236}">
                  <a16:creationId xmlns:a16="http://schemas.microsoft.com/office/drawing/2014/main" id="{15E757BB-682E-42F2-B2FF-D505A1C539A1}"/>
                </a:ext>
              </a:extLst>
            </p:cNvPr>
            <p:cNvSpPr>
              <a:spLocks noChangeArrowheads="1"/>
            </p:cNvSpPr>
            <p:nvPr/>
          </p:nvSpPr>
          <p:spPr bwMode="auto">
            <a:xfrm>
              <a:off x="345" y="85"/>
              <a:ext cx="88" cy="8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37" name="Rectangle 10">
              <a:extLst>
                <a:ext uri="{FF2B5EF4-FFF2-40B4-BE49-F238E27FC236}">
                  <a16:creationId xmlns:a16="http://schemas.microsoft.com/office/drawing/2014/main" id="{77B1E509-8FAC-4AB1-99A5-7A882B48180D}"/>
                </a:ext>
              </a:extLst>
            </p:cNvPr>
            <p:cNvSpPr>
              <a:spLocks noChangeArrowheads="1"/>
            </p:cNvSpPr>
            <p:nvPr/>
          </p:nvSpPr>
          <p:spPr bwMode="auto">
            <a:xfrm>
              <a:off x="173" y="173"/>
              <a:ext cx="86" cy="87"/>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8" name="Rectangle 11">
              <a:extLst>
                <a:ext uri="{FF2B5EF4-FFF2-40B4-BE49-F238E27FC236}">
                  <a16:creationId xmlns:a16="http://schemas.microsoft.com/office/drawing/2014/main" id="{3A84DE16-CA52-4687-9CFC-7EDCAA26F02C}"/>
                </a:ext>
              </a:extLst>
            </p:cNvPr>
            <p:cNvSpPr>
              <a:spLocks noChangeArrowheads="1"/>
            </p:cNvSpPr>
            <p:nvPr/>
          </p:nvSpPr>
          <p:spPr bwMode="auto">
            <a:xfrm>
              <a:off x="83" y="86"/>
              <a:ext cx="89" cy="8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9" name="Rectangle 12">
              <a:extLst>
                <a:ext uri="{FF2B5EF4-FFF2-40B4-BE49-F238E27FC236}">
                  <a16:creationId xmlns:a16="http://schemas.microsoft.com/office/drawing/2014/main" id="{E236CAA3-A2D1-4064-A495-BFCED0091085}"/>
                </a:ext>
              </a:extLst>
            </p:cNvPr>
            <p:cNvSpPr>
              <a:spLocks noChangeArrowheads="1"/>
            </p:cNvSpPr>
            <p:nvPr/>
          </p:nvSpPr>
          <p:spPr bwMode="auto">
            <a:xfrm>
              <a:off x="258" y="171"/>
              <a:ext cx="87" cy="8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40" name="Rectangle 13">
              <a:extLst>
                <a:ext uri="{FF2B5EF4-FFF2-40B4-BE49-F238E27FC236}">
                  <a16:creationId xmlns:a16="http://schemas.microsoft.com/office/drawing/2014/main" id="{B0035165-5043-479D-8F0A-48F73633513A}"/>
                </a:ext>
              </a:extLst>
            </p:cNvPr>
            <p:cNvSpPr>
              <a:spLocks noChangeArrowheads="1"/>
            </p:cNvSpPr>
            <p:nvPr/>
          </p:nvSpPr>
          <p:spPr bwMode="auto">
            <a:xfrm>
              <a:off x="173" y="258"/>
              <a:ext cx="86" cy="86"/>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grpSp>
      <p:sp>
        <p:nvSpPr>
          <p:cNvPr id="1029" name="Rectangle 14">
            <a:extLst>
              <a:ext uri="{FF2B5EF4-FFF2-40B4-BE49-F238E27FC236}">
                <a16:creationId xmlns:a16="http://schemas.microsoft.com/office/drawing/2014/main" id="{4057C433-F375-41BC-B210-4B813A2FC767}"/>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B73E8603-43EB-41D7-AFBA-8835EA73D989}"/>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a:extLst>
              <a:ext uri="{FF2B5EF4-FFF2-40B4-BE49-F238E27FC236}">
                <a16:creationId xmlns:a16="http://schemas.microsoft.com/office/drawing/2014/main" id="{9CFB0249-BD09-4947-9873-420B2C1179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72"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www.medschool.umaryland.edu/iacuc/Education--Training/Laboratory-Animal-Exposure-Risk-Assessment-Program-LAERAP/"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www.citiprogram.org/" TargetMode="External"/><Relationship Id="rId5" Type="http://schemas.openxmlformats.org/officeDocument/2006/relationships/image" Target="../media/image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www.medschool.umaryland.edu/iacuc/Policies--Procedures/" TargetMode="External"/><Relationship Id="rId5" Type="http://schemas.openxmlformats.org/officeDocument/2006/relationships/hyperlink" Target="http://www.medschool.umaryland.edu/iacuc/Forms/"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mailto:ACUO@som.umaryland.edu" TargetMode="External"/><Relationship Id="rId5" Type="http://schemas.openxmlformats.org/officeDocument/2006/relationships/hyperlink" Target="http://www.medschool.umaryland.edu/IACUC/"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hyperlink" Target="http://medschool.umaryland.edu/vetmedicine"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hyperlink" Target="http://www.aaalac.org/resources/Guide_2011.pdf" TargetMode="External"/><Relationship Id="rId4" Type="http://schemas.openxmlformats.org/officeDocument/2006/relationships/notesSlide" Target="../notesSlides/notesSlide9.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1CDAF1F-BEDE-4942-8BBC-816421AC67EC}"/>
              </a:ext>
            </a:extLst>
          </p:cNvPr>
          <p:cNvSpPr>
            <a:spLocks noGrp="1" noChangeArrowheads="1"/>
          </p:cNvSpPr>
          <p:nvPr>
            <p:ph type="ctrTitle"/>
          </p:nvPr>
        </p:nvSpPr>
        <p:spPr/>
        <p:txBody>
          <a:bodyPr/>
          <a:lstStyle/>
          <a:p>
            <a:pPr eaLnBrk="1" hangingPunct="1">
              <a:defRPr/>
            </a:pPr>
            <a:r>
              <a:rPr lang="en-US" altLang="en-US" sz="4600" dirty="0"/>
              <a:t>Responsible Conduct of Research: </a:t>
            </a:r>
            <a:r>
              <a:rPr lang="en-US" altLang="en-US" sz="4600" dirty="0">
                <a:solidFill>
                  <a:schemeClr val="bg2">
                    <a:lumMod val="20000"/>
                    <a:lumOff val="80000"/>
                  </a:schemeClr>
                </a:solidFill>
              </a:rPr>
              <a:t>IACUC</a:t>
            </a:r>
            <a:r>
              <a:rPr lang="en-US" altLang="en-US" sz="4600" dirty="0"/>
              <a:t/>
            </a:r>
            <a:br>
              <a:rPr lang="en-US" altLang="en-US" sz="4600" dirty="0"/>
            </a:br>
            <a:r>
              <a:rPr lang="en-US" altLang="en-US" sz="2800" i="1" dirty="0"/>
              <a:t>Graduate School Orientation 2020</a:t>
            </a:r>
          </a:p>
        </p:txBody>
      </p:sp>
      <p:sp>
        <p:nvSpPr>
          <p:cNvPr id="5123" name="Rectangle 3">
            <a:extLst>
              <a:ext uri="{FF2B5EF4-FFF2-40B4-BE49-F238E27FC236}">
                <a16:creationId xmlns:a16="http://schemas.microsoft.com/office/drawing/2014/main" id="{CD505A69-E845-4235-8416-070237526DAB}"/>
              </a:ext>
            </a:extLst>
          </p:cNvPr>
          <p:cNvSpPr>
            <a:spLocks noGrp="1" noChangeArrowheads="1"/>
          </p:cNvSpPr>
          <p:nvPr>
            <p:ph type="subTitle" idx="1"/>
          </p:nvPr>
        </p:nvSpPr>
        <p:spPr>
          <a:xfrm>
            <a:off x="304800" y="5638800"/>
            <a:ext cx="4114800" cy="990600"/>
          </a:xfrm>
        </p:spPr>
        <p:txBody>
          <a:bodyPr/>
          <a:lstStyle/>
          <a:p>
            <a:pPr eaLnBrk="1" hangingPunct="1">
              <a:lnSpc>
                <a:spcPct val="90000"/>
              </a:lnSpc>
            </a:pPr>
            <a:r>
              <a:rPr lang="en-US" altLang="en-US" sz="1400" b="1"/>
              <a:t>Office of Animal Welfare Assurance (OAWA)</a:t>
            </a:r>
          </a:p>
          <a:p>
            <a:pPr eaLnBrk="1" hangingPunct="1">
              <a:lnSpc>
                <a:spcPct val="90000"/>
              </a:lnSpc>
            </a:pPr>
            <a:r>
              <a:rPr lang="en-US" altLang="en-US" sz="1400" b="1"/>
              <a:t>Janna Barcelo, MS, CPIA</a:t>
            </a:r>
          </a:p>
        </p:txBody>
      </p:sp>
      <p:pic>
        <p:nvPicPr>
          <p:cNvPr id="5" name="Audio 4">
            <a:hlinkClick r:id="" action="ppaction://media"/>
            <a:extLst>
              <a:ext uri="{FF2B5EF4-FFF2-40B4-BE49-F238E27FC236}">
                <a16:creationId xmlns:a16="http://schemas.microsoft.com/office/drawing/2014/main" id="{B1E942CB-B82E-4E85-88FB-72E433413A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41"/>
    </mc:Choice>
    <mc:Fallback xmlns="">
      <p:transition spd="slow" advTm="13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A03D3CB-2C39-4234-8A99-B6C61D684A65}"/>
              </a:ext>
            </a:extLst>
          </p:cNvPr>
          <p:cNvSpPr>
            <a:spLocks noGrp="1" noChangeArrowheads="1"/>
          </p:cNvSpPr>
          <p:nvPr>
            <p:ph type="title"/>
          </p:nvPr>
        </p:nvSpPr>
        <p:spPr/>
        <p:txBody>
          <a:bodyPr/>
          <a:lstStyle/>
          <a:p>
            <a:pPr eaLnBrk="1" hangingPunct="1"/>
            <a:r>
              <a:rPr lang="en-US" altLang="en-US" b="1" u="sng">
                <a:solidFill>
                  <a:schemeClr val="bg2"/>
                </a:solidFill>
              </a:rPr>
              <a:t>Regulatory</a:t>
            </a:r>
            <a:r>
              <a:rPr lang="en-US" altLang="en-US" sz="4000" b="1" u="sng">
                <a:solidFill>
                  <a:schemeClr val="bg2"/>
                </a:solidFill>
              </a:rPr>
              <a:t> </a:t>
            </a:r>
            <a:r>
              <a:rPr lang="en-US" altLang="en-US" b="1" u="sng">
                <a:solidFill>
                  <a:schemeClr val="bg2"/>
                </a:solidFill>
              </a:rPr>
              <a:t>Documents</a:t>
            </a:r>
            <a:endParaRPr lang="en-US" altLang="en-US" sz="4000" b="1" u="sng">
              <a:solidFill>
                <a:schemeClr val="bg2"/>
              </a:solidFill>
            </a:endParaRPr>
          </a:p>
        </p:txBody>
      </p:sp>
      <p:sp>
        <p:nvSpPr>
          <p:cNvPr id="9219" name="Rectangle 3">
            <a:extLst>
              <a:ext uri="{FF2B5EF4-FFF2-40B4-BE49-F238E27FC236}">
                <a16:creationId xmlns:a16="http://schemas.microsoft.com/office/drawing/2014/main" id="{EA6D17C7-F305-4776-B52E-F558A1005569}"/>
              </a:ext>
            </a:extLst>
          </p:cNvPr>
          <p:cNvSpPr>
            <a:spLocks noGrp="1" noChangeArrowheads="1"/>
          </p:cNvSpPr>
          <p:nvPr>
            <p:ph type="body" idx="1"/>
          </p:nvPr>
        </p:nvSpPr>
        <p:spPr>
          <a:xfrm>
            <a:off x="457200" y="1981200"/>
            <a:ext cx="8229600" cy="4114800"/>
          </a:xfrm>
        </p:spPr>
        <p:txBody>
          <a:bodyPr/>
          <a:lstStyle/>
          <a:p>
            <a:pPr>
              <a:buFont typeface="Symbol" pitchFamily="18" charset="2"/>
              <a:buNone/>
              <a:defRPr/>
            </a:pPr>
            <a:r>
              <a:rPr lang="en-US" b="1" dirty="0">
                <a:solidFill>
                  <a:srgbClr val="FF5050"/>
                </a:solidFill>
                <a:effectLst>
                  <a:outerShdw blurRad="38100" dist="38100" dir="2700000" algn="tl">
                    <a:srgbClr val="000000"/>
                  </a:outerShdw>
                </a:effectLst>
              </a:rPr>
              <a:t>Additional Regulations:</a:t>
            </a:r>
          </a:p>
          <a:p>
            <a:pPr lvl="1">
              <a:defRPr/>
            </a:pPr>
            <a:r>
              <a:rPr lang="en-US" sz="3200" dirty="0"/>
              <a:t>Veterans Health Administration (VHA)</a:t>
            </a:r>
          </a:p>
          <a:p>
            <a:pPr lvl="1">
              <a:defRPr/>
            </a:pPr>
            <a:r>
              <a:rPr lang="en-US" sz="3200" dirty="0"/>
              <a:t>Department of Defense (DoD)</a:t>
            </a:r>
          </a:p>
          <a:p>
            <a:pPr lvl="1">
              <a:defRPr/>
            </a:pPr>
            <a:r>
              <a:rPr lang="en-US" sz="3200" dirty="0"/>
              <a:t>Food and Drug Administration (FDA)</a:t>
            </a:r>
          </a:p>
          <a:p>
            <a:pPr lvl="2">
              <a:defRPr/>
            </a:pPr>
            <a:r>
              <a:rPr lang="en-US" sz="2800" dirty="0"/>
              <a:t>Good Laboratory Practices (GLP)</a:t>
            </a:r>
          </a:p>
          <a:p>
            <a:pPr lvl="2">
              <a:defRPr/>
            </a:pPr>
            <a:r>
              <a:rPr lang="en-US" sz="2800" dirty="0"/>
              <a:t>Animal Rule	</a:t>
            </a:r>
          </a:p>
        </p:txBody>
      </p:sp>
      <p:pic>
        <p:nvPicPr>
          <p:cNvPr id="23556" name="Picture 4" descr="j0314407">
            <a:extLst>
              <a:ext uri="{FF2B5EF4-FFF2-40B4-BE49-F238E27FC236}">
                <a16:creationId xmlns:a16="http://schemas.microsoft.com/office/drawing/2014/main" id="{43B066EF-D9FF-48F2-B87A-0A7F27859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800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603218C2-78F9-4593-B44D-654B76BB93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210"/>
    </mc:Choice>
    <mc:Fallback xmlns="">
      <p:transition spd="slow" advTm="21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47A6430-F0C7-4CE8-83DF-59E7E000482A}"/>
              </a:ext>
            </a:extLst>
          </p:cNvPr>
          <p:cNvSpPr>
            <a:spLocks noGrp="1" noChangeArrowheads="1"/>
          </p:cNvSpPr>
          <p:nvPr>
            <p:ph type="title"/>
          </p:nvPr>
        </p:nvSpPr>
        <p:spPr/>
        <p:txBody>
          <a:bodyPr/>
          <a:lstStyle/>
          <a:p>
            <a:pPr eaLnBrk="1" hangingPunct="1"/>
            <a:r>
              <a:rPr lang="en-US" altLang="en-US" b="1" u="sng">
                <a:solidFill>
                  <a:schemeClr val="bg2"/>
                </a:solidFill>
              </a:rPr>
              <a:t>Assuring Compliance</a:t>
            </a:r>
          </a:p>
        </p:txBody>
      </p:sp>
      <p:pic>
        <p:nvPicPr>
          <p:cNvPr id="25603" name="Picture 4" descr="j0314407">
            <a:extLst>
              <a:ext uri="{FF2B5EF4-FFF2-40B4-BE49-F238E27FC236}">
                <a16:creationId xmlns:a16="http://schemas.microsoft.com/office/drawing/2014/main" id="{6881F11E-4433-4003-9D50-9F4C87481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863" y="5168900"/>
            <a:ext cx="27257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92A20E0A-41AE-4792-AB47-5524C3919465}"/>
              </a:ext>
            </a:extLst>
          </p:cNvPr>
          <p:cNvSpPr>
            <a:spLocks noGrp="1" noChangeArrowheads="1"/>
          </p:cNvSpPr>
          <p:nvPr>
            <p:ph type="body" idx="1"/>
          </p:nvPr>
        </p:nvSpPr>
        <p:spPr>
          <a:xfrm>
            <a:off x="457200" y="1752600"/>
            <a:ext cx="8229600" cy="4572000"/>
          </a:xfrm>
        </p:spPr>
        <p:txBody>
          <a:bodyPr/>
          <a:lstStyle/>
          <a:p>
            <a:pPr>
              <a:defRPr/>
            </a:pPr>
            <a:r>
              <a:rPr lang="en-US" sz="2400" dirty="0"/>
              <a:t>IACUC Review of all proposed animal use</a:t>
            </a:r>
          </a:p>
          <a:p>
            <a:pPr>
              <a:defRPr/>
            </a:pPr>
            <a:r>
              <a:rPr lang="en-US" sz="2400" dirty="0"/>
              <a:t>Training</a:t>
            </a:r>
          </a:p>
          <a:p>
            <a:pPr>
              <a:defRPr/>
            </a:pPr>
            <a:r>
              <a:rPr lang="en-US" sz="2400" dirty="0"/>
              <a:t>Post-Approval Monitoring </a:t>
            </a:r>
            <a:endParaRPr lang="en-US" sz="2400" i="1" baseline="30000" dirty="0">
              <a:solidFill>
                <a:schemeClr val="tx2"/>
              </a:solidFill>
            </a:endParaRPr>
          </a:p>
          <a:p>
            <a:pPr>
              <a:defRPr/>
            </a:pPr>
            <a:r>
              <a:rPr lang="en-US" sz="2400" dirty="0"/>
              <a:t>Grant / Protocol Comparisons</a:t>
            </a:r>
          </a:p>
          <a:p>
            <a:pPr>
              <a:defRPr/>
            </a:pPr>
            <a:r>
              <a:rPr lang="en-US" sz="2400" dirty="0"/>
              <a:t>Attend national regulatory affairs meetings / workshops / conferences</a:t>
            </a:r>
          </a:p>
          <a:p>
            <a:pPr>
              <a:defRPr/>
            </a:pPr>
            <a:r>
              <a:rPr lang="en-US" sz="2400" dirty="0"/>
              <a:t>Maintain AAALAC Accreditation </a:t>
            </a:r>
            <a:r>
              <a:rPr lang="en-US" sz="1800" dirty="0">
                <a:solidFill>
                  <a:schemeClr val="accent2">
                    <a:lumMod val="75000"/>
                  </a:schemeClr>
                </a:solidFill>
              </a:rPr>
              <a:t>(</a:t>
            </a:r>
            <a:r>
              <a:rPr lang="en-US" sz="1800" i="1" dirty="0">
                <a:solidFill>
                  <a:schemeClr val="accent2">
                    <a:lumMod val="75000"/>
                  </a:schemeClr>
                </a:solidFill>
              </a:rPr>
              <a:t>voluntary; yet recognized nationally and internationally as the ‘gold 	standard’ symbolizing quality, promoting  scientific validity, and demonstrating  accountability and commitment to humane animal care and use.</a:t>
            </a:r>
            <a:r>
              <a:rPr lang="en-US" sz="1800" dirty="0">
                <a:solidFill>
                  <a:schemeClr val="accent2">
                    <a:lumMod val="75000"/>
                  </a:schemeClr>
                </a:solidFill>
              </a:rPr>
              <a:t>)</a:t>
            </a:r>
          </a:p>
        </p:txBody>
      </p:sp>
      <p:pic>
        <p:nvPicPr>
          <p:cNvPr id="3" name="Audio 2">
            <a:hlinkClick r:id="" action="ppaction://media"/>
            <a:extLst>
              <a:ext uri="{FF2B5EF4-FFF2-40B4-BE49-F238E27FC236}">
                <a16:creationId xmlns:a16="http://schemas.microsoft.com/office/drawing/2014/main" id="{5F3F4423-5372-4701-9DEA-EA3DCFF758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496"/>
    </mc:Choice>
    <mc:Fallback xmlns="">
      <p:transition spd="slow" advTm="53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C438664-6A4A-404B-A600-8C57BFD0FA02}"/>
              </a:ext>
            </a:extLst>
          </p:cNvPr>
          <p:cNvSpPr>
            <a:spLocks noGrp="1" noChangeArrowheads="1"/>
          </p:cNvSpPr>
          <p:nvPr>
            <p:ph type="title"/>
          </p:nvPr>
        </p:nvSpPr>
        <p:spPr>
          <a:xfrm>
            <a:off x="533400" y="609600"/>
            <a:ext cx="8229600" cy="1066800"/>
          </a:xfrm>
        </p:spPr>
        <p:txBody>
          <a:bodyPr/>
          <a:lstStyle/>
          <a:p>
            <a:pPr eaLnBrk="1" hangingPunct="1"/>
            <a:r>
              <a:rPr lang="en-US" altLang="en-US" sz="3800" b="1" u="sng">
                <a:solidFill>
                  <a:schemeClr val="bg2"/>
                </a:solidFill>
              </a:rPr>
              <a:t>Consequences of Non-compliance</a:t>
            </a:r>
          </a:p>
        </p:txBody>
      </p:sp>
      <p:sp>
        <p:nvSpPr>
          <p:cNvPr id="27651" name="Rectangle 3">
            <a:extLst>
              <a:ext uri="{FF2B5EF4-FFF2-40B4-BE49-F238E27FC236}">
                <a16:creationId xmlns:a16="http://schemas.microsoft.com/office/drawing/2014/main" id="{5CB655CA-24D2-43CB-A756-0589BD4615E6}"/>
              </a:ext>
            </a:extLst>
          </p:cNvPr>
          <p:cNvSpPr>
            <a:spLocks noGrp="1" noChangeArrowheads="1"/>
          </p:cNvSpPr>
          <p:nvPr>
            <p:ph type="body" idx="1"/>
          </p:nvPr>
        </p:nvSpPr>
        <p:spPr>
          <a:xfrm>
            <a:off x="533400" y="1822450"/>
            <a:ext cx="8229600" cy="4114800"/>
          </a:xfrm>
        </p:spPr>
        <p:txBody>
          <a:bodyPr/>
          <a:lstStyle/>
          <a:p>
            <a:pPr eaLnBrk="1" hangingPunct="1">
              <a:lnSpc>
                <a:spcPct val="80000"/>
              </a:lnSpc>
            </a:pPr>
            <a:r>
              <a:rPr lang="en-US" altLang="en-US" b="1"/>
              <a:t>Institution</a:t>
            </a:r>
          </a:p>
          <a:p>
            <a:pPr lvl="1" eaLnBrk="1" hangingPunct="1">
              <a:lnSpc>
                <a:spcPct val="80000"/>
              </a:lnSpc>
            </a:pPr>
            <a:r>
              <a:rPr lang="en-US" altLang="en-US" sz="2400"/>
              <a:t>Required to report incident to Feds, AAALAC &amp; Funding Agency</a:t>
            </a:r>
          </a:p>
          <a:p>
            <a:pPr lvl="1" eaLnBrk="1" hangingPunct="1">
              <a:lnSpc>
                <a:spcPct val="80000"/>
              </a:lnSpc>
            </a:pPr>
            <a:r>
              <a:rPr lang="en-US" altLang="en-US" sz="2400"/>
              <a:t>Subject to Audits and / or fines </a:t>
            </a:r>
          </a:p>
          <a:p>
            <a:pPr lvl="1" eaLnBrk="1" hangingPunct="1">
              <a:lnSpc>
                <a:spcPct val="80000"/>
              </a:lnSpc>
            </a:pPr>
            <a:r>
              <a:rPr lang="en-US" altLang="en-US" sz="2400"/>
              <a:t>Potential Loss of Animal Welfare Assurance, USDA Registration, and AAALAC Accreditation</a:t>
            </a:r>
          </a:p>
          <a:p>
            <a:pPr lvl="2" eaLnBrk="1" hangingPunct="1">
              <a:lnSpc>
                <a:spcPct val="80000"/>
              </a:lnSpc>
            </a:pPr>
            <a:r>
              <a:rPr lang="en-US" altLang="en-US"/>
              <a:t>Loss of PHS Funding </a:t>
            </a:r>
          </a:p>
          <a:p>
            <a:pPr lvl="2" eaLnBrk="1" hangingPunct="1">
              <a:lnSpc>
                <a:spcPct val="80000"/>
              </a:lnSpc>
            </a:pPr>
            <a:r>
              <a:rPr lang="en-US" altLang="en-US"/>
              <a:t>Loss of the privilege to use animals</a:t>
            </a:r>
          </a:p>
          <a:p>
            <a:pPr lvl="2" eaLnBrk="1" hangingPunct="1">
              <a:lnSpc>
                <a:spcPct val="80000"/>
              </a:lnSpc>
            </a:pPr>
            <a:r>
              <a:rPr lang="en-US" altLang="en-US"/>
              <a:t>Loss of trust from the community</a:t>
            </a:r>
          </a:p>
          <a:p>
            <a:pPr lvl="1" eaLnBrk="1" hangingPunct="1">
              <a:lnSpc>
                <a:spcPct val="80000"/>
              </a:lnSpc>
            </a:pPr>
            <a:r>
              <a:rPr lang="en-US" altLang="en-US" sz="2400"/>
              <a:t>Negative Public Relations</a:t>
            </a:r>
          </a:p>
        </p:txBody>
      </p:sp>
      <p:pic>
        <p:nvPicPr>
          <p:cNvPr id="27652" name="Picture 4" descr="j0314407">
            <a:extLst>
              <a:ext uri="{FF2B5EF4-FFF2-40B4-BE49-F238E27FC236}">
                <a16:creationId xmlns:a16="http://schemas.microsoft.com/office/drawing/2014/main" id="{5951891C-01BA-4172-BB42-C16165384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016500"/>
            <a:ext cx="2895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F2F4C72F-9B2B-4595-B934-AAB1CE0539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146"/>
    </mc:Choice>
    <mc:Fallback xmlns="">
      <p:transition spd="slow" advTm="65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53739B7-A60B-4F32-B764-0AE3057D0E06}"/>
              </a:ext>
            </a:extLst>
          </p:cNvPr>
          <p:cNvSpPr>
            <a:spLocks noGrp="1" noChangeArrowheads="1"/>
          </p:cNvSpPr>
          <p:nvPr>
            <p:ph type="title"/>
          </p:nvPr>
        </p:nvSpPr>
        <p:spPr>
          <a:xfrm>
            <a:off x="457200" y="457200"/>
            <a:ext cx="8229600" cy="1676400"/>
          </a:xfrm>
        </p:spPr>
        <p:txBody>
          <a:bodyPr/>
          <a:lstStyle/>
          <a:p>
            <a:pPr eaLnBrk="1" hangingPunct="1"/>
            <a:r>
              <a:rPr lang="en-US" altLang="en-US" sz="2800" b="1"/>
              <a:t>WHAT DO I NEED TO COMPLETE </a:t>
            </a:r>
            <a:r>
              <a:rPr lang="en-US" altLang="en-US" sz="2800" b="1" i="1" u="sng">
                <a:solidFill>
                  <a:schemeClr val="bg2"/>
                </a:solidFill>
              </a:rPr>
              <a:t>BEFORE</a:t>
            </a:r>
            <a:r>
              <a:rPr lang="en-US" altLang="en-US" sz="2800" b="1"/>
              <a:t> I WORK WITH LABORATORY ANIMALS?</a:t>
            </a:r>
            <a:br>
              <a:rPr lang="en-US" altLang="en-US" sz="2800" b="1"/>
            </a:br>
            <a:r>
              <a:rPr lang="en-US" altLang="en-US" sz="1600" b="1">
                <a:solidFill>
                  <a:schemeClr val="bg2"/>
                </a:solidFill>
              </a:rPr>
              <a:t>_______________________________________________________________________</a:t>
            </a:r>
            <a:endParaRPr lang="en-US" altLang="en-US" sz="1600" b="1" u="sng">
              <a:solidFill>
                <a:schemeClr val="bg2"/>
              </a:solidFill>
            </a:endParaRPr>
          </a:p>
        </p:txBody>
      </p:sp>
      <p:pic>
        <p:nvPicPr>
          <p:cNvPr id="29699" name="Picture 4" descr="j0314407">
            <a:extLst>
              <a:ext uri="{FF2B5EF4-FFF2-40B4-BE49-F238E27FC236}">
                <a16:creationId xmlns:a16="http://schemas.microsoft.com/office/drawing/2014/main" id="{48C3A2C1-EC00-426D-A59C-C3FB3D799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81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BC4411A5-E99D-4CA1-B670-FD4100EE55D6}"/>
              </a:ext>
            </a:extLst>
          </p:cNvPr>
          <p:cNvSpPr>
            <a:spLocks noGrp="1" noChangeArrowheads="1"/>
          </p:cNvSpPr>
          <p:nvPr>
            <p:ph type="body" idx="1"/>
          </p:nvPr>
        </p:nvSpPr>
        <p:spPr>
          <a:xfrm>
            <a:off x="381000" y="2133600"/>
            <a:ext cx="8229600" cy="3886200"/>
          </a:xfrm>
        </p:spPr>
        <p:txBody>
          <a:bodyPr/>
          <a:lstStyle/>
          <a:p>
            <a:r>
              <a:rPr lang="en-US" altLang="en-US" sz="2000"/>
              <a:t>Complete required IACUC training </a:t>
            </a:r>
          </a:p>
          <a:p>
            <a:pPr lvl="1"/>
            <a:r>
              <a:rPr lang="en-US" altLang="en-US" sz="2000"/>
              <a:t>CITI Training (</a:t>
            </a:r>
            <a:r>
              <a:rPr lang="en-US" altLang="en-US" sz="2000" u="sng">
                <a:hlinkClick r:id="rId6"/>
              </a:rPr>
              <a:t>www.citiprogram.org</a:t>
            </a:r>
            <a:r>
              <a:rPr lang="en-US" altLang="en-US" sz="2000"/>
              <a:t>):  </a:t>
            </a:r>
            <a:r>
              <a:rPr lang="en-US" altLang="en-US" sz="2000" i="1"/>
              <a:t>Working with the IACUC – Investigators, Staff &amp; Students</a:t>
            </a:r>
            <a:r>
              <a:rPr lang="en-US" altLang="en-US" sz="2000"/>
              <a:t> course and the appropriate species specific course for </a:t>
            </a:r>
            <a:r>
              <a:rPr lang="en-US" altLang="en-US" sz="2000" u="sng"/>
              <a:t>each</a:t>
            </a:r>
            <a:r>
              <a:rPr lang="en-US" altLang="en-US" sz="2000"/>
              <a:t> species approved under the PI’s protocol.  </a:t>
            </a:r>
          </a:p>
          <a:p>
            <a:pPr lvl="1">
              <a:buFont typeface="Wingdings" panose="05000000000000000000" pitchFamily="2" charset="2"/>
              <a:buNone/>
            </a:pPr>
            <a:endParaRPr lang="en-US" altLang="en-US" sz="1100"/>
          </a:p>
          <a:p>
            <a:r>
              <a:rPr lang="en-US" altLang="en-US" sz="2000"/>
              <a:t>Complete required laboratory animal exposure risk assessment</a:t>
            </a:r>
          </a:p>
          <a:p>
            <a:pPr lvl="1"/>
            <a:r>
              <a:rPr lang="en-US" altLang="en-US" sz="2000"/>
              <a:t>Instructions and FAQs: </a:t>
            </a:r>
            <a:r>
              <a:rPr lang="en-US" altLang="en-US" sz="2000">
                <a:hlinkClick r:id="rId7"/>
              </a:rPr>
              <a:t>http://www.medschool.umaryland.edu/iacuc/Education--Training/Laboratory-Animal-Exposure-Risk-Assessment-Program-LAERAP/</a:t>
            </a:r>
            <a:r>
              <a:rPr lang="en-US" altLang="en-US" sz="2000"/>
              <a:t> </a:t>
            </a:r>
            <a:endParaRPr lang="en-US" altLang="en-US" sz="2400"/>
          </a:p>
        </p:txBody>
      </p:sp>
      <p:pic>
        <p:nvPicPr>
          <p:cNvPr id="3" name="Audio 2">
            <a:hlinkClick r:id="" action="ppaction://media"/>
            <a:extLst>
              <a:ext uri="{FF2B5EF4-FFF2-40B4-BE49-F238E27FC236}">
                <a16:creationId xmlns:a16="http://schemas.microsoft.com/office/drawing/2014/main" id="{E6C88416-0C06-4CB6-8677-F44C45A5AC5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721"/>
    </mc:Choice>
    <mc:Fallback xmlns="">
      <p:transition spd="slow" advTm="39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D29ECDE-47D0-479B-954E-B2284DE5C0FA}"/>
              </a:ext>
            </a:extLst>
          </p:cNvPr>
          <p:cNvSpPr>
            <a:spLocks noGrp="1" noChangeArrowheads="1"/>
          </p:cNvSpPr>
          <p:nvPr>
            <p:ph type="title"/>
          </p:nvPr>
        </p:nvSpPr>
        <p:spPr>
          <a:xfrm>
            <a:off x="457200" y="457200"/>
            <a:ext cx="8229600" cy="1600200"/>
          </a:xfrm>
        </p:spPr>
        <p:txBody>
          <a:bodyPr/>
          <a:lstStyle/>
          <a:p>
            <a:r>
              <a:rPr lang="en-US" altLang="en-US" sz="2800" b="1"/>
              <a:t>WHAT DO I NEED TO COMPLETE </a:t>
            </a:r>
            <a:r>
              <a:rPr lang="en-US" altLang="en-US" sz="2800" b="1" i="1" u="sng">
                <a:solidFill>
                  <a:schemeClr val="bg2"/>
                </a:solidFill>
              </a:rPr>
              <a:t>BEFORE</a:t>
            </a:r>
            <a:r>
              <a:rPr lang="en-US" altLang="en-US" sz="2800" b="1"/>
              <a:t> I WORK WITH LABORATORY ANIMALS?</a:t>
            </a:r>
            <a:br>
              <a:rPr lang="en-US" altLang="en-US" sz="2800" b="1"/>
            </a:br>
            <a:r>
              <a:rPr lang="en-US" altLang="en-US" sz="1600" b="1">
                <a:solidFill>
                  <a:schemeClr val="bg2"/>
                </a:solidFill>
              </a:rPr>
              <a:t>______________________________________________________________________</a:t>
            </a:r>
            <a:endParaRPr lang="en-US" altLang="en-US" sz="1600"/>
          </a:p>
        </p:txBody>
      </p:sp>
      <p:sp>
        <p:nvSpPr>
          <p:cNvPr id="31748" name="Rectangle 3">
            <a:extLst>
              <a:ext uri="{FF2B5EF4-FFF2-40B4-BE49-F238E27FC236}">
                <a16:creationId xmlns:a16="http://schemas.microsoft.com/office/drawing/2014/main" id="{0A8ED2B0-551C-4A88-8829-4D8102263191}"/>
              </a:ext>
            </a:extLst>
          </p:cNvPr>
          <p:cNvSpPr>
            <a:spLocks noGrp="1" noChangeArrowheads="1"/>
          </p:cNvSpPr>
          <p:nvPr>
            <p:ph type="body" idx="1"/>
          </p:nvPr>
        </p:nvSpPr>
        <p:spPr>
          <a:xfrm>
            <a:off x="457200" y="2133600"/>
            <a:ext cx="8229600" cy="4378325"/>
          </a:xfrm>
        </p:spPr>
        <p:txBody>
          <a:bodyPr/>
          <a:lstStyle/>
          <a:p>
            <a:r>
              <a:rPr lang="en-US" altLang="en-US" sz="2000" dirty="0"/>
              <a:t>Complete IACUC Personnel Amendment Form (</a:t>
            </a:r>
            <a:r>
              <a:rPr lang="en-US" altLang="en-US" sz="2000" u="sng" dirty="0">
                <a:hlinkClick r:id="rId5"/>
              </a:rPr>
              <a:t>http://www.medschool.umaryland.edu/iacuc/Forms/</a:t>
            </a:r>
            <a:r>
              <a:rPr lang="en-US" altLang="en-US" sz="2000" dirty="0"/>
              <a:t>) and have PI review and submit to the OAWA for IACUC approval </a:t>
            </a:r>
            <a:r>
              <a:rPr lang="en-US" altLang="en-US" sz="2000" u="sng" dirty="0"/>
              <a:t>prior to</a:t>
            </a:r>
            <a:r>
              <a:rPr lang="en-US" altLang="en-US" sz="2000" dirty="0"/>
              <a:t> working with animals. </a:t>
            </a:r>
          </a:p>
          <a:p>
            <a:pPr lvl="1"/>
            <a:r>
              <a:rPr lang="en-US" altLang="en-US" sz="2000" dirty="0"/>
              <a:t>PI is responsible for training personnel on protocol specific procedures</a:t>
            </a:r>
          </a:p>
          <a:p>
            <a:pPr lvl="1"/>
            <a:r>
              <a:rPr lang="en-US" altLang="en-US" sz="2000" dirty="0"/>
              <a:t>PI should provide a copy of the IACUC approved protocol for review to ensure animal work being conducted adheres to what the IACUC approved.  </a:t>
            </a:r>
          </a:p>
          <a:p>
            <a:r>
              <a:rPr lang="en-US" altLang="en-US" sz="2000" dirty="0"/>
              <a:t>Review IACUC Best Practice Standards (</a:t>
            </a:r>
            <a:r>
              <a:rPr lang="en-US" altLang="en-US" sz="2000" u="sng" dirty="0">
                <a:hlinkClick r:id="rId6"/>
              </a:rPr>
              <a:t>http://www.medschool.umaryland.edu/iacuc/Policies--Procedures/</a:t>
            </a:r>
            <a:r>
              <a:rPr lang="en-US" altLang="en-US" sz="2000" dirty="0"/>
              <a:t>) </a:t>
            </a:r>
          </a:p>
          <a:p>
            <a:pPr>
              <a:buFont typeface="Wingdings" panose="05000000000000000000" pitchFamily="2" charset="2"/>
              <a:buNone/>
            </a:pPr>
            <a:endParaRPr lang="en-US" altLang="en-US" sz="1000" dirty="0"/>
          </a:p>
        </p:txBody>
      </p:sp>
      <p:pic>
        <p:nvPicPr>
          <p:cNvPr id="2" name="Audio 1">
            <a:hlinkClick r:id="" action="ppaction://media"/>
            <a:extLst>
              <a:ext uri="{FF2B5EF4-FFF2-40B4-BE49-F238E27FC236}">
                <a16:creationId xmlns:a16="http://schemas.microsoft.com/office/drawing/2014/main" id="{2BD221ED-43CB-4FF1-A364-4BAA926A7B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742"/>
    </mc:Choice>
    <mc:Fallback xmlns="">
      <p:transition spd="slow" advTm="34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1D28F76-BFF3-4C7E-8405-A943163E256C}"/>
              </a:ext>
            </a:extLst>
          </p:cNvPr>
          <p:cNvSpPr>
            <a:spLocks noGrp="1" noChangeArrowheads="1"/>
          </p:cNvSpPr>
          <p:nvPr>
            <p:ph type="title"/>
          </p:nvPr>
        </p:nvSpPr>
        <p:spPr/>
        <p:txBody>
          <a:bodyPr/>
          <a:lstStyle/>
          <a:p>
            <a:pPr eaLnBrk="1" hangingPunct="1"/>
            <a:r>
              <a:rPr lang="en-US" altLang="en-US" u="sng"/>
              <a:t>IACUC Resources:</a:t>
            </a:r>
            <a:endParaRPr lang="en-US" altLang="en-US"/>
          </a:p>
        </p:txBody>
      </p:sp>
      <p:sp>
        <p:nvSpPr>
          <p:cNvPr id="33795" name="Rectangle 3">
            <a:extLst>
              <a:ext uri="{FF2B5EF4-FFF2-40B4-BE49-F238E27FC236}">
                <a16:creationId xmlns:a16="http://schemas.microsoft.com/office/drawing/2014/main" id="{487B6C83-8F5E-4B70-BA3D-2DC44929C879}"/>
              </a:ext>
            </a:extLst>
          </p:cNvPr>
          <p:cNvSpPr>
            <a:spLocks noGrp="1" noChangeArrowheads="1"/>
          </p:cNvSpPr>
          <p:nvPr>
            <p:ph type="body" idx="1"/>
          </p:nvPr>
        </p:nvSpPr>
        <p:spPr>
          <a:xfrm>
            <a:off x="381000" y="1752600"/>
            <a:ext cx="8229600" cy="4495800"/>
          </a:xfrm>
        </p:spPr>
        <p:txBody>
          <a:bodyPr/>
          <a:lstStyle/>
          <a:p>
            <a:pPr eaLnBrk="1" hangingPunct="1">
              <a:lnSpc>
                <a:spcPct val="90000"/>
              </a:lnSpc>
              <a:buFont typeface="Symbol" panose="05050102010706020507" pitchFamily="18" charset="2"/>
              <a:buNone/>
            </a:pPr>
            <a:endParaRPr lang="en-US" altLang="en-US" sz="1000" b="1">
              <a:solidFill>
                <a:schemeClr val="bg2"/>
              </a:solidFill>
            </a:endParaRPr>
          </a:p>
          <a:p>
            <a:pPr eaLnBrk="1" hangingPunct="1">
              <a:lnSpc>
                <a:spcPct val="90000"/>
              </a:lnSpc>
              <a:buFont typeface="Symbol" panose="05050102010706020507" pitchFamily="18" charset="2"/>
              <a:buNone/>
            </a:pPr>
            <a:r>
              <a:rPr lang="en-US" altLang="en-US" sz="2400">
                <a:solidFill>
                  <a:schemeClr val="bg2"/>
                </a:solidFill>
              </a:rPr>
              <a:t>PI Manual – Under ‘</a:t>
            </a:r>
            <a:r>
              <a:rPr lang="en-US" altLang="en-US" sz="2400" i="1">
                <a:solidFill>
                  <a:schemeClr val="bg2"/>
                </a:solidFill>
              </a:rPr>
              <a:t>Policies &amp; Procedures</a:t>
            </a:r>
            <a:r>
              <a:rPr lang="en-US" altLang="en-US" sz="2400">
                <a:solidFill>
                  <a:schemeClr val="bg2"/>
                </a:solidFill>
              </a:rPr>
              <a:t>’ page</a:t>
            </a:r>
            <a:endParaRPr lang="en-US" altLang="en-US" sz="2400"/>
          </a:p>
          <a:p>
            <a:pPr eaLnBrk="1" hangingPunct="1">
              <a:lnSpc>
                <a:spcPct val="90000"/>
              </a:lnSpc>
              <a:buFont typeface="Symbol" panose="05050102010706020507" pitchFamily="18" charset="2"/>
              <a:buNone/>
            </a:pPr>
            <a:endParaRPr lang="en-US" altLang="en-US" sz="1200"/>
          </a:p>
          <a:p>
            <a:pPr eaLnBrk="1" hangingPunct="1">
              <a:lnSpc>
                <a:spcPct val="90000"/>
              </a:lnSpc>
              <a:buFont typeface="Symbol" panose="05050102010706020507" pitchFamily="18" charset="2"/>
              <a:buNone/>
            </a:pPr>
            <a:r>
              <a:rPr lang="en-US" altLang="en-US" sz="2400">
                <a:solidFill>
                  <a:schemeClr val="bg2"/>
                </a:solidFill>
              </a:rPr>
              <a:t>IACUC Guidelines – Under ‘</a:t>
            </a:r>
            <a:r>
              <a:rPr lang="en-US" altLang="en-US" sz="2400" i="1">
                <a:solidFill>
                  <a:schemeClr val="bg2"/>
                </a:solidFill>
              </a:rPr>
              <a:t>Guidelines</a:t>
            </a:r>
            <a:r>
              <a:rPr lang="en-US" altLang="en-US" sz="2400">
                <a:solidFill>
                  <a:schemeClr val="bg2"/>
                </a:solidFill>
              </a:rPr>
              <a:t>’ page</a:t>
            </a:r>
          </a:p>
          <a:p>
            <a:pPr eaLnBrk="1" hangingPunct="1">
              <a:lnSpc>
                <a:spcPct val="90000"/>
              </a:lnSpc>
              <a:buFont typeface="Symbol" panose="05050102010706020507" pitchFamily="18" charset="2"/>
              <a:buNone/>
            </a:pPr>
            <a:endParaRPr lang="en-US" altLang="en-US" sz="1200"/>
          </a:p>
          <a:p>
            <a:pPr eaLnBrk="1" hangingPunct="1">
              <a:lnSpc>
                <a:spcPct val="90000"/>
              </a:lnSpc>
              <a:buFont typeface="Symbol" panose="05050102010706020507" pitchFamily="18" charset="2"/>
              <a:buNone/>
            </a:pPr>
            <a:r>
              <a:rPr lang="en-US" altLang="en-US" sz="2400">
                <a:solidFill>
                  <a:schemeClr val="bg2"/>
                </a:solidFill>
              </a:rPr>
              <a:t>Documentation Templates	 – Under ‘</a:t>
            </a:r>
            <a:r>
              <a:rPr lang="en-US" altLang="en-US" sz="2400" i="1">
                <a:solidFill>
                  <a:schemeClr val="bg2"/>
                </a:solidFill>
              </a:rPr>
              <a:t>Forms</a:t>
            </a:r>
            <a:r>
              <a:rPr lang="en-US" altLang="en-US" sz="2400">
                <a:solidFill>
                  <a:schemeClr val="bg2"/>
                </a:solidFill>
              </a:rPr>
              <a:t>’ page</a:t>
            </a:r>
            <a:r>
              <a:rPr lang="en-US" altLang="en-US" sz="2400"/>
              <a:t>	</a:t>
            </a:r>
          </a:p>
          <a:p>
            <a:pPr eaLnBrk="1" hangingPunct="1">
              <a:lnSpc>
                <a:spcPct val="90000"/>
              </a:lnSpc>
              <a:buFont typeface="Symbol" panose="05050102010706020507" pitchFamily="18" charset="2"/>
              <a:buNone/>
            </a:pPr>
            <a:endParaRPr lang="en-US" altLang="en-US" sz="1200"/>
          </a:p>
          <a:p>
            <a:pPr eaLnBrk="1" hangingPunct="1">
              <a:lnSpc>
                <a:spcPct val="90000"/>
              </a:lnSpc>
              <a:buFont typeface="Wingdings" panose="05000000000000000000" pitchFamily="2" charset="2"/>
              <a:buNone/>
            </a:pPr>
            <a:r>
              <a:rPr lang="en-US" altLang="en-US" sz="2400">
                <a:solidFill>
                  <a:schemeClr val="bg2"/>
                </a:solidFill>
              </a:rPr>
              <a:t>The Guide – Under ‘</a:t>
            </a:r>
            <a:r>
              <a:rPr lang="en-US" altLang="en-US" sz="2400" i="1">
                <a:solidFill>
                  <a:schemeClr val="bg2"/>
                </a:solidFill>
              </a:rPr>
              <a:t>Policies &amp; Procedures</a:t>
            </a:r>
            <a:r>
              <a:rPr lang="en-US" altLang="en-US" sz="2400">
                <a:solidFill>
                  <a:schemeClr val="bg2"/>
                </a:solidFill>
              </a:rPr>
              <a:t>’ page</a:t>
            </a:r>
            <a:endParaRPr lang="en-US" altLang="en-US" sz="2400"/>
          </a:p>
          <a:p>
            <a:pPr eaLnBrk="1" hangingPunct="1">
              <a:lnSpc>
                <a:spcPct val="90000"/>
              </a:lnSpc>
              <a:buFont typeface="Symbol" panose="05050102010706020507" pitchFamily="18" charset="2"/>
              <a:buNone/>
            </a:pPr>
            <a:endParaRPr lang="en-US" altLang="en-US" sz="2400" b="1">
              <a:solidFill>
                <a:schemeClr val="bg2"/>
              </a:solidFill>
            </a:endParaRPr>
          </a:p>
          <a:p>
            <a:pPr eaLnBrk="1" hangingPunct="1">
              <a:lnSpc>
                <a:spcPct val="90000"/>
              </a:lnSpc>
              <a:buFont typeface="Symbol" panose="05050102010706020507" pitchFamily="18" charset="2"/>
              <a:buNone/>
            </a:pPr>
            <a:r>
              <a:rPr lang="en-US" altLang="en-US" sz="2400" b="1">
                <a:solidFill>
                  <a:schemeClr val="bg2"/>
                </a:solidFill>
              </a:rPr>
              <a:t>OAWA Website</a:t>
            </a:r>
            <a:r>
              <a:rPr lang="en-US" altLang="en-US" sz="2400" b="1"/>
              <a:t>:</a:t>
            </a:r>
            <a:r>
              <a:rPr lang="en-US" altLang="en-US" sz="2400"/>
              <a:t>	http://medschool.umaryland.edu/iacuc/</a:t>
            </a:r>
          </a:p>
          <a:p>
            <a:pPr algn="ctr" eaLnBrk="1" hangingPunct="1">
              <a:lnSpc>
                <a:spcPct val="90000"/>
              </a:lnSpc>
              <a:buFont typeface="Symbol" panose="05050102010706020507" pitchFamily="18" charset="2"/>
              <a:buNone/>
            </a:pPr>
            <a:r>
              <a:rPr lang="en-US" altLang="en-US" sz="1200"/>
              <a:t>	</a:t>
            </a:r>
            <a:r>
              <a:rPr lang="en-US" altLang="en-US" sz="1200" i="1">
                <a:solidFill>
                  <a:srgbClr val="FF0000"/>
                </a:solidFill>
              </a:rPr>
              <a:t>***In web browser of choice, add website to your Favorites***</a:t>
            </a:r>
            <a:r>
              <a:rPr lang="en-US" altLang="en-US" sz="1200"/>
              <a:t>	</a:t>
            </a:r>
            <a:endParaRPr lang="en-US" altLang="en-US" sz="1800"/>
          </a:p>
        </p:txBody>
      </p:sp>
      <p:pic>
        <p:nvPicPr>
          <p:cNvPr id="3" name="Audio 2">
            <a:hlinkClick r:id="" action="ppaction://media"/>
            <a:extLst>
              <a:ext uri="{FF2B5EF4-FFF2-40B4-BE49-F238E27FC236}">
                <a16:creationId xmlns:a16="http://schemas.microsoft.com/office/drawing/2014/main" id="{78D97E25-7B85-4A4F-B4A8-DDB2F18A95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719"/>
    </mc:Choice>
    <mc:Fallback xmlns="">
      <p:transition spd="slow" advTm="19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42A35C-504E-4A5B-AEEC-EF451765A458}"/>
              </a:ext>
            </a:extLst>
          </p:cNvPr>
          <p:cNvSpPr>
            <a:spLocks noGrp="1" noChangeArrowheads="1"/>
          </p:cNvSpPr>
          <p:nvPr>
            <p:ph type="title"/>
          </p:nvPr>
        </p:nvSpPr>
        <p:spPr/>
        <p:txBody>
          <a:bodyPr/>
          <a:lstStyle/>
          <a:p>
            <a:pPr eaLnBrk="1" hangingPunct="1"/>
            <a:r>
              <a:rPr lang="en-US" altLang="en-US" u="sng"/>
              <a:t>Need Assistance</a:t>
            </a:r>
            <a:r>
              <a:rPr lang="en-US" altLang="en-US"/>
              <a:t>?</a:t>
            </a:r>
          </a:p>
        </p:txBody>
      </p:sp>
      <p:sp>
        <p:nvSpPr>
          <p:cNvPr id="35843" name="Rectangle 3">
            <a:extLst>
              <a:ext uri="{FF2B5EF4-FFF2-40B4-BE49-F238E27FC236}">
                <a16:creationId xmlns:a16="http://schemas.microsoft.com/office/drawing/2014/main" id="{25192269-9777-41EC-93BE-864EC31D4B0E}"/>
              </a:ext>
            </a:extLst>
          </p:cNvPr>
          <p:cNvSpPr>
            <a:spLocks noGrp="1" noChangeArrowheads="1"/>
          </p:cNvSpPr>
          <p:nvPr>
            <p:ph type="body" idx="1"/>
          </p:nvPr>
        </p:nvSpPr>
        <p:spPr>
          <a:xfrm>
            <a:off x="381000" y="1752600"/>
            <a:ext cx="8229600" cy="4495800"/>
          </a:xfrm>
        </p:spPr>
        <p:txBody>
          <a:bodyPr/>
          <a:lstStyle/>
          <a:p>
            <a:pPr eaLnBrk="1" hangingPunct="1">
              <a:lnSpc>
                <a:spcPct val="90000"/>
              </a:lnSpc>
              <a:buFont typeface="Symbol" panose="05050102010706020507" pitchFamily="18" charset="2"/>
              <a:buNone/>
            </a:pPr>
            <a:endParaRPr lang="en-US" altLang="en-US" sz="1000" b="1">
              <a:solidFill>
                <a:schemeClr val="bg2"/>
              </a:solidFill>
            </a:endParaRPr>
          </a:p>
          <a:p>
            <a:pPr eaLnBrk="1" hangingPunct="1">
              <a:lnSpc>
                <a:spcPct val="90000"/>
              </a:lnSpc>
              <a:buFont typeface="Symbol" panose="05050102010706020507" pitchFamily="18" charset="2"/>
              <a:buNone/>
            </a:pPr>
            <a:r>
              <a:rPr lang="en-US" altLang="en-US" sz="2400" b="1">
                <a:solidFill>
                  <a:schemeClr val="bg2"/>
                </a:solidFill>
              </a:rPr>
              <a:t>Contact an IACUC Analyst in the OAWA</a:t>
            </a:r>
            <a:r>
              <a:rPr lang="en-US" altLang="en-US" sz="2400" b="1"/>
              <a:t>:</a:t>
            </a:r>
          </a:p>
          <a:p>
            <a:pPr eaLnBrk="1" hangingPunct="1">
              <a:lnSpc>
                <a:spcPct val="90000"/>
              </a:lnSpc>
              <a:buFont typeface="Symbol" panose="05050102010706020507" pitchFamily="18" charset="2"/>
              <a:buNone/>
            </a:pPr>
            <a:endParaRPr lang="en-US" altLang="en-US" sz="1200"/>
          </a:p>
          <a:p>
            <a:pPr eaLnBrk="1" hangingPunct="1">
              <a:lnSpc>
                <a:spcPct val="90000"/>
              </a:lnSpc>
              <a:buFont typeface="Symbol" panose="05050102010706020507" pitchFamily="18" charset="2"/>
              <a:buNone/>
            </a:pPr>
            <a:r>
              <a:rPr lang="en-US" altLang="en-US" sz="2400"/>
              <a:t>		Stacey McCulle 	410-706-7859 </a:t>
            </a:r>
          </a:p>
          <a:p>
            <a:pPr eaLnBrk="1" hangingPunct="1">
              <a:lnSpc>
                <a:spcPct val="90000"/>
              </a:lnSpc>
              <a:buFont typeface="Symbol" panose="05050102010706020507" pitchFamily="18" charset="2"/>
              <a:buNone/>
            </a:pPr>
            <a:r>
              <a:rPr lang="en-US" altLang="en-US" sz="2400"/>
              <a:t>		Dee Vaughn		410-706-8470		</a:t>
            </a:r>
          </a:p>
          <a:p>
            <a:pPr eaLnBrk="1" hangingPunct="1">
              <a:lnSpc>
                <a:spcPct val="90000"/>
              </a:lnSpc>
              <a:buFont typeface="Symbol" panose="05050102010706020507" pitchFamily="18" charset="2"/>
              <a:buNone/>
            </a:pPr>
            <a:endParaRPr lang="en-US" altLang="en-US" sz="1200"/>
          </a:p>
          <a:p>
            <a:pPr eaLnBrk="1" hangingPunct="1">
              <a:lnSpc>
                <a:spcPct val="90000"/>
              </a:lnSpc>
              <a:buFont typeface="Symbol" panose="05050102010706020507" pitchFamily="18" charset="2"/>
              <a:buNone/>
            </a:pPr>
            <a:r>
              <a:rPr lang="en-US" altLang="en-US" sz="2400"/>
              <a:t>		</a:t>
            </a:r>
          </a:p>
          <a:p>
            <a:pPr eaLnBrk="1" hangingPunct="1">
              <a:lnSpc>
                <a:spcPct val="90000"/>
              </a:lnSpc>
              <a:buFont typeface="Symbol" panose="05050102010706020507" pitchFamily="18" charset="2"/>
              <a:buNone/>
            </a:pPr>
            <a:r>
              <a:rPr lang="en-US" altLang="en-US" sz="2400" b="1">
                <a:solidFill>
                  <a:schemeClr val="bg2"/>
                </a:solidFill>
              </a:rPr>
              <a:t>Email the OAWA</a:t>
            </a:r>
            <a:r>
              <a:rPr lang="en-US" altLang="en-US" sz="2400" b="1"/>
              <a:t>:</a:t>
            </a:r>
            <a:r>
              <a:rPr lang="en-US" altLang="en-US" sz="2400"/>
              <a:t>	iacuc@som.umaryland.edu</a:t>
            </a:r>
          </a:p>
          <a:p>
            <a:pPr eaLnBrk="1" hangingPunct="1">
              <a:lnSpc>
                <a:spcPct val="90000"/>
              </a:lnSpc>
              <a:buFont typeface="Symbol" panose="05050102010706020507" pitchFamily="18" charset="2"/>
              <a:buNone/>
            </a:pPr>
            <a:r>
              <a:rPr lang="en-US" altLang="en-US" sz="2400"/>
              <a:t>		</a:t>
            </a:r>
          </a:p>
          <a:p>
            <a:pPr eaLnBrk="1" hangingPunct="1">
              <a:lnSpc>
                <a:spcPct val="90000"/>
              </a:lnSpc>
              <a:buFont typeface="Symbol" panose="05050102010706020507" pitchFamily="18" charset="2"/>
              <a:buNone/>
            </a:pPr>
            <a:r>
              <a:rPr lang="en-US" altLang="en-US" sz="2400" b="1">
                <a:solidFill>
                  <a:schemeClr val="bg2"/>
                </a:solidFill>
              </a:rPr>
              <a:t>OAWA Website</a:t>
            </a:r>
            <a:r>
              <a:rPr lang="en-US" altLang="en-US" sz="2400" b="1"/>
              <a:t>:</a:t>
            </a:r>
            <a:r>
              <a:rPr lang="en-US" altLang="en-US" sz="2400"/>
              <a:t>	http://medschool.umaryland.edu/iacuc/</a:t>
            </a:r>
          </a:p>
          <a:p>
            <a:pPr algn="ctr" eaLnBrk="1" hangingPunct="1">
              <a:lnSpc>
                <a:spcPct val="90000"/>
              </a:lnSpc>
              <a:buFont typeface="Symbol" panose="05050102010706020507" pitchFamily="18" charset="2"/>
              <a:buNone/>
            </a:pPr>
            <a:r>
              <a:rPr lang="en-US" altLang="en-US" sz="1200"/>
              <a:t>	</a:t>
            </a:r>
            <a:r>
              <a:rPr lang="en-US" altLang="en-US" sz="1200" i="1">
                <a:solidFill>
                  <a:srgbClr val="FF0000"/>
                </a:solidFill>
              </a:rPr>
              <a:t>***In web browser of choice, add website to your Favorites***</a:t>
            </a:r>
            <a:r>
              <a:rPr lang="en-US" altLang="en-US" sz="1200"/>
              <a:t>	</a:t>
            </a:r>
            <a:endParaRPr lang="en-US" altLang="en-US" sz="1800"/>
          </a:p>
        </p:txBody>
      </p:sp>
      <p:pic>
        <p:nvPicPr>
          <p:cNvPr id="2" name="Audio 1">
            <a:hlinkClick r:id="" action="ppaction://media"/>
            <a:extLst>
              <a:ext uri="{FF2B5EF4-FFF2-40B4-BE49-F238E27FC236}">
                <a16:creationId xmlns:a16="http://schemas.microsoft.com/office/drawing/2014/main" id="{440E7E68-6DB0-4C21-BC50-906292C65D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391"/>
    </mc:Choice>
    <mc:Fallback xmlns="">
      <p:transition spd="slow" advTm="243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9D29C2B-8F24-4A96-83FE-D47D73D8CF18}"/>
              </a:ext>
            </a:extLst>
          </p:cNvPr>
          <p:cNvSpPr>
            <a:spLocks noGrp="1" noChangeArrowheads="1"/>
          </p:cNvSpPr>
          <p:nvPr>
            <p:ph type="title"/>
          </p:nvPr>
        </p:nvSpPr>
        <p:spPr/>
        <p:txBody>
          <a:bodyPr/>
          <a:lstStyle/>
          <a:p>
            <a:pPr eaLnBrk="1" hangingPunct="1"/>
            <a:r>
              <a:rPr lang="en-US" altLang="en-US" b="1" u="sng">
                <a:solidFill>
                  <a:schemeClr val="bg2"/>
                </a:solidFill>
              </a:rPr>
              <a:t>What is an ‘IACUC’?</a:t>
            </a:r>
          </a:p>
        </p:txBody>
      </p:sp>
      <p:sp>
        <p:nvSpPr>
          <p:cNvPr id="4099" name="Rectangle 3">
            <a:extLst>
              <a:ext uri="{FF2B5EF4-FFF2-40B4-BE49-F238E27FC236}">
                <a16:creationId xmlns:a16="http://schemas.microsoft.com/office/drawing/2014/main" id="{87ED671F-BCF0-498A-A0AC-53B5557DE874}"/>
              </a:ext>
            </a:extLst>
          </p:cNvPr>
          <p:cNvSpPr>
            <a:spLocks noGrp="1" noChangeArrowheads="1"/>
          </p:cNvSpPr>
          <p:nvPr>
            <p:ph type="body" idx="1"/>
          </p:nvPr>
        </p:nvSpPr>
        <p:spPr>
          <a:xfrm>
            <a:off x="457200" y="1752600"/>
            <a:ext cx="8382000" cy="3886200"/>
          </a:xfrm>
        </p:spPr>
        <p:txBody>
          <a:bodyPr/>
          <a:lstStyle/>
          <a:p>
            <a:pPr eaLnBrk="1" hangingPunct="1">
              <a:lnSpc>
                <a:spcPct val="90000"/>
              </a:lnSpc>
              <a:buFont typeface="Wingdings" panose="05000000000000000000" pitchFamily="2" charset="2"/>
              <a:buNone/>
              <a:defRPr/>
            </a:pPr>
            <a:r>
              <a:rPr lang="en-US" b="1" dirty="0"/>
              <a:t>Institutional Animal Care &amp; Use Committee (IACUC)</a:t>
            </a:r>
          </a:p>
          <a:p>
            <a:pPr eaLnBrk="1" hangingPunct="1">
              <a:lnSpc>
                <a:spcPct val="90000"/>
              </a:lnSpc>
              <a:buFont typeface="Symbol" pitchFamily="18" charset="2"/>
              <a:buNone/>
              <a:defRPr/>
            </a:pPr>
            <a:endParaRPr lang="en-US" sz="1600" dirty="0"/>
          </a:p>
          <a:p>
            <a:pPr marL="0" indent="0" eaLnBrk="1" hangingPunct="1">
              <a:lnSpc>
                <a:spcPct val="90000"/>
              </a:lnSpc>
              <a:buFont typeface="Wingdings" panose="05000000000000000000" pitchFamily="2" charset="2"/>
              <a:buNone/>
              <a:defRPr/>
            </a:pPr>
            <a:r>
              <a:rPr lang="en-US" sz="2400" dirty="0"/>
              <a:t>A federally mandated committee of veterinarians, scientists, non-scientists and non-affiliated persons charged to oversee an institution’s animal care and use program, facilities and procedures.</a:t>
            </a:r>
          </a:p>
          <a:p>
            <a:pPr lvl="1" eaLnBrk="1" hangingPunct="1">
              <a:lnSpc>
                <a:spcPct val="90000"/>
              </a:lnSpc>
              <a:defRPr/>
            </a:pPr>
            <a:r>
              <a:rPr lang="en-US" sz="2000" dirty="0"/>
              <a:t>Ensure humane animal care and use &amp; scientific quality</a:t>
            </a:r>
          </a:p>
          <a:p>
            <a:pPr lvl="1" eaLnBrk="1" hangingPunct="1">
              <a:lnSpc>
                <a:spcPct val="90000"/>
              </a:lnSpc>
              <a:defRPr/>
            </a:pPr>
            <a:r>
              <a:rPr lang="en-US" sz="2000" dirty="0"/>
              <a:t>Ensure regulatory compliance	</a:t>
            </a:r>
          </a:p>
        </p:txBody>
      </p:sp>
      <p:pic>
        <p:nvPicPr>
          <p:cNvPr id="7172" name="Picture 4" descr="j0314407">
            <a:extLst>
              <a:ext uri="{FF2B5EF4-FFF2-40B4-BE49-F238E27FC236}">
                <a16:creationId xmlns:a16="http://schemas.microsoft.com/office/drawing/2014/main" id="{80500104-85C7-42CA-8834-48290A40C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6482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FCCFE24C-E467-4168-8699-5782B42B66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132"/>
    </mc:Choice>
    <mc:Fallback xmlns="">
      <p:transition spd="slow" advTm="29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3A0CFD-887F-4375-A639-8254C6FF3B1F}"/>
              </a:ext>
            </a:extLst>
          </p:cNvPr>
          <p:cNvSpPr>
            <a:spLocks noGrp="1" noChangeArrowheads="1"/>
          </p:cNvSpPr>
          <p:nvPr>
            <p:ph type="title"/>
          </p:nvPr>
        </p:nvSpPr>
        <p:spPr/>
        <p:txBody>
          <a:bodyPr/>
          <a:lstStyle/>
          <a:p>
            <a:pPr algn="ctr" eaLnBrk="1" hangingPunct="1">
              <a:defRPr/>
            </a:pPr>
            <a:r>
              <a:rPr lang="en-US" altLang="en-US" sz="4000" b="1" u="sng" dirty="0">
                <a:solidFill>
                  <a:schemeClr val="bg2"/>
                </a:solidFill>
              </a:rPr>
              <a:t>Responsible Conduct of Research</a:t>
            </a:r>
            <a:r>
              <a:rPr lang="en-US" altLang="en-US" sz="4000" b="1" dirty="0">
                <a:solidFill>
                  <a:schemeClr val="bg2"/>
                </a:solidFill>
              </a:rPr>
              <a:t>:  </a:t>
            </a:r>
            <a:r>
              <a:rPr lang="en-US" altLang="en-US" sz="4000" b="1" i="1" dirty="0">
                <a:solidFill>
                  <a:schemeClr val="accent5">
                    <a:lumMod val="75000"/>
                  </a:schemeClr>
                </a:solidFill>
              </a:rPr>
              <a:t>Animal Welfare</a:t>
            </a:r>
          </a:p>
        </p:txBody>
      </p:sp>
      <p:sp>
        <p:nvSpPr>
          <p:cNvPr id="9219" name="Rectangle 3">
            <a:extLst>
              <a:ext uri="{FF2B5EF4-FFF2-40B4-BE49-F238E27FC236}">
                <a16:creationId xmlns:a16="http://schemas.microsoft.com/office/drawing/2014/main" id="{475AC1D2-B5A2-47F7-8631-C0175C5E4536}"/>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sz="3600"/>
              <a:t>	If using </a:t>
            </a:r>
          </a:p>
          <a:p>
            <a:pPr eaLnBrk="1" hangingPunct="1">
              <a:buFont typeface="Wingdings" panose="05000000000000000000" pitchFamily="2" charset="2"/>
              <a:buNone/>
            </a:pPr>
            <a:r>
              <a:rPr lang="en-US" altLang="en-US" sz="3600"/>
              <a:t>	animals 				Requires</a:t>
            </a:r>
          </a:p>
          <a:p>
            <a:pPr eaLnBrk="1" hangingPunct="1">
              <a:buFont typeface="Wingdings" panose="05000000000000000000" pitchFamily="2" charset="2"/>
              <a:buNone/>
            </a:pPr>
            <a:r>
              <a:rPr lang="en-US" altLang="en-US" sz="3600"/>
              <a:t>		</a:t>
            </a:r>
            <a:r>
              <a:rPr lang="en-US" altLang="en-US" sz="3600" u="sng"/>
              <a:t>or</a:t>
            </a:r>
            <a:r>
              <a:rPr lang="en-US" altLang="en-US" sz="3600"/>
              <a:t>					IACUC</a:t>
            </a:r>
            <a:endParaRPr lang="en-US" altLang="en-US" sz="3600" u="sng"/>
          </a:p>
          <a:p>
            <a:pPr eaLnBrk="1" hangingPunct="1">
              <a:buFont typeface="Wingdings" panose="05000000000000000000" pitchFamily="2" charset="2"/>
              <a:buNone/>
            </a:pPr>
            <a:r>
              <a:rPr lang="en-US" altLang="en-US" sz="3600"/>
              <a:t>	animal 					Review</a:t>
            </a:r>
          </a:p>
          <a:p>
            <a:pPr eaLnBrk="1" hangingPunct="1">
              <a:buFont typeface="Wingdings" panose="05000000000000000000" pitchFamily="2" charset="2"/>
              <a:buNone/>
            </a:pPr>
            <a:r>
              <a:rPr lang="en-US" altLang="en-US" sz="3600"/>
              <a:t>	tissues</a:t>
            </a:r>
          </a:p>
          <a:p>
            <a:pPr eaLnBrk="1" hangingPunct="1">
              <a:buFont typeface="Wingdings" panose="05000000000000000000" pitchFamily="2" charset="2"/>
              <a:buNone/>
            </a:pPr>
            <a:endParaRPr lang="en-US" altLang="en-US" sz="2000"/>
          </a:p>
        </p:txBody>
      </p:sp>
      <p:pic>
        <p:nvPicPr>
          <p:cNvPr id="9220" name="Picture 4" descr="j0314407">
            <a:extLst>
              <a:ext uri="{FF2B5EF4-FFF2-40B4-BE49-F238E27FC236}">
                <a16:creationId xmlns:a16="http://schemas.microsoft.com/office/drawing/2014/main" id="{EF111B7C-ACBB-4801-956E-CEFBFE65F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800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5">
            <a:extLst>
              <a:ext uri="{FF2B5EF4-FFF2-40B4-BE49-F238E27FC236}">
                <a16:creationId xmlns:a16="http://schemas.microsoft.com/office/drawing/2014/main" id="{5245FC47-72F6-4B13-B8A9-BC824270574A}"/>
              </a:ext>
            </a:extLst>
          </p:cNvPr>
          <p:cNvSpPr>
            <a:spLocks noChangeArrowheads="1"/>
          </p:cNvSpPr>
          <p:nvPr/>
        </p:nvSpPr>
        <p:spPr bwMode="auto">
          <a:xfrm>
            <a:off x="2895600" y="3048000"/>
            <a:ext cx="2743200" cy="1143000"/>
          </a:xfrm>
          <a:prstGeom prst="rightArrow">
            <a:avLst>
              <a:gd name="adj1" fmla="val 50000"/>
              <a:gd name="adj2" fmla="val 8275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6" name="Audio 5">
            <a:hlinkClick r:id="" action="ppaction://media"/>
            <a:extLst>
              <a:ext uri="{FF2B5EF4-FFF2-40B4-BE49-F238E27FC236}">
                <a16:creationId xmlns:a16="http://schemas.microsoft.com/office/drawing/2014/main" id="{025D20E8-780B-4E93-B98B-4C2862E0BB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603"/>
    </mc:Choice>
    <mc:Fallback xmlns="">
      <p:transition spd="slow" advTm="10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31DD60-6A19-46DA-9311-859233E0D76C}"/>
              </a:ext>
            </a:extLst>
          </p:cNvPr>
          <p:cNvSpPr>
            <a:spLocks noGrp="1" noChangeArrowheads="1"/>
          </p:cNvSpPr>
          <p:nvPr>
            <p:ph type="title"/>
          </p:nvPr>
        </p:nvSpPr>
        <p:spPr/>
        <p:txBody>
          <a:bodyPr/>
          <a:lstStyle/>
          <a:p>
            <a:pPr eaLnBrk="1" hangingPunct="1"/>
            <a:r>
              <a:rPr lang="en-US" altLang="en-US" b="1" u="sng">
                <a:solidFill>
                  <a:schemeClr val="bg2"/>
                </a:solidFill>
              </a:rPr>
              <a:t>What is the role of an IACUC</a:t>
            </a:r>
            <a:r>
              <a:rPr lang="en-US" altLang="en-US" b="1">
                <a:solidFill>
                  <a:schemeClr val="bg2"/>
                </a:solidFill>
              </a:rPr>
              <a:t>?</a:t>
            </a:r>
          </a:p>
        </p:txBody>
      </p:sp>
      <p:sp>
        <p:nvSpPr>
          <p:cNvPr id="8195" name="Rectangle 3">
            <a:extLst>
              <a:ext uri="{FF2B5EF4-FFF2-40B4-BE49-F238E27FC236}">
                <a16:creationId xmlns:a16="http://schemas.microsoft.com/office/drawing/2014/main" id="{7B5642D8-73AF-40D1-8B5B-ACF4671D1462}"/>
              </a:ext>
            </a:extLst>
          </p:cNvPr>
          <p:cNvSpPr>
            <a:spLocks noGrp="1" noChangeArrowheads="1"/>
          </p:cNvSpPr>
          <p:nvPr>
            <p:ph type="body" idx="1"/>
          </p:nvPr>
        </p:nvSpPr>
        <p:spPr>
          <a:xfrm>
            <a:off x="457200" y="1828800"/>
            <a:ext cx="8382000" cy="4191000"/>
          </a:xfrm>
        </p:spPr>
        <p:txBody>
          <a:bodyPr/>
          <a:lstStyle/>
          <a:p>
            <a:pPr lvl="1" indent="-628650" eaLnBrk="1" hangingPunct="1">
              <a:buFont typeface="Wingdings" panose="05000000000000000000" pitchFamily="2" charset="2"/>
              <a:buNone/>
              <a:defRPr/>
            </a:pPr>
            <a:r>
              <a:rPr lang="en-US" sz="3200" dirty="0"/>
              <a:t>The IACUC is federally mandated to:</a:t>
            </a:r>
          </a:p>
          <a:p>
            <a:pPr marL="800100" lvl="2" indent="0" eaLnBrk="1" hangingPunct="1">
              <a:defRPr/>
            </a:pPr>
            <a:r>
              <a:rPr lang="en-US" dirty="0"/>
              <a:t>  Review Animal Use Protocols</a:t>
            </a:r>
          </a:p>
          <a:p>
            <a:pPr marL="800100" lvl="2" indent="0" eaLnBrk="1" hangingPunct="1">
              <a:defRPr/>
            </a:pPr>
            <a:r>
              <a:rPr lang="en-US" dirty="0"/>
              <a:t>  Review Animal Care &amp; Use Program</a:t>
            </a:r>
          </a:p>
          <a:p>
            <a:pPr marL="800100" lvl="2" indent="0" eaLnBrk="1" hangingPunct="1">
              <a:defRPr/>
            </a:pPr>
            <a:r>
              <a:rPr lang="en-US" dirty="0"/>
              <a:t>  Inspect Facilities &amp; Labs</a:t>
            </a:r>
          </a:p>
          <a:p>
            <a:pPr marL="1147763" lvl="2" indent="-349250" eaLnBrk="1" hangingPunct="1">
              <a:defRPr/>
            </a:pPr>
            <a:r>
              <a:rPr lang="en-US" dirty="0"/>
              <a:t>Prepare Reports for the Institutional Official (IO) and Regulatory / Accrediting Bodies </a:t>
            </a:r>
          </a:p>
          <a:p>
            <a:pPr marL="800100" lvl="2" indent="0" eaLnBrk="1" hangingPunct="1">
              <a:defRPr/>
            </a:pPr>
            <a:r>
              <a:rPr lang="en-US" dirty="0"/>
              <a:t>  Make Recommendations to Improve Animal Care</a:t>
            </a:r>
          </a:p>
          <a:p>
            <a:pPr marL="800100" lvl="2" indent="0" eaLnBrk="1" hangingPunct="1">
              <a:defRPr/>
            </a:pPr>
            <a:r>
              <a:rPr lang="en-US" dirty="0"/>
              <a:t>  Review Animal Welfare Concerns </a:t>
            </a:r>
          </a:p>
          <a:p>
            <a:pPr marL="800100" lvl="2" indent="0" eaLnBrk="1" hangingPunct="1">
              <a:defRPr/>
            </a:pPr>
            <a:r>
              <a:rPr lang="en-US" dirty="0"/>
              <a:t>  Suspend Animal Use Activities, </a:t>
            </a:r>
            <a:r>
              <a:rPr lang="en-US" i="1" dirty="0"/>
              <a:t>if warranted</a:t>
            </a:r>
          </a:p>
          <a:p>
            <a:pPr lvl="1" indent="-628650" eaLnBrk="1" hangingPunct="1">
              <a:buFont typeface="Wingdings" panose="05000000000000000000" pitchFamily="2" charset="2"/>
              <a:buNone/>
              <a:defRPr/>
            </a:pPr>
            <a:endParaRPr lang="en-US" sz="3200" dirty="0"/>
          </a:p>
        </p:txBody>
      </p:sp>
      <p:pic>
        <p:nvPicPr>
          <p:cNvPr id="2" name="Audio 1">
            <a:hlinkClick r:id="" action="ppaction://media"/>
            <a:extLst>
              <a:ext uri="{FF2B5EF4-FFF2-40B4-BE49-F238E27FC236}">
                <a16:creationId xmlns:a16="http://schemas.microsoft.com/office/drawing/2014/main" id="{F863F30C-D618-4F09-9E66-C3E48C0D11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619"/>
    </mc:Choice>
    <mc:Fallback xmlns="">
      <p:transition spd="slow" advTm="30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j0314407">
            <a:extLst>
              <a:ext uri="{FF2B5EF4-FFF2-40B4-BE49-F238E27FC236}">
                <a16:creationId xmlns:a16="http://schemas.microsoft.com/office/drawing/2014/main" id="{8BCA7DAB-E2BF-48E6-BF60-132233237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9403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0052F357-725B-4AFF-A6D7-81E776F189F4}"/>
              </a:ext>
            </a:extLst>
          </p:cNvPr>
          <p:cNvSpPr>
            <a:spLocks noGrp="1" noChangeArrowheads="1"/>
          </p:cNvSpPr>
          <p:nvPr>
            <p:ph type="title"/>
          </p:nvPr>
        </p:nvSpPr>
        <p:spPr>
          <a:xfrm>
            <a:off x="457200" y="533400"/>
            <a:ext cx="8229600" cy="1371600"/>
          </a:xfrm>
        </p:spPr>
        <p:txBody>
          <a:bodyPr/>
          <a:lstStyle/>
          <a:p>
            <a:pPr eaLnBrk="1" hangingPunct="1"/>
            <a:r>
              <a:rPr lang="en-US" altLang="en-US" b="1" u="sng">
                <a:solidFill>
                  <a:schemeClr val="bg2"/>
                </a:solidFill>
              </a:rPr>
              <a:t>Who is the IACUC?</a:t>
            </a:r>
            <a:endParaRPr lang="en-US" altLang="en-US" b="1">
              <a:solidFill>
                <a:schemeClr val="bg2"/>
              </a:solidFill>
            </a:endParaRPr>
          </a:p>
        </p:txBody>
      </p:sp>
      <p:sp>
        <p:nvSpPr>
          <p:cNvPr id="7172" name="Rectangle 3">
            <a:extLst>
              <a:ext uri="{FF2B5EF4-FFF2-40B4-BE49-F238E27FC236}">
                <a16:creationId xmlns:a16="http://schemas.microsoft.com/office/drawing/2014/main" id="{1627EAC6-68BB-4EF5-81B0-901498F34332}"/>
              </a:ext>
            </a:extLst>
          </p:cNvPr>
          <p:cNvSpPr>
            <a:spLocks noGrp="1" noChangeArrowheads="1"/>
          </p:cNvSpPr>
          <p:nvPr>
            <p:ph type="body" idx="1"/>
          </p:nvPr>
        </p:nvSpPr>
        <p:spPr>
          <a:xfrm>
            <a:off x="457200" y="1828800"/>
            <a:ext cx="8229600" cy="4419600"/>
          </a:xfrm>
        </p:spPr>
        <p:txBody>
          <a:bodyPr/>
          <a:lstStyle/>
          <a:p>
            <a:pPr eaLnBrk="1" hangingPunct="1">
              <a:buFont typeface="Wingdings" panose="05000000000000000000" pitchFamily="2" charset="2"/>
              <a:buNone/>
              <a:defRPr/>
            </a:pPr>
            <a:endParaRPr lang="en-US" sz="1200" dirty="0"/>
          </a:p>
          <a:p>
            <a:pPr marL="0" indent="0" eaLnBrk="1" hangingPunct="1">
              <a:lnSpc>
                <a:spcPct val="90000"/>
              </a:lnSpc>
              <a:buFont typeface="Wingdings" panose="05000000000000000000" pitchFamily="2" charset="2"/>
              <a:buNone/>
              <a:defRPr/>
            </a:pPr>
            <a:r>
              <a:rPr lang="en-US" sz="3600" dirty="0">
                <a:solidFill>
                  <a:schemeClr val="bg2"/>
                </a:solidFill>
              </a:rPr>
              <a:t>The UM SOM IACUC serves as the IACUC of record for the UMB campus, inclusive of...   </a:t>
            </a:r>
          </a:p>
          <a:p>
            <a:pPr marL="857250" lvl="2" indent="0" eaLnBrk="1" hangingPunct="1">
              <a:lnSpc>
                <a:spcPct val="90000"/>
              </a:lnSpc>
              <a:buFont typeface="Wingdings" panose="05000000000000000000" pitchFamily="2" charset="2"/>
              <a:buNone/>
              <a:defRPr/>
            </a:pPr>
            <a:r>
              <a:rPr lang="en-US" sz="2000" dirty="0"/>
              <a:t>*</a:t>
            </a:r>
            <a:r>
              <a:rPr lang="en-US" sz="2000" i="1" dirty="0"/>
              <a:t>School of Medicine        *School of Nursing        </a:t>
            </a:r>
          </a:p>
          <a:p>
            <a:pPr marL="857250" lvl="2" indent="0" eaLnBrk="1" hangingPunct="1">
              <a:lnSpc>
                <a:spcPct val="90000"/>
              </a:lnSpc>
              <a:buFont typeface="Wingdings" panose="05000000000000000000" pitchFamily="2" charset="2"/>
              <a:buNone/>
              <a:defRPr/>
            </a:pPr>
            <a:r>
              <a:rPr lang="en-US" sz="2000" i="1" dirty="0"/>
              <a:t>*School of Dentistry	*School of Pharmacy</a:t>
            </a:r>
          </a:p>
          <a:p>
            <a:pPr marL="857250" lvl="2" indent="0" eaLnBrk="1" hangingPunct="1">
              <a:lnSpc>
                <a:spcPct val="90000"/>
              </a:lnSpc>
              <a:buFont typeface="Wingdings" panose="05000000000000000000" pitchFamily="2" charset="2"/>
              <a:buNone/>
              <a:defRPr/>
            </a:pPr>
            <a:r>
              <a:rPr lang="en-US" sz="2000" i="1" dirty="0"/>
              <a:t>*Institute of Marine and Environmental Technology (IMET)</a:t>
            </a:r>
          </a:p>
          <a:p>
            <a:pPr marL="857250" lvl="2" indent="0" eaLnBrk="1" hangingPunct="1">
              <a:lnSpc>
                <a:spcPct val="90000"/>
              </a:lnSpc>
              <a:buFont typeface="Wingdings" panose="05000000000000000000" pitchFamily="2" charset="2"/>
              <a:buNone/>
              <a:defRPr/>
            </a:pPr>
            <a:r>
              <a:rPr lang="en-US" sz="2000" i="1" dirty="0"/>
              <a:t>*Baltimore VAMC</a:t>
            </a:r>
          </a:p>
        </p:txBody>
      </p:sp>
      <p:pic>
        <p:nvPicPr>
          <p:cNvPr id="2" name="Audio 1">
            <a:hlinkClick r:id="" action="ppaction://media"/>
            <a:extLst>
              <a:ext uri="{FF2B5EF4-FFF2-40B4-BE49-F238E27FC236}">
                <a16:creationId xmlns:a16="http://schemas.microsoft.com/office/drawing/2014/main" id="{640A3329-68D3-4770-8717-3780C11032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964"/>
    </mc:Choice>
    <mc:Fallback xmlns="">
      <p:transition spd="slow" advTm="19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D943DD-0053-4EFF-959A-62D4FBC66B53}"/>
              </a:ext>
            </a:extLst>
          </p:cNvPr>
          <p:cNvSpPr>
            <a:spLocks noGrp="1" noChangeArrowheads="1"/>
          </p:cNvSpPr>
          <p:nvPr>
            <p:ph type="body" idx="1"/>
          </p:nvPr>
        </p:nvSpPr>
        <p:spPr>
          <a:xfrm>
            <a:off x="457200" y="990600"/>
            <a:ext cx="8229600" cy="5105400"/>
          </a:xfrm>
        </p:spPr>
        <p:txBody>
          <a:bodyPr/>
          <a:lstStyle/>
          <a:p>
            <a:pPr eaLnBrk="1" hangingPunct="1">
              <a:lnSpc>
                <a:spcPct val="80000"/>
              </a:lnSpc>
              <a:buFont typeface="Wingdings" panose="05000000000000000000" pitchFamily="2" charset="2"/>
              <a:buNone/>
              <a:defRPr/>
            </a:pPr>
            <a:r>
              <a:rPr lang="en-US" sz="4400" b="1" dirty="0">
                <a:solidFill>
                  <a:schemeClr val="bg2"/>
                </a:solidFill>
              </a:rPr>
              <a:t>Office of Animal Welfare Assurance (OAWA)</a:t>
            </a:r>
          </a:p>
          <a:p>
            <a:pPr eaLnBrk="1" hangingPunct="1">
              <a:lnSpc>
                <a:spcPct val="80000"/>
              </a:lnSpc>
              <a:buFont typeface="Wingdings" panose="05000000000000000000" pitchFamily="2" charset="2"/>
              <a:buNone/>
              <a:defRPr/>
            </a:pPr>
            <a:endParaRPr lang="en-US" sz="1600" b="1" dirty="0"/>
          </a:p>
          <a:p>
            <a:pPr lvl="1" eaLnBrk="1" hangingPunct="1">
              <a:lnSpc>
                <a:spcPct val="80000"/>
              </a:lnSpc>
              <a:defRPr/>
            </a:pPr>
            <a:r>
              <a:rPr lang="en-US" sz="2400" dirty="0"/>
              <a:t>Supports the UM SOM Institutional Animal Care &amp; Use Committee (IACUC) in fulfilling federal mandates</a:t>
            </a:r>
          </a:p>
          <a:p>
            <a:pPr lvl="1" eaLnBrk="1" hangingPunct="1">
              <a:lnSpc>
                <a:spcPct val="80000"/>
              </a:lnSpc>
              <a:defRPr/>
            </a:pPr>
            <a:r>
              <a:rPr lang="en-US" sz="2400" dirty="0"/>
              <a:t>All IACUC matters and animal welfare concerns should be directed to this office</a:t>
            </a:r>
          </a:p>
          <a:p>
            <a:pPr lvl="1" eaLnBrk="1" hangingPunct="1">
              <a:lnSpc>
                <a:spcPct val="80000"/>
              </a:lnSpc>
              <a:defRPr/>
            </a:pPr>
            <a:r>
              <a:rPr lang="en-US" sz="2400" dirty="0"/>
              <a:t>Contact Info:</a:t>
            </a:r>
          </a:p>
          <a:p>
            <a:pPr lvl="2" eaLnBrk="1" hangingPunct="1">
              <a:lnSpc>
                <a:spcPct val="80000"/>
              </a:lnSpc>
              <a:buFont typeface="Wingdings" panose="05000000000000000000" pitchFamily="2" charset="2"/>
              <a:buNone/>
              <a:defRPr/>
            </a:pPr>
            <a:r>
              <a:rPr lang="en-US" sz="2000" dirty="0"/>
              <a:t>Website: </a:t>
            </a:r>
            <a:r>
              <a:rPr lang="en-US" sz="2000" dirty="0">
                <a:hlinkClick r:id="rId5"/>
              </a:rPr>
              <a:t>http://www.medschool.umaryland.edu/IACUC/</a:t>
            </a:r>
            <a:endParaRPr lang="en-US" sz="2000" dirty="0"/>
          </a:p>
          <a:p>
            <a:pPr lvl="2" eaLnBrk="1" hangingPunct="1">
              <a:lnSpc>
                <a:spcPct val="80000"/>
              </a:lnSpc>
              <a:buFont typeface="Wingdings" panose="05000000000000000000" pitchFamily="2" charset="2"/>
              <a:buNone/>
              <a:defRPr/>
            </a:pPr>
            <a:r>
              <a:rPr lang="en-US" sz="2000" dirty="0"/>
              <a:t>Email: </a:t>
            </a:r>
            <a:r>
              <a:rPr lang="en-US" sz="2000" u="sng" dirty="0">
                <a:solidFill>
                  <a:schemeClr val="accent2">
                    <a:lumMod val="75000"/>
                  </a:schemeClr>
                </a:solidFill>
              </a:rPr>
              <a:t>iacuc</a:t>
            </a:r>
            <a:r>
              <a:rPr lang="en-US" sz="2000" dirty="0">
                <a:solidFill>
                  <a:schemeClr val="accent2">
                    <a:lumMod val="75000"/>
                  </a:schemeClr>
                </a:solidFill>
                <a:hlinkClick r:id="rId6"/>
              </a:rPr>
              <a:t>@s</a:t>
            </a:r>
            <a:r>
              <a:rPr lang="en-US" sz="2000" dirty="0">
                <a:hlinkClick r:id="rId6"/>
              </a:rPr>
              <a:t>om.umaryland.edu</a:t>
            </a:r>
            <a:endParaRPr lang="en-US" sz="2000" dirty="0"/>
          </a:p>
          <a:p>
            <a:pPr lvl="2" eaLnBrk="1" hangingPunct="1">
              <a:lnSpc>
                <a:spcPct val="80000"/>
              </a:lnSpc>
              <a:buFont typeface="Wingdings" panose="05000000000000000000" pitchFamily="2" charset="2"/>
              <a:buNone/>
              <a:defRPr/>
            </a:pPr>
            <a:r>
              <a:rPr lang="en-US" sz="2000" dirty="0"/>
              <a:t>Phone: 410-706-7859 / 8470 </a:t>
            </a:r>
          </a:p>
          <a:p>
            <a:pPr lvl="2" eaLnBrk="1" hangingPunct="1">
              <a:lnSpc>
                <a:spcPct val="80000"/>
              </a:lnSpc>
              <a:buFont typeface="Wingdings" panose="05000000000000000000" pitchFamily="2" charset="2"/>
              <a:buNone/>
              <a:defRPr/>
            </a:pPr>
            <a:r>
              <a:rPr lang="en-US" sz="2000" dirty="0"/>
              <a:t>Office:  BRB, Mezzanine Ste. M023</a:t>
            </a:r>
          </a:p>
          <a:p>
            <a:pPr lvl="2" eaLnBrk="1" hangingPunct="1">
              <a:lnSpc>
                <a:spcPct val="80000"/>
              </a:lnSpc>
              <a:buFont typeface="Wingdings" panose="05000000000000000000" pitchFamily="2" charset="2"/>
              <a:buNone/>
              <a:defRPr/>
            </a:pPr>
            <a:r>
              <a:rPr lang="en-US" sz="2000" dirty="0"/>
              <a:t>Hours:  Mon –Fri; 8:30 am – 4:30 pm</a:t>
            </a:r>
          </a:p>
          <a:p>
            <a:pPr lvl="2" eaLnBrk="1" hangingPunct="1">
              <a:lnSpc>
                <a:spcPct val="80000"/>
              </a:lnSpc>
              <a:defRPr/>
            </a:pPr>
            <a:endParaRPr lang="en-US" sz="2000" dirty="0"/>
          </a:p>
        </p:txBody>
      </p:sp>
      <p:pic>
        <p:nvPicPr>
          <p:cNvPr id="15363" name="Picture 4" descr="j0314407">
            <a:extLst>
              <a:ext uri="{FF2B5EF4-FFF2-40B4-BE49-F238E27FC236}">
                <a16:creationId xmlns:a16="http://schemas.microsoft.com/office/drawing/2014/main" id="{F6812955-0B28-4A97-A5DB-703660423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800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656BC20-C888-4580-941F-72DBBDDC7B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889"/>
    </mc:Choice>
    <mc:Fallback xmlns="">
      <p:transition spd="slow" advTm="15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220EB688-D7E7-4499-A0A1-D8205A6ED4FF}"/>
              </a:ext>
            </a:extLst>
          </p:cNvPr>
          <p:cNvSpPr>
            <a:spLocks noGrp="1" noChangeArrowheads="1"/>
          </p:cNvSpPr>
          <p:nvPr>
            <p:ph type="body" idx="1"/>
          </p:nvPr>
        </p:nvSpPr>
        <p:spPr>
          <a:xfrm>
            <a:off x="457200" y="950913"/>
            <a:ext cx="8229600" cy="3886200"/>
          </a:xfrm>
        </p:spPr>
        <p:txBody>
          <a:bodyPr/>
          <a:lstStyle/>
          <a:p>
            <a:pPr eaLnBrk="1" hangingPunct="1">
              <a:buFont typeface="Wingdings" panose="05000000000000000000" pitchFamily="2" charset="2"/>
              <a:buNone/>
              <a:defRPr/>
            </a:pPr>
            <a:r>
              <a:rPr lang="en-US" altLang="en-US" sz="4400" b="1" dirty="0">
                <a:solidFill>
                  <a:schemeClr val="bg2"/>
                </a:solidFill>
              </a:rPr>
              <a:t>Comparative Medicine Program</a:t>
            </a:r>
          </a:p>
          <a:p>
            <a:pPr eaLnBrk="1" hangingPunct="1">
              <a:buFont typeface="Wingdings" panose="05000000000000000000" pitchFamily="2" charset="2"/>
              <a:buNone/>
              <a:defRPr/>
            </a:pPr>
            <a:endParaRPr lang="en-US" altLang="en-US" sz="1600" b="1" dirty="0"/>
          </a:p>
          <a:p>
            <a:pPr lvl="1" eaLnBrk="1" hangingPunct="1">
              <a:defRPr/>
            </a:pPr>
            <a:r>
              <a:rPr lang="en-US" altLang="en-US" sz="2400" dirty="0"/>
              <a:t>Procurement, Husbandry, Veterinary Care, and Technical Services</a:t>
            </a:r>
          </a:p>
          <a:p>
            <a:pPr marL="457200" lvl="1" indent="0" eaLnBrk="1" hangingPunct="1">
              <a:buFont typeface="Wingdings" panose="05000000000000000000" pitchFamily="2" charset="2"/>
              <a:buNone/>
              <a:defRPr/>
            </a:pPr>
            <a:endParaRPr lang="en-US" altLang="en-US" sz="1200" dirty="0"/>
          </a:p>
          <a:p>
            <a:pPr marL="457200" lvl="1" indent="0" eaLnBrk="1" hangingPunct="1">
              <a:buFont typeface="Wingdings" panose="05000000000000000000" pitchFamily="2" charset="2"/>
              <a:buNone/>
              <a:defRPr/>
            </a:pPr>
            <a:r>
              <a:rPr lang="en-US" altLang="en-US" sz="2000" i="1" dirty="0"/>
              <a:t>Interim</a:t>
            </a:r>
            <a:r>
              <a:rPr lang="en-US" altLang="en-US" sz="2000" dirty="0"/>
              <a:t> Director:  Robert J. Bloch, PhD</a:t>
            </a:r>
          </a:p>
          <a:p>
            <a:pPr marL="457200" lvl="1" indent="0" eaLnBrk="1" hangingPunct="1">
              <a:buFont typeface="Wingdings" panose="05000000000000000000" pitchFamily="2" charset="2"/>
              <a:buNone/>
              <a:defRPr/>
            </a:pPr>
            <a:r>
              <a:rPr lang="en-US" altLang="en-US" sz="2000" i="1" dirty="0"/>
              <a:t>Interim</a:t>
            </a:r>
            <a:r>
              <a:rPr lang="en-US" altLang="en-US" sz="2000" dirty="0"/>
              <a:t> AV: Turhan Coksaygan, DVM, MS, PhD, DACLAM</a:t>
            </a:r>
          </a:p>
          <a:p>
            <a:pPr lvl="2" eaLnBrk="1" hangingPunct="1">
              <a:buFont typeface="Wingdings" panose="05000000000000000000" pitchFamily="2" charset="2"/>
              <a:buNone/>
              <a:defRPr/>
            </a:pPr>
            <a:r>
              <a:rPr lang="en-US" altLang="en-US" sz="2000" dirty="0"/>
              <a:t>Website: </a:t>
            </a:r>
            <a:r>
              <a:rPr lang="en-US" altLang="en-US" sz="2000" u="sng" dirty="0">
                <a:hlinkClick r:id="rId5"/>
              </a:rPr>
              <a:t>http://medschool.umaryland.edu/vetmedicine</a:t>
            </a:r>
            <a:endParaRPr lang="en-US" altLang="en-US" sz="2000" dirty="0"/>
          </a:p>
          <a:p>
            <a:pPr lvl="2" eaLnBrk="1" hangingPunct="1">
              <a:buFont typeface="Wingdings" panose="05000000000000000000" pitchFamily="2" charset="2"/>
              <a:buNone/>
              <a:defRPr/>
            </a:pPr>
            <a:r>
              <a:rPr lang="en-US" altLang="en-US" sz="2000" dirty="0"/>
              <a:t>Phone: 410-706-3540</a:t>
            </a:r>
          </a:p>
          <a:p>
            <a:pPr lvl="2" eaLnBrk="1" hangingPunct="1">
              <a:buFont typeface="Wingdings" panose="05000000000000000000" pitchFamily="2" charset="2"/>
              <a:buNone/>
              <a:defRPr/>
            </a:pPr>
            <a:r>
              <a:rPr lang="en-US" altLang="en-US" sz="2000" dirty="0"/>
              <a:t>Mail / Office: MSTF G100</a:t>
            </a:r>
          </a:p>
        </p:txBody>
      </p:sp>
      <p:pic>
        <p:nvPicPr>
          <p:cNvPr id="17411" name="Picture 4" descr="j0314407">
            <a:extLst>
              <a:ext uri="{FF2B5EF4-FFF2-40B4-BE49-F238E27FC236}">
                <a16:creationId xmlns:a16="http://schemas.microsoft.com/office/drawing/2014/main" id="{5C2C6C93-AEDC-482D-B984-F927EB78FB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0165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D9A17043-8926-4B59-8A9F-EC3AAA04A3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675"/>
    </mc:Choice>
    <mc:Fallback xmlns="">
      <p:transition spd="slow" advTm="15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10C03FD0-B10B-41AE-B34E-54C6E0FFABB3}"/>
              </a:ext>
            </a:extLst>
          </p:cNvPr>
          <p:cNvPicPr>
            <a:picLocks noChangeAspect="1" noChangeArrowheads="1"/>
          </p:cNvPicPr>
          <p:nvPr/>
        </p:nvPicPr>
        <p:blipFill>
          <a:blip r:embed="rId5"/>
          <a:srcRect/>
          <a:stretch>
            <a:fillRect/>
          </a:stretch>
        </p:blipFill>
        <p:spPr bwMode="auto">
          <a:xfrm>
            <a:off x="603250" y="1600200"/>
            <a:ext cx="7910513" cy="4892675"/>
          </a:xfrm>
          <a:prstGeom prst="rect">
            <a:avLst/>
          </a:prstGeom>
          <a:noFill/>
          <a:ln>
            <a:noFill/>
          </a:ln>
          <a:effectLst>
            <a:outerShdw blurRad="50800" dist="50800" dir="5400000" algn="ctr" rotWithShape="0">
              <a:schemeClr val="bg1">
                <a:alpha val="99000"/>
              </a:schemeClr>
            </a:outerShdw>
          </a:effectLst>
        </p:spPr>
      </p:pic>
      <p:sp>
        <p:nvSpPr>
          <p:cNvPr id="19459" name="Rectangle 3">
            <a:extLst>
              <a:ext uri="{FF2B5EF4-FFF2-40B4-BE49-F238E27FC236}">
                <a16:creationId xmlns:a16="http://schemas.microsoft.com/office/drawing/2014/main" id="{2F8DF7AA-83B4-4F39-B5FE-5CFE4D6DDD71}"/>
              </a:ext>
            </a:extLst>
          </p:cNvPr>
          <p:cNvSpPr>
            <a:spLocks noGrp="1" noChangeArrowheads="1"/>
          </p:cNvSpPr>
          <p:nvPr>
            <p:ph type="body" idx="1"/>
          </p:nvPr>
        </p:nvSpPr>
        <p:spPr>
          <a:xfrm>
            <a:off x="457200" y="760413"/>
            <a:ext cx="8229600" cy="877887"/>
          </a:xfrm>
        </p:spPr>
        <p:txBody>
          <a:bodyPr/>
          <a:lstStyle/>
          <a:p>
            <a:pPr algn="ctr" eaLnBrk="1" hangingPunct="1">
              <a:buFont typeface="Wingdings" panose="05000000000000000000" pitchFamily="2" charset="2"/>
              <a:buNone/>
            </a:pPr>
            <a:r>
              <a:rPr lang="en-US" altLang="en-US" sz="4400" b="1">
                <a:solidFill>
                  <a:schemeClr val="bg2"/>
                </a:solidFill>
              </a:rPr>
              <a:t>Animal Care &amp; Use Program</a:t>
            </a:r>
          </a:p>
          <a:p>
            <a:pPr eaLnBrk="1" hangingPunct="1">
              <a:buFont typeface="Wingdings" panose="05000000000000000000" pitchFamily="2" charset="2"/>
              <a:buNone/>
            </a:pPr>
            <a:endParaRPr lang="en-US" altLang="en-US" sz="1600" b="1"/>
          </a:p>
        </p:txBody>
      </p:sp>
      <p:pic>
        <p:nvPicPr>
          <p:cNvPr id="19460" name="Picture 4">
            <a:extLst>
              <a:ext uri="{FF2B5EF4-FFF2-40B4-BE49-F238E27FC236}">
                <a16:creationId xmlns:a16="http://schemas.microsoft.com/office/drawing/2014/main" id="{95DE3984-CB5E-477D-8544-00088BC85F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905000"/>
            <a:ext cx="12382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4EFB4E3-4986-4A7F-A69E-6860001F6704}"/>
              </a:ext>
            </a:extLst>
          </p:cNvPr>
          <p:cNvSpPr txBox="1"/>
          <p:nvPr/>
        </p:nvSpPr>
        <p:spPr>
          <a:xfrm>
            <a:off x="6696075" y="5203825"/>
            <a:ext cx="2019300" cy="9382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100" dirty="0">
                <a:solidFill>
                  <a:schemeClr val="bg2"/>
                </a:solidFill>
                <a:latin typeface="Times New Roman" pitchFamily="18" charset="0"/>
                <a:cs typeface="Times New Roman" pitchFamily="18" charset="0"/>
              </a:rPr>
              <a:t>FM = Facilities Maintenance</a:t>
            </a:r>
          </a:p>
          <a:p>
            <a:pPr>
              <a:defRPr/>
            </a:pPr>
            <a:r>
              <a:rPr lang="en-US" sz="1100" dirty="0">
                <a:solidFill>
                  <a:schemeClr val="bg2"/>
                </a:solidFill>
                <a:latin typeface="Times New Roman" pitchFamily="18" charset="0"/>
                <a:cs typeface="Times New Roman" pitchFamily="18" charset="0"/>
              </a:rPr>
              <a:t>EHS = Environmental </a:t>
            </a:r>
          </a:p>
          <a:p>
            <a:pPr>
              <a:defRPr/>
            </a:pPr>
            <a:r>
              <a:rPr lang="en-US" sz="1100" dirty="0">
                <a:solidFill>
                  <a:schemeClr val="bg2"/>
                </a:solidFill>
                <a:latin typeface="Times New Roman" pitchFamily="18" charset="0"/>
                <a:cs typeface="Times New Roman" pitchFamily="18" charset="0"/>
              </a:rPr>
              <a:t>            Health &amp; Safety</a:t>
            </a:r>
          </a:p>
          <a:p>
            <a:pPr>
              <a:defRPr/>
            </a:pPr>
            <a:r>
              <a:rPr lang="en-US" sz="1100" dirty="0">
                <a:solidFill>
                  <a:schemeClr val="bg2"/>
                </a:solidFill>
                <a:latin typeface="Times New Roman" pitchFamily="18" charset="0"/>
                <a:cs typeface="Times New Roman" pitchFamily="18" charset="0"/>
              </a:rPr>
              <a:t>CP = Campus Police</a:t>
            </a:r>
          </a:p>
          <a:p>
            <a:pPr>
              <a:defRPr/>
            </a:pPr>
            <a:r>
              <a:rPr lang="en-US" sz="1100" dirty="0">
                <a:solidFill>
                  <a:schemeClr val="bg2"/>
                </a:solidFill>
                <a:latin typeface="Times New Roman" pitchFamily="18" charset="0"/>
                <a:cs typeface="Times New Roman" pitchFamily="18" charset="0"/>
              </a:rPr>
              <a:t>PR = Public Relations</a:t>
            </a:r>
          </a:p>
        </p:txBody>
      </p:sp>
      <p:sp>
        <p:nvSpPr>
          <p:cNvPr id="7" name="TextBox 6">
            <a:extLst>
              <a:ext uri="{FF2B5EF4-FFF2-40B4-BE49-F238E27FC236}">
                <a16:creationId xmlns:a16="http://schemas.microsoft.com/office/drawing/2014/main" id="{0F26F844-2FD1-4AA8-8351-4D97696565D3}"/>
              </a:ext>
            </a:extLst>
          </p:cNvPr>
          <p:cNvSpPr txBox="1"/>
          <p:nvPr/>
        </p:nvSpPr>
        <p:spPr>
          <a:xfrm>
            <a:off x="457200" y="5203825"/>
            <a:ext cx="2057400" cy="9382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100" dirty="0">
                <a:solidFill>
                  <a:schemeClr val="bg2"/>
                </a:solidFill>
                <a:latin typeface="Times New Roman" pitchFamily="18" charset="0"/>
                <a:cs typeface="Times New Roman" pitchFamily="18" charset="0"/>
              </a:rPr>
              <a:t>UC = University Counsel</a:t>
            </a:r>
          </a:p>
          <a:p>
            <a:pPr>
              <a:defRPr/>
            </a:pPr>
            <a:r>
              <a:rPr lang="en-US" sz="1100" dirty="0">
                <a:solidFill>
                  <a:schemeClr val="bg2"/>
                </a:solidFill>
                <a:latin typeface="Times New Roman" pitchFamily="18" charset="0"/>
                <a:cs typeface="Times New Roman" pitchFamily="18" charset="0"/>
              </a:rPr>
              <a:t>ORD = Research &amp;</a:t>
            </a:r>
          </a:p>
          <a:p>
            <a:pPr>
              <a:defRPr/>
            </a:pPr>
            <a:r>
              <a:rPr lang="en-US" sz="1100" dirty="0">
                <a:solidFill>
                  <a:schemeClr val="bg2"/>
                </a:solidFill>
                <a:latin typeface="Times New Roman" pitchFamily="18" charset="0"/>
                <a:cs typeface="Times New Roman" pitchFamily="18" charset="0"/>
              </a:rPr>
              <a:t>            Development</a:t>
            </a:r>
          </a:p>
          <a:p>
            <a:pPr>
              <a:defRPr/>
            </a:pPr>
            <a:r>
              <a:rPr lang="en-US" sz="1100" dirty="0">
                <a:solidFill>
                  <a:schemeClr val="bg2"/>
                </a:solidFill>
                <a:latin typeface="Times New Roman" pitchFamily="18" charset="0"/>
                <a:cs typeface="Times New Roman" pitchFamily="18" charset="0"/>
              </a:rPr>
              <a:t>RIO = Research Integrity Office </a:t>
            </a:r>
          </a:p>
          <a:p>
            <a:pPr>
              <a:defRPr/>
            </a:pPr>
            <a:r>
              <a:rPr lang="en-US" sz="1100" dirty="0">
                <a:solidFill>
                  <a:schemeClr val="bg2"/>
                </a:solidFill>
                <a:latin typeface="Times New Roman" pitchFamily="18" charset="0"/>
                <a:cs typeface="Times New Roman" pitchFamily="18" charset="0"/>
              </a:rPr>
              <a:t>COI = Conflict of Interest</a:t>
            </a:r>
          </a:p>
        </p:txBody>
      </p:sp>
      <p:pic>
        <p:nvPicPr>
          <p:cNvPr id="9" name="Audio 8">
            <a:hlinkClick r:id="" action="ppaction://media"/>
            <a:extLst>
              <a:ext uri="{FF2B5EF4-FFF2-40B4-BE49-F238E27FC236}">
                <a16:creationId xmlns:a16="http://schemas.microsoft.com/office/drawing/2014/main" id="{F0612F51-4091-4DD3-8E85-CFB64030A3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054"/>
    </mc:Choice>
    <mc:Fallback xmlns="">
      <p:transition spd="slow" advTm="21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872476A-204B-4717-8174-D4F5B3624E9D}"/>
              </a:ext>
            </a:extLst>
          </p:cNvPr>
          <p:cNvSpPr>
            <a:spLocks noGrp="1" noChangeArrowheads="1"/>
          </p:cNvSpPr>
          <p:nvPr>
            <p:ph type="title"/>
          </p:nvPr>
        </p:nvSpPr>
        <p:spPr/>
        <p:txBody>
          <a:bodyPr/>
          <a:lstStyle/>
          <a:p>
            <a:pPr eaLnBrk="1" hangingPunct="1"/>
            <a:r>
              <a:rPr lang="en-US" altLang="en-US" b="1" u="sng">
                <a:solidFill>
                  <a:schemeClr val="bg2"/>
                </a:solidFill>
              </a:rPr>
              <a:t>Regulatory Documents</a:t>
            </a:r>
          </a:p>
        </p:txBody>
      </p:sp>
      <p:sp>
        <p:nvSpPr>
          <p:cNvPr id="21507" name="Rectangle 7">
            <a:extLst>
              <a:ext uri="{FF2B5EF4-FFF2-40B4-BE49-F238E27FC236}">
                <a16:creationId xmlns:a16="http://schemas.microsoft.com/office/drawing/2014/main" id="{CAC9AFE3-1B98-4D3F-8AF3-29D7242463A9}"/>
              </a:ext>
            </a:extLst>
          </p:cNvPr>
          <p:cNvSpPr>
            <a:spLocks noChangeArrowheads="1"/>
          </p:cNvSpPr>
          <p:nvPr/>
        </p:nvSpPr>
        <p:spPr bwMode="auto">
          <a:xfrm>
            <a:off x="6292850" y="5535613"/>
            <a:ext cx="236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u="sng">
                <a:solidFill>
                  <a:schemeClr val="tx2"/>
                </a:solidFill>
              </a:rPr>
              <a:t>URL</a:t>
            </a:r>
            <a:r>
              <a:rPr lang="en-US" altLang="en-US" sz="1200">
                <a:solidFill>
                  <a:schemeClr val="tx2"/>
                </a:solidFill>
              </a:rPr>
              <a:t>: http://grants.nih.gov/grants/olaw/Guide-for-the-Care-and-Use-of-Laboratory-Animals.pdf</a:t>
            </a:r>
          </a:p>
        </p:txBody>
      </p:sp>
      <p:sp>
        <p:nvSpPr>
          <p:cNvPr id="21508" name="Text Box 8">
            <a:extLst>
              <a:ext uri="{FF2B5EF4-FFF2-40B4-BE49-F238E27FC236}">
                <a16:creationId xmlns:a16="http://schemas.microsoft.com/office/drawing/2014/main" id="{634059D1-B30E-4982-84A7-97CA8112979A}"/>
              </a:ext>
            </a:extLst>
          </p:cNvPr>
          <p:cNvSpPr txBox="1">
            <a:spLocks noChangeArrowheads="1"/>
          </p:cNvSpPr>
          <p:nvPr/>
        </p:nvSpPr>
        <p:spPr bwMode="auto">
          <a:xfrm>
            <a:off x="3352800" y="5565775"/>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u="sng">
                <a:solidFill>
                  <a:schemeClr val="tx2"/>
                </a:solidFill>
              </a:rPr>
              <a:t>URL</a:t>
            </a:r>
            <a:r>
              <a:rPr lang="en-US" altLang="en-US" sz="1200">
                <a:solidFill>
                  <a:schemeClr val="tx2"/>
                </a:solidFill>
              </a:rPr>
              <a:t>: http://grants.nih.gov/grants/olaw/references/PHSPolicyLabAnimals.pdf</a:t>
            </a:r>
          </a:p>
        </p:txBody>
      </p:sp>
      <p:sp>
        <p:nvSpPr>
          <p:cNvPr id="21509" name="Text Box 9">
            <a:extLst>
              <a:ext uri="{FF2B5EF4-FFF2-40B4-BE49-F238E27FC236}">
                <a16:creationId xmlns:a16="http://schemas.microsoft.com/office/drawing/2014/main" id="{455062C7-557A-4208-80E9-4131BC2277FE}"/>
              </a:ext>
            </a:extLst>
          </p:cNvPr>
          <p:cNvSpPr txBox="1">
            <a:spLocks noChangeArrowheads="1"/>
          </p:cNvSpPr>
          <p:nvPr/>
        </p:nvSpPr>
        <p:spPr bwMode="auto">
          <a:xfrm>
            <a:off x="304800" y="5535613"/>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u="sng">
                <a:solidFill>
                  <a:schemeClr val="tx2"/>
                </a:solidFill>
              </a:rPr>
              <a:t>URL</a:t>
            </a:r>
            <a:r>
              <a:rPr lang="en-US" altLang="en-US" sz="1200">
                <a:solidFill>
                  <a:schemeClr val="tx2"/>
                </a:solidFill>
              </a:rPr>
              <a:t>: https://www.aphis.usda.gov/animal_welfare/downloads/AC_BlueBook_AWA_FINAL_2017_508comp.pdf</a:t>
            </a:r>
          </a:p>
        </p:txBody>
      </p:sp>
      <p:pic>
        <p:nvPicPr>
          <p:cNvPr id="21510" name="Picture 13" descr="http://www.aaalac.org/images/Guide_8th.gif">
            <a:hlinkClick r:id="rId5"/>
            <a:extLst>
              <a:ext uri="{FF2B5EF4-FFF2-40B4-BE49-F238E27FC236}">
                <a16:creationId xmlns:a16="http://schemas.microsoft.com/office/drawing/2014/main" id="{E5B751A1-A52E-46EB-A6B7-2B3727114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1905000"/>
            <a:ext cx="24511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9">
            <a:extLst>
              <a:ext uri="{FF2B5EF4-FFF2-40B4-BE49-F238E27FC236}">
                <a16:creationId xmlns:a16="http://schemas.microsoft.com/office/drawing/2014/main" id="{25CF3F1A-68A7-459E-A5C4-F213C0405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03413"/>
            <a:ext cx="2438400" cy="3506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2">
            <a:extLst>
              <a:ext uri="{FF2B5EF4-FFF2-40B4-BE49-F238E27FC236}">
                <a16:creationId xmlns:a16="http://schemas.microsoft.com/office/drawing/2014/main" id="{471C563E-83C7-4290-A9AC-0174CCC429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758950"/>
            <a:ext cx="24066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26EA21A5-6709-4A6F-8DA1-0503F481700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138"/>
    </mc:Choice>
    <mc:Fallback xmlns="">
      <p:transition spd="slow" advTm="22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9130</TotalTime>
  <Words>2005</Words>
  <Application>Microsoft Office PowerPoint</Application>
  <PresentationFormat>On-screen Show (4:3)</PresentationFormat>
  <Paragraphs>155</Paragraphs>
  <Slides>16</Slides>
  <Notes>16</Notes>
  <HiddenSlides>0</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Symbol</vt:lpstr>
      <vt:lpstr>Times New Roman</vt:lpstr>
      <vt:lpstr>Wingdings</vt:lpstr>
      <vt:lpstr>Pixel</vt:lpstr>
      <vt:lpstr>Responsible Conduct of Research: IACUC Graduate School Orientation 2020</vt:lpstr>
      <vt:lpstr>What is an ‘IACUC’?</vt:lpstr>
      <vt:lpstr>Responsible Conduct of Research:  Animal Welfare</vt:lpstr>
      <vt:lpstr>What is the role of an IACUC?</vt:lpstr>
      <vt:lpstr>Who is the IACUC?</vt:lpstr>
      <vt:lpstr>PowerPoint Presentation</vt:lpstr>
      <vt:lpstr>PowerPoint Presentation</vt:lpstr>
      <vt:lpstr>PowerPoint Presentation</vt:lpstr>
      <vt:lpstr>Regulatory Documents</vt:lpstr>
      <vt:lpstr>Regulatory Documents</vt:lpstr>
      <vt:lpstr>Assuring Compliance</vt:lpstr>
      <vt:lpstr>Consequences of Non-compliance</vt:lpstr>
      <vt:lpstr>WHAT DO I NEED TO COMPLETE BEFORE I WORK WITH LABORATORY ANIMALS? _______________________________________________________________________</vt:lpstr>
      <vt:lpstr>WHAT DO I NEED TO COMPLETE BEFORE I WORK WITH LABORATORY ANIMALS? ______________________________________________________________________</vt:lpstr>
      <vt:lpstr>IACUC Resources:</vt:lpstr>
      <vt:lpstr>Need Assistance?</vt:lpstr>
    </vt:vector>
  </TitlesOfParts>
  <Company>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Animals in Research</dc:title>
  <dc:creator>apeiser</dc:creator>
  <cp:lastModifiedBy>Golembewski, Erin K</cp:lastModifiedBy>
  <cp:revision>192</cp:revision>
  <dcterms:created xsi:type="dcterms:W3CDTF">2005-10-19T15:35:11Z</dcterms:created>
  <dcterms:modified xsi:type="dcterms:W3CDTF">2020-08-12T00:55:30Z</dcterms:modified>
</cp:coreProperties>
</file>