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handoutMasterIdLst>
    <p:handoutMasterId r:id="rId20"/>
  </p:handoutMasterIdLst>
  <p:sldIdLst>
    <p:sldId id="583" r:id="rId5"/>
    <p:sldId id="658" r:id="rId6"/>
    <p:sldId id="631" r:id="rId7"/>
    <p:sldId id="649" r:id="rId8"/>
    <p:sldId id="650" r:id="rId9"/>
    <p:sldId id="654" r:id="rId10"/>
    <p:sldId id="651" r:id="rId11"/>
    <p:sldId id="655" r:id="rId12"/>
    <p:sldId id="659" r:id="rId13"/>
    <p:sldId id="660" r:id="rId14"/>
    <p:sldId id="656" r:id="rId15"/>
    <p:sldId id="652" r:id="rId16"/>
    <p:sldId id="657" r:id="rId17"/>
    <p:sldId id="661" r:id="rId18"/>
  </p:sldIdLst>
  <p:sldSz cx="9144000" cy="6858000" type="screen4x3"/>
  <p:notesSz cx="9296400" cy="68818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32" userDrawn="1">
          <p15:clr>
            <a:srgbClr val="A4A3A4"/>
          </p15:clr>
        </p15:guide>
        <p15:guide id="2" pos="27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B5BE03-D4CE-0E0C-1A2A-3C99930A82DF}" name="Alvarez, Patty" initials="AP" userId="S::palvarez@umaryland.edu::e9f1dd3e-91d5-46cd-a724-b319f6585a56" providerId="AD"/>
  <p188:author id="{56A4F364-8BC0-89FA-1BEA-BA0B511FAC5E}" name="Crockett, Bill" initials="CB" userId="S::bcrockett@umaryland.edu::975437ed-498e-4347-bc8a-21a111036fc8" providerId="AD"/>
  <p188:author id="{4C38A467-9435-8F3E-B460-85EA40BBC5B3}" name="Jackson, Angela" initials="JA" userId="S::angela.jackson@umaryland.edu::d7b3fc4a-bbfa-4a2d-847b-94d774b67d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8F"/>
    <a:srgbClr val="FBC907"/>
    <a:srgbClr val="026E8A"/>
    <a:srgbClr val="3EB7DD"/>
    <a:srgbClr val="007698"/>
    <a:srgbClr val="6B6A6D"/>
    <a:srgbClr val="C8102E"/>
    <a:srgbClr val="236E85"/>
    <a:srgbClr val="25738B"/>
    <a:srgbClr val="216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FF513F-F43C-954B-A8FB-24C7473B077A}" v="173" dt="2023-05-30T14:39:32.615"/>
    <p1510:client id="{8559E118-883A-47D3-1967-D56B22814F62}" v="117" dt="2023-05-30T14:19:03.347"/>
    <p1510:client id="{9D487749-2652-8FF8-524A-D55A95CBD0B4}" v="581" dt="2023-05-30T12:49:59.167"/>
    <p1510:client id="{A6E6F94B-8E25-9520-A74D-C3E64FB34272}" v="36" dt="2023-08-14T12:45:38.743"/>
    <p1510:client id="{BAF93A17-DEE2-E551-AC77-70C0D01B31F4}" v="10" dt="2023-07-05T14:40:23.268"/>
    <p1510:client id="{D7AA6EED-F219-5C11-7E2F-D02ECC783958}" v="1" dt="2023-08-14T16:36:53.0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432"/>
        <p:guide pos="278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44326"/>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265014" y="0"/>
            <a:ext cx="4029282" cy="344326"/>
          </a:xfrm>
          <a:prstGeom prst="rect">
            <a:avLst/>
          </a:prstGeom>
        </p:spPr>
        <p:txBody>
          <a:bodyPr vert="horz" lIns="91440" tIns="45720" rIns="91440" bIns="45720" rtlCol="0"/>
          <a:lstStyle>
            <a:lvl1pPr algn="r">
              <a:defRPr sz="1200"/>
            </a:lvl1pPr>
          </a:lstStyle>
          <a:p>
            <a:pPr>
              <a:defRPr/>
            </a:pPr>
            <a:fld id="{8CF764E7-F387-41AE-A841-83FFBFC761CF}" type="datetimeFigureOut">
              <a:rPr lang="en-US"/>
              <a:pPr>
                <a:defRPr/>
              </a:pPr>
              <a:t>8/15/2023</a:t>
            </a:fld>
            <a:endParaRPr lang="en-US"/>
          </a:p>
        </p:txBody>
      </p:sp>
      <p:sp>
        <p:nvSpPr>
          <p:cNvPr id="4" name="Footer Placeholder 3"/>
          <p:cNvSpPr>
            <a:spLocks noGrp="1"/>
          </p:cNvSpPr>
          <p:nvPr>
            <p:ph type="ftr" sz="quarter" idx="2"/>
          </p:nvPr>
        </p:nvSpPr>
        <p:spPr>
          <a:xfrm>
            <a:off x="1" y="6536312"/>
            <a:ext cx="4029282" cy="344326"/>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265014" y="6536312"/>
            <a:ext cx="4029282" cy="344326"/>
          </a:xfrm>
          <a:prstGeom prst="rect">
            <a:avLst/>
          </a:prstGeom>
        </p:spPr>
        <p:txBody>
          <a:bodyPr vert="horz" lIns="91440" tIns="45720" rIns="91440" bIns="45720" rtlCol="0" anchor="b"/>
          <a:lstStyle>
            <a:lvl1pPr algn="r">
              <a:defRPr sz="1200"/>
            </a:lvl1pPr>
          </a:lstStyle>
          <a:p>
            <a:pPr>
              <a:defRPr/>
            </a:pPr>
            <a:fld id="{C2B11422-B2D9-477E-8DBA-8F6110D1AF74}" type="slidenum">
              <a:rPr lang="en-US"/>
              <a:pPr>
                <a:defRPr/>
              </a:pPr>
              <a:t>‹#›</a:t>
            </a:fld>
            <a:endParaRPr lang="en-US"/>
          </a:p>
        </p:txBody>
      </p:sp>
    </p:spTree>
    <p:extLst>
      <p:ext uri="{BB962C8B-B14F-4D97-AF65-F5344CB8AC3E}">
        <p14:creationId xmlns:p14="http://schemas.microsoft.com/office/powerpoint/2010/main" val="3097105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44326"/>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265014" y="0"/>
            <a:ext cx="4029282" cy="344326"/>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B6A9FF4F-9F04-4A6F-B9DD-CE78B99D2F98}" type="datetimeFigureOut">
              <a:rPr lang="en-US"/>
              <a:pPr>
                <a:defRPr/>
              </a:pPr>
              <a:t>8/15/2023</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930483" y="3269332"/>
            <a:ext cx="7435436" cy="3096581"/>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536312"/>
            <a:ext cx="4029282" cy="344326"/>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265014" y="6536312"/>
            <a:ext cx="4029282" cy="344326"/>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6EA6C1F8-94B2-4E7A-969D-0C5FAC96CC00}" type="slidenum">
              <a:rPr lang="en-US"/>
              <a:pPr>
                <a:defRPr/>
              </a:pPr>
              <a:t>‹#›</a:t>
            </a:fld>
            <a:endParaRPr lang="en-US"/>
          </a:p>
        </p:txBody>
      </p:sp>
    </p:spTree>
    <p:extLst>
      <p:ext uri="{BB962C8B-B14F-4D97-AF65-F5344CB8AC3E}">
        <p14:creationId xmlns:p14="http://schemas.microsoft.com/office/powerpoint/2010/main" val="3150410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so excited to welcome you to the University of Maryland, Baltimore. In this short presentation, </a:t>
            </a:r>
            <a:r>
              <a:rPr lang="en-US" baseline="0">
                <a:sym typeface="Wingdings" panose="05000000000000000000" pitchFamily="2" charset="2"/>
              </a:rPr>
              <a:t>we would like to tell you a bit about who we are and what we do. We’d also like to </a:t>
            </a:r>
            <a:r>
              <a:rPr lang="en-US"/>
              <a:t>share with you University resources, as well as opportunities available through UMB Student Affairs. </a:t>
            </a:r>
          </a:p>
        </p:txBody>
      </p:sp>
      <p:sp>
        <p:nvSpPr>
          <p:cNvPr id="4" name="Slide Number Placeholder 3"/>
          <p:cNvSpPr>
            <a:spLocks noGrp="1"/>
          </p:cNvSpPr>
          <p:nvPr>
            <p:ph type="sldNum" sz="quarter" idx="10"/>
          </p:nvPr>
        </p:nvSpPr>
        <p:spPr/>
        <p:txBody>
          <a:bodyPr/>
          <a:lstStyle/>
          <a:p>
            <a:pPr>
              <a:defRPr/>
            </a:pPr>
            <a:fld id="{6EA6C1F8-94B2-4E7A-969D-0C5FAC96CC00}" type="slidenum">
              <a:rPr lang="en-US" smtClean="0"/>
              <a:pPr>
                <a:defRPr/>
              </a:pPr>
              <a:t>1</a:t>
            </a:fld>
            <a:endParaRPr lang="en-US"/>
          </a:p>
        </p:txBody>
      </p:sp>
    </p:spTree>
    <p:extLst>
      <p:ext uri="{BB962C8B-B14F-4D97-AF65-F5344CB8AC3E}">
        <p14:creationId xmlns:p14="http://schemas.microsoft.com/office/powerpoint/2010/main" val="2608081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a:defRPr/>
            </a:pPr>
            <a:fld id="{6EA6C1F8-94B2-4E7A-969D-0C5FAC96CC00}" type="slidenum">
              <a:rPr lang="en-US" smtClean="0"/>
              <a:pPr>
                <a:defRPr/>
              </a:pPr>
              <a:t>10</a:t>
            </a:fld>
            <a:endParaRPr lang="en-US"/>
          </a:p>
        </p:txBody>
      </p:sp>
    </p:spTree>
    <p:extLst>
      <p:ext uri="{BB962C8B-B14F-4D97-AF65-F5344CB8AC3E}">
        <p14:creationId xmlns:p14="http://schemas.microsoft.com/office/powerpoint/2010/main" val="2616121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a:defRPr/>
            </a:pPr>
            <a:fld id="{6EA6C1F8-94B2-4E7A-969D-0C5FAC96CC00}" type="slidenum">
              <a:rPr lang="en-US" smtClean="0"/>
              <a:pPr>
                <a:defRPr/>
              </a:pPr>
              <a:t>11</a:t>
            </a:fld>
            <a:endParaRPr lang="en-US"/>
          </a:p>
        </p:txBody>
      </p:sp>
    </p:spTree>
    <p:extLst>
      <p:ext uri="{BB962C8B-B14F-4D97-AF65-F5344CB8AC3E}">
        <p14:creationId xmlns:p14="http://schemas.microsoft.com/office/powerpoint/2010/main" val="1965108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mentioned this place a few times during the presentation, and some of you may wondering what is the SMC Campus Center. It’s that building on the slide, and is </a:t>
            </a:r>
            <a:r>
              <a:rPr lang="en-US" baseline="0"/>
              <a:t>located at 621 West Lombard Street, between the Health Sciences and Human Services Library (HS/HSL) and the School of Nursing. </a:t>
            </a:r>
            <a:r>
              <a:rPr lang="en-US"/>
              <a:t>Outside</a:t>
            </a:r>
            <a:r>
              <a:rPr lang="en-US" baseline="0"/>
              <a:t> of your school, this is where </a:t>
            </a:r>
            <a:r>
              <a:rPr lang="en-US" b="1" u="sng" baseline="0"/>
              <a:t>EVERYTHING</a:t>
            </a:r>
            <a:r>
              <a:rPr lang="en-US" baseline="0"/>
              <a:t> else happens on campus. And where all of the departments in UMB Student Affairs are housed, including the </a:t>
            </a:r>
            <a:r>
              <a:rPr lang="en-US" baseline="0" err="1"/>
              <a:t>OneCard</a:t>
            </a:r>
            <a:r>
              <a:rPr lang="en-US" baseline="0"/>
              <a:t> office, which provides the official ID card for students, faculty, and staff. If you don’t have one, check with your school for more information on how to obtain your ID.</a:t>
            </a:r>
          </a:p>
          <a:p>
            <a:endParaRPr lang="en-US" baseline="0"/>
          </a:p>
          <a:p>
            <a:r>
              <a:rPr lang="en-US" baseline="0"/>
              <a:t>The SMC Campus center also houses the Market at UMB, which offers Starbucks coffee, grab and go and other food options. </a:t>
            </a:r>
          </a:p>
        </p:txBody>
      </p:sp>
      <p:sp>
        <p:nvSpPr>
          <p:cNvPr id="4" name="Slide Number Placeholder 3"/>
          <p:cNvSpPr>
            <a:spLocks noGrp="1"/>
          </p:cNvSpPr>
          <p:nvPr>
            <p:ph type="sldNum" sz="quarter" idx="10"/>
          </p:nvPr>
        </p:nvSpPr>
        <p:spPr/>
        <p:txBody>
          <a:bodyPr/>
          <a:lstStyle/>
          <a:p>
            <a:pPr>
              <a:defRPr/>
            </a:pPr>
            <a:fld id="{6EA6C1F8-94B2-4E7A-969D-0C5FAC96CC00}" type="slidenum">
              <a:rPr lang="en-US" smtClean="0"/>
              <a:pPr>
                <a:defRPr/>
              </a:pPr>
              <a:t>12</a:t>
            </a:fld>
            <a:endParaRPr lang="en-US"/>
          </a:p>
        </p:txBody>
      </p:sp>
    </p:spTree>
    <p:extLst>
      <p:ext uri="{BB962C8B-B14F-4D97-AF65-F5344CB8AC3E}">
        <p14:creationId xmlns:p14="http://schemas.microsoft.com/office/powerpoint/2010/main" val="356810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cs typeface="Calibri"/>
            </a:endParaRPr>
          </a:p>
        </p:txBody>
      </p:sp>
      <p:sp>
        <p:nvSpPr>
          <p:cNvPr id="4" name="Slide Number Placeholder 3"/>
          <p:cNvSpPr>
            <a:spLocks noGrp="1"/>
          </p:cNvSpPr>
          <p:nvPr>
            <p:ph type="sldNum" sz="quarter" idx="10"/>
          </p:nvPr>
        </p:nvSpPr>
        <p:spPr/>
        <p:txBody>
          <a:bodyPr/>
          <a:lstStyle/>
          <a:p>
            <a:pPr>
              <a:defRPr/>
            </a:pPr>
            <a:fld id="{6EA6C1F8-94B2-4E7A-969D-0C5FAC96CC00}" type="slidenum">
              <a:rPr lang="en-US" smtClean="0"/>
              <a:pPr>
                <a:defRPr/>
              </a:pPr>
              <a:t>13</a:t>
            </a:fld>
            <a:endParaRPr lang="en-US"/>
          </a:p>
        </p:txBody>
      </p:sp>
    </p:spTree>
    <p:extLst>
      <p:ext uri="{BB962C8B-B14F-4D97-AF65-F5344CB8AC3E}">
        <p14:creationId xmlns:p14="http://schemas.microsoft.com/office/powerpoint/2010/main" val="2469198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cs typeface="Calibri"/>
            </a:endParaRPr>
          </a:p>
        </p:txBody>
      </p:sp>
      <p:sp>
        <p:nvSpPr>
          <p:cNvPr id="4" name="Slide Number Placeholder 3"/>
          <p:cNvSpPr>
            <a:spLocks noGrp="1"/>
          </p:cNvSpPr>
          <p:nvPr>
            <p:ph type="sldNum" sz="quarter" idx="10"/>
          </p:nvPr>
        </p:nvSpPr>
        <p:spPr/>
        <p:txBody>
          <a:bodyPr/>
          <a:lstStyle/>
          <a:p>
            <a:pPr>
              <a:defRPr/>
            </a:pPr>
            <a:fld id="{6EA6C1F8-94B2-4E7A-969D-0C5FAC96CC00}" type="slidenum">
              <a:rPr lang="en-US" smtClean="0"/>
              <a:pPr>
                <a:defRPr/>
              </a:pPr>
              <a:t>14</a:t>
            </a:fld>
            <a:endParaRPr lang="en-US"/>
          </a:p>
        </p:txBody>
      </p:sp>
    </p:spTree>
    <p:extLst>
      <p:ext uri="{BB962C8B-B14F-4D97-AF65-F5344CB8AC3E}">
        <p14:creationId xmlns:p14="http://schemas.microsoft.com/office/powerpoint/2010/main" val="3715141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Main difference between us and your school's Office of Student Affairs: University-wide, work with and for all students, regardless of school and program. </a:t>
            </a:r>
            <a:endParaRPr lang="en-US" baseline="0">
              <a:cs typeface="Calibri"/>
            </a:endParaRPr>
          </a:p>
        </p:txBody>
      </p:sp>
      <p:sp>
        <p:nvSpPr>
          <p:cNvPr id="4" name="Slide Number Placeholder 3"/>
          <p:cNvSpPr>
            <a:spLocks noGrp="1"/>
          </p:cNvSpPr>
          <p:nvPr>
            <p:ph type="sldNum" sz="quarter" idx="10"/>
          </p:nvPr>
        </p:nvSpPr>
        <p:spPr/>
        <p:txBody>
          <a:bodyPr/>
          <a:lstStyle/>
          <a:p>
            <a:pPr>
              <a:defRPr/>
            </a:pPr>
            <a:fld id="{6EA6C1F8-94B2-4E7A-969D-0C5FAC96CC00}" type="slidenum">
              <a:rPr lang="en-US" smtClean="0"/>
              <a:pPr>
                <a:defRPr/>
              </a:pPr>
              <a:t>2</a:t>
            </a:fld>
            <a:endParaRPr lang="en-US"/>
          </a:p>
        </p:txBody>
      </p:sp>
    </p:spTree>
    <p:extLst>
      <p:ext uri="{BB962C8B-B14F-4D97-AF65-F5344CB8AC3E}">
        <p14:creationId xmlns:p14="http://schemas.microsoft.com/office/powerpoint/2010/main" val="125004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solidFill>
                  <a:srgbClr val="236E85"/>
                </a:solidFill>
                <a:latin typeface="Arial"/>
                <a:cs typeface="Arial"/>
              </a:rPr>
              <a:t>We are committed to providing interprofessional </a:t>
            </a:r>
            <a:r>
              <a:rPr lang="en-US">
                <a:solidFill>
                  <a:srgbClr val="236E85"/>
                </a:solidFill>
                <a:latin typeface="Arial"/>
                <a:cs typeface="Arial"/>
              </a:rPr>
              <a:t>support, services</a:t>
            </a:r>
            <a:r>
              <a:rPr lang="en-US" sz="1200">
                <a:solidFill>
                  <a:srgbClr val="236E85"/>
                </a:solidFill>
                <a:latin typeface="Arial"/>
                <a:cs typeface="Arial"/>
              </a:rPr>
              <a:t>, leadership development, </a:t>
            </a:r>
            <a:r>
              <a:rPr lang="en-US">
                <a:solidFill>
                  <a:srgbClr val="236E85"/>
                </a:solidFill>
                <a:latin typeface="Arial"/>
                <a:cs typeface="Arial"/>
              </a:rPr>
              <a:t>programming, and</a:t>
            </a:r>
            <a:r>
              <a:rPr lang="en-US" sz="1200">
                <a:solidFill>
                  <a:srgbClr val="236E85"/>
                </a:solidFill>
                <a:latin typeface="Arial"/>
                <a:cs typeface="Arial"/>
              </a:rPr>
              <a:t> recreational opportunities to all UMB students. We do this through </a:t>
            </a:r>
            <a:r>
              <a:rPr lang="en-US"/>
              <a:t>To stay up to date, you can visit our website at </a:t>
            </a:r>
            <a:r>
              <a:rPr lang="en-US" err="1"/>
              <a:t>umaryland.edu</a:t>
            </a:r>
            <a:r>
              <a:rPr lang="en-US"/>
              <a:t>/</a:t>
            </a:r>
            <a:r>
              <a:rPr lang="en-US" err="1"/>
              <a:t>umb</a:t>
            </a:r>
            <a:r>
              <a:rPr lang="en-US"/>
              <a:t>-student-affairs/.</a:t>
            </a:r>
          </a:p>
        </p:txBody>
      </p:sp>
      <p:sp>
        <p:nvSpPr>
          <p:cNvPr id="4" name="Slide Number Placeholder 3"/>
          <p:cNvSpPr>
            <a:spLocks noGrp="1"/>
          </p:cNvSpPr>
          <p:nvPr>
            <p:ph type="sldNum" sz="quarter" idx="10"/>
          </p:nvPr>
        </p:nvSpPr>
        <p:spPr/>
        <p:txBody>
          <a:bodyPr/>
          <a:lstStyle/>
          <a:p>
            <a:pPr>
              <a:defRPr/>
            </a:pPr>
            <a:fld id="{6EA6C1F8-94B2-4E7A-969D-0C5FAC96CC00}" type="slidenum">
              <a:rPr lang="en-US" smtClean="0"/>
              <a:pPr>
                <a:defRPr/>
              </a:pPr>
              <a:t>3</a:t>
            </a:fld>
            <a:endParaRPr lang="en-US"/>
          </a:p>
        </p:txBody>
      </p:sp>
    </p:spTree>
    <p:extLst>
      <p:ext uri="{BB962C8B-B14F-4D97-AF65-F5344CB8AC3E}">
        <p14:creationId xmlns:p14="http://schemas.microsoft.com/office/powerpoint/2010/main" val="2519202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SMC Campus Center. It’s that building on the slide, and is </a:t>
            </a:r>
            <a:r>
              <a:rPr lang="en-US" baseline="0"/>
              <a:t>located at 621 West Lombard Street, between the Health Sciences and Human Services Library (HS/HSL) and the School of Nursing. </a:t>
            </a:r>
            <a:r>
              <a:rPr lang="en-US"/>
              <a:t>Outside</a:t>
            </a:r>
            <a:r>
              <a:rPr lang="en-US" baseline="0"/>
              <a:t> of your school, this is where </a:t>
            </a:r>
            <a:r>
              <a:rPr lang="en-US" b="1" u="sng" baseline="0"/>
              <a:t>EVERYTHING</a:t>
            </a:r>
            <a:r>
              <a:rPr lang="en-US" baseline="0"/>
              <a:t> else happens on campus. And where all of the departments in UMB Student Affairs are housed, including the </a:t>
            </a:r>
            <a:r>
              <a:rPr lang="en-US" baseline="0" err="1"/>
              <a:t>OneCard</a:t>
            </a:r>
            <a:r>
              <a:rPr lang="en-US" baseline="0"/>
              <a:t> office, which provides the official ID card for students, faculty, and staff. If you don’t have one, check with your school for more information on how to obtain your ID.</a:t>
            </a:r>
          </a:p>
          <a:p>
            <a:endParaRPr lang="en-US" baseline="0"/>
          </a:p>
          <a:p>
            <a:r>
              <a:rPr lang="en-US" baseline="0"/>
              <a:t>The SMC Campus center also houses the Market at UMB, which offers Starbucks coffee, grab and go and other food options. </a:t>
            </a:r>
          </a:p>
        </p:txBody>
      </p:sp>
      <p:sp>
        <p:nvSpPr>
          <p:cNvPr id="4" name="Slide Number Placeholder 3"/>
          <p:cNvSpPr>
            <a:spLocks noGrp="1"/>
          </p:cNvSpPr>
          <p:nvPr>
            <p:ph type="sldNum" sz="quarter" idx="10"/>
          </p:nvPr>
        </p:nvSpPr>
        <p:spPr/>
        <p:txBody>
          <a:bodyPr/>
          <a:lstStyle/>
          <a:p>
            <a:pPr>
              <a:defRPr/>
            </a:pPr>
            <a:fld id="{6EA6C1F8-94B2-4E7A-969D-0C5FAC96CC00}" type="slidenum">
              <a:rPr lang="en-US" smtClean="0"/>
              <a:pPr>
                <a:defRPr/>
              </a:pPr>
              <a:t>4</a:t>
            </a:fld>
            <a:endParaRPr lang="en-US"/>
          </a:p>
        </p:txBody>
      </p:sp>
    </p:spTree>
    <p:extLst>
      <p:ext uri="{BB962C8B-B14F-4D97-AF65-F5344CB8AC3E}">
        <p14:creationId xmlns:p14="http://schemas.microsoft.com/office/powerpoint/2010/main" val="1689685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UMB Student Pantry helps support students by providing access to free non-perishable food and hygiene items. The pantry is locked in the UMB Student Affairs suite, which is located on the third floor of the SMC Campus Center. We do ask that if you have access to internet, to please use their online form to request items. You can find that form on their website. Requested items will be available for pick-up either within the Student Affairs suite, or if you prefer no contact, you can pick them up on the first floor of the SMC Campus Center.</a:t>
            </a:r>
            <a:endParaRPr lang="en-US" baseline="0"/>
          </a:p>
        </p:txBody>
      </p:sp>
      <p:sp>
        <p:nvSpPr>
          <p:cNvPr id="4" name="Slide Number Placeholder 3"/>
          <p:cNvSpPr>
            <a:spLocks noGrp="1"/>
          </p:cNvSpPr>
          <p:nvPr>
            <p:ph type="sldNum" sz="quarter" idx="10"/>
          </p:nvPr>
        </p:nvSpPr>
        <p:spPr/>
        <p:txBody>
          <a:bodyPr/>
          <a:lstStyle/>
          <a:p>
            <a:pPr>
              <a:defRPr/>
            </a:pPr>
            <a:fld id="{6EA6C1F8-94B2-4E7A-969D-0C5FAC96CC00}" type="slidenum">
              <a:rPr lang="en-US" smtClean="0"/>
              <a:pPr>
                <a:defRPr/>
              </a:pPr>
              <a:t>5</a:t>
            </a:fld>
            <a:endParaRPr lang="en-US"/>
          </a:p>
        </p:txBody>
      </p:sp>
    </p:spTree>
    <p:extLst>
      <p:ext uri="{BB962C8B-B14F-4D97-AF65-F5344CB8AC3E}">
        <p14:creationId xmlns:p14="http://schemas.microsoft.com/office/powerpoint/2010/main" val="804170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If you need a place to live UMB provides on-campus housing through UMB Housing. This is not like undergraduate housing. The rooms are all apartment-style and there are no RA’s, curfews, or anything like that. Contact </a:t>
            </a:r>
            <a:r>
              <a:rPr lang="en-US" b="0" i="0" u="none" strike="noStrike">
                <a:solidFill>
                  <a:srgbClr val="FFFFFF"/>
                </a:solidFill>
                <a:effectLst/>
                <a:latin typeface="Arial" panose="020B0604020202020204" pitchFamily="34" charset="0"/>
              </a:rPr>
              <a:t>them to learn about any incentives currently available! Visit their website for more information at </a:t>
            </a:r>
            <a:r>
              <a:rPr lang="en-US" b="0" i="0" u="none" strike="noStrike" err="1">
                <a:solidFill>
                  <a:srgbClr val="FFFFFF"/>
                </a:solidFill>
                <a:effectLst/>
                <a:latin typeface="Arial" panose="020B0604020202020204" pitchFamily="34" charset="0"/>
              </a:rPr>
              <a:t>umaryland.edu</a:t>
            </a:r>
            <a:r>
              <a:rPr lang="en-US" b="0" i="0" u="none" strike="noStrike">
                <a:solidFill>
                  <a:srgbClr val="FFFFFF"/>
                </a:solidFill>
                <a:effectLst/>
                <a:latin typeface="Arial" panose="020B0604020202020204" pitchFamily="34" charset="0"/>
              </a:rPr>
              <a:t>/housing/.</a:t>
            </a:r>
            <a:endParaRPr lang="en-US" baseline="0"/>
          </a:p>
        </p:txBody>
      </p:sp>
      <p:sp>
        <p:nvSpPr>
          <p:cNvPr id="4" name="Slide Number Placeholder 3"/>
          <p:cNvSpPr>
            <a:spLocks noGrp="1"/>
          </p:cNvSpPr>
          <p:nvPr>
            <p:ph type="sldNum" sz="quarter" idx="10"/>
          </p:nvPr>
        </p:nvSpPr>
        <p:spPr/>
        <p:txBody>
          <a:bodyPr/>
          <a:lstStyle/>
          <a:p>
            <a:pPr>
              <a:defRPr/>
            </a:pPr>
            <a:fld id="{6EA6C1F8-94B2-4E7A-969D-0C5FAC96CC00}" type="slidenum">
              <a:rPr lang="en-US" smtClean="0"/>
              <a:pPr>
                <a:defRPr/>
              </a:pPr>
              <a:t>6</a:t>
            </a:fld>
            <a:endParaRPr lang="en-US"/>
          </a:p>
        </p:txBody>
      </p:sp>
    </p:spTree>
    <p:extLst>
      <p:ext uri="{BB962C8B-B14F-4D97-AF65-F5344CB8AC3E}">
        <p14:creationId xmlns:p14="http://schemas.microsoft.com/office/powerpoint/2010/main" val="97104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As mentioned before, we collaborate with students, faculty, and staff across the University to continually improve the student experience. One of those ways is through advisory boards. </a:t>
            </a:r>
          </a:p>
        </p:txBody>
      </p:sp>
      <p:sp>
        <p:nvSpPr>
          <p:cNvPr id="4" name="Slide Number Placeholder 3"/>
          <p:cNvSpPr>
            <a:spLocks noGrp="1"/>
          </p:cNvSpPr>
          <p:nvPr>
            <p:ph type="sldNum" sz="quarter" idx="10"/>
          </p:nvPr>
        </p:nvSpPr>
        <p:spPr/>
        <p:txBody>
          <a:bodyPr/>
          <a:lstStyle/>
          <a:p>
            <a:pPr>
              <a:defRPr/>
            </a:pPr>
            <a:fld id="{6EA6C1F8-94B2-4E7A-969D-0C5FAC96CC00}" type="slidenum">
              <a:rPr lang="en-US" smtClean="0"/>
              <a:pPr>
                <a:defRPr/>
              </a:pPr>
              <a:t>7</a:t>
            </a:fld>
            <a:endParaRPr lang="en-US"/>
          </a:p>
        </p:txBody>
      </p:sp>
    </p:spTree>
    <p:extLst>
      <p:ext uri="{BB962C8B-B14F-4D97-AF65-F5344CB8AC3E}">
        <p14:creationId xmlns:p14="http://schemas.microsoft.com/office/powerpoint/2010/main" val="4223931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UMB students who are enrolled in a program that has a start date in June or July can enroll </a:t>
            </a:r>
            <a:r>
              <a:rPr lang="en-US" baseline="0"/>
              <a:t>in </a:t>
            </a:r>
            <a:r>
              <a:rPr lang="en-US"/>
              <a:t>supplemental SHIP coverage</a:t>
            </a:r>
            <a:r>
              <a:rPr lang="en-US" baseline="0"/>
              <a:t>, </a:t>
            </a:r>
            <a:r>
              <a:rPr lang="en-US"/>
              <a:t>since Fall coverage is effective August 1st</a:t>
            </a:r>
            <a:r>
              <a:rPr lang="en-US" baseline="0"/>
              <a:t>.</a:t>
            </a:r>
            <a:r>
              <a:rPr lang="en-US"/>
              <a:t> </a:t>
            </a:r>
          </a:p>
        </p:txBody>
      </p:sp>
      <p:sp>
        <p:nvSpPr>
          <p:cNvPr id="4" name="Slide Number Placeholder 3"/>
          <p:cNvSpPr>
            <a:spLocks noGrp="1"/>
          </p:cNvSpPr>
          <p:nvPr>
            <p:ph type="sldNum" sz="quarter" idx="10"/>
          </p:nvPr>
        </p:nvSpPr>
        <p:spPr/>
        <p:txBody>
          <a:bodyPr/>
          <a:lstStyle/>
          <a:p>
            <a:pPr>
              <a:defRPr/>
            </a:pPr>
            <a:fld id="{6EA6C1F8-94B2-4E7A-969D-0C5FAC96CC00}" type="slidenum">
              <a:rPr lang="en-US" smtClean="0"/>
              <a:pPr>
                <a:defRPr/>
              </a:pPr>
              <a:t>8</a:t>
            </a:fld>
            <a:endParaRPr lang="en-US"/>
          </a:p>
        </p:txBody>
      </p:sp>
    </p:spTree>
    <p:extLst>
      <p:ext uri="{BB962C8B-B14F-4D97-AF65-F5344CB8AC3E}">
        <p14:creationId xmlns:p14="http://schemas.microsoft.com/office/powerpoint/2010/main" val="1974423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a:defRPr/>
            </a:pPr>
            <a:fld id="{6EA6C1F8-94B2-4E7A-969D-0C5FAC96CC00}" type="slidenum">
              <a:rPr lang="en-US" smtClean="0"/>
              <a:pPr>
                <a:defRPr/>
              </a:pPr>
              <a:t>9</a:t>
            </a:fld>
            <a:endParaRPr lang="en-US"/>
          </a:p>
        </p:txBody>
      </p:sp>
    </p:spTree>
    <p:extLst>
      <p:ext uri="{BB962C8B-B14F-4D97-AF65-F5344CB8AC3E}">
        <p14:creationId xmlns:p14="http://schemas.microsoft.com/office/powerpoint/2010/main" val="2174552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6E2937B-D76B-49C2-BDA2-1B9786414604}" type="datetimeFigureOut">
              <a:rPr lang="en-US"/>
              <a:pPr>
                <a:defRPr/>
              </a:pPr>
              <a:t>8/15/2023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4CB883-4586-4A3A-953F-93EDB3469A4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D404C94-55B8-434B-9F01-31935D5E19EC}" type="datetimeFigureOut">
              <a:rPr lang="en-US"/>
              <a:pPr>
                <a:defRPr/>
              </a:pPr>
              <a:t>8/15/2023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25D4BC-E9ED-4CEE-B8E9-CA0737B7170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5E7EF65-D8A1-46B2-84F3-2ED7FF735A7D}" type="datetimeFigureOut">
              <a:rPr lang="en-US"/>
              <a:pPr>
                <a:defRPr/>
              </a:pPr>
              <a:t>8/15/2023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373B38-0E72-4403-9353-7936D15A0D4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6" descr="swoop_yellow_bluesolid.eps"/>
          <p:cNvPicPr>
            <a:picLocks noChangeAspect="1"/>
          </p:cNvPicPr>
          <p:nvPr userDrawn="1"/>
        </p:nvPicPr>
        <p:blipFill>
          <a:blip r:embed="rId2" cstate="print"/>
          <a:srcRect t="-2" r="905" b="58922"/>
          <a:stretch>
            <a:fillRect/>
          </a:stretch>
        </p:blipFill>
        <p:spPr bwMode="auto">
          <a:xfrm>
            <a:off x="0" y="5437188"/>
            <a:ext cx="9144000" cy="1420812"/>
          </a:xfrm>
          <a:prstGeom prst="rect">
            <a:avLst/>
          </a:prstGeom>
          <a:noFill/>
          <a:ln w="9525">
            <a:noFill/>
            <a:miter lim="800000"/>
            <a:headEnd/>
            <a:tailEnd/>
          </a:ln>
        </p:spPr>
      </p:pic>
      <p:pic>
        <p:nvPicPr>
          <p:cNvPr id="3" name="Picture 7"/>
          <p:cNvPicPr>
            <a:picLocks noChangeAspect="1"/>
          </p:cNvPicPr>
          <p:nvPr userDrawn="1"/>
        </p:nvPicPr>
        <p:blipFill>
          <a:blip r:embed="rId3" cstate="print"/>
          <a:srcRect/>
          <a:stretch>
            <a:fillRect/>
          </a:stretch>
        </p:blipFill>
        <p:spPr bwMode="auto">
          <a:xfrm>
            <a:off x="247650" y="5861050"/>
            <a:ext cx="2781300" cy="747713"/>
          </a:xfrm>
          <a:prstGeom prst="rect">
            <a:avLst/>
          </a:prstGeom>
          <a:noFill/>
          <a:ln w="9525">
            <a:noFill/>
            <a:miter lim="800000"/>
            <a:headEnd/>
            <a:tailEnd/>
          </a:ln>
        </p:spPr>
      </p:pic>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3F6C76F-3DC8-4E3A-8F23-78019F734505}" type="datetimeFigureOut">
              <a:rPr lang="en-US"/>
              <a:pPr>
                <a:defRPr/>
              </a:pPr>
              <a:t>8/15/2023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450DF8-4A1B-42B9-995C-89E1B99DFB2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BA2297B-D18D-498F-A22D-A202A13FF4AF}" type="datetimeFigureOut">
              <a:rPr lang="en-US"/>
              <a:pPr>
                <a:defRPr/>
              </a:pPr>
              <a:t>8/15/2023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EEBBF8-189D-4584-8A88-1EFC4EAFC77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7D70AD9-34C5-4889-9813-0DE8D07394C8}" type="datetimeFigureOut">
              <a:rPr lang="en-US"/>
              <a:pPr>
                <a:defRPr/>
              </a:pPr>
              <a:t>8/15/2023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4C22FE-4BBA-4CD8-88CB-254B5EA060F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AB020BA-1326-4D51-9E08-844EDBBA4032}" type="datetimeFigureOut">
              <a:rPr lang="en-US"/>
              <a:pPr>
                <a:defRPr/>
              </a:pPr>
              <a:t>8/15/2023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B9C86AF-99BD-4962-9A1A-0B7456F319F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CC65308-2706-4267-AE35-8B64841EAB1A}" type="datetimeFigureOut">
              <a:rPr lang="en-US"/>
              <a:pPr>
                <a:defRPr/>
              </a:pPr>
              <a:t>8/15/2023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06A35F5-834C-4A04-A904-457804047F9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192D934-FE0E-4F07-8EB0-4F0036BF20A1}" type="datetimeFigureOut">
              <a:rPr lang="en-US"/>
              <a:pPr>
                <a:defRPr/>
              </a:pPr>
              <a:t>8/15/2023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81E8F4F-9814-44BC-91C0-74C33FE0CBB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9A88BFB-540C-40DF-B8E0-17E7190FDAB3}" type="datetimeFigureOut">
              <a:rPr lang="en-US"/>
              <a:pPr>
                <a:defRPr/>
              </a:pPr>
              <a:t>8/15/2023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E35B23-6446-43DD-97C3-0A8F2506353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595132-65F2-4E0B-B8EA-71E8B245AF3B}" type="datetimeFigureOut">
              <a:rPr lang="en-US"/>
              <a:pPr>
                <a:defRPr/>
              </a:pPr>
              <a:t>8/15/2023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23CCA0-E9C7-4B1C-8FB9-D2904E0CA0C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476A8A5-9641-4676-9884-01E5EF32DE88}" type="datetimeFigureOut">
              <a:rPr lang="en-US"/>
              <a:pPr>
                <a:defRPr/>
              </a:pPr>
              <a:t>8/15/2023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A9608D3-A21B-4D20-908D-8A8C7C50D5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ww.umaryland.edu/umb-student-affairs/required-training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8.png"/><Relationship Id="rId7"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s://www.umaryland.edu/university-life/student-organizations/list-of-student-organization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39.svg"/><Relationship Id="rId12" Type="http://schemas.openxmlformats.org/officeDocument/2006/relationships/hyperlink" Target="https://www.umaryland.edu/umb-student-affairs/campus-life-employment-opportuniti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hyperlink" Target="mailto:umbstudentaffairs@umaryland.edu" TargetMode="External"/><Relationship Id="rId4" Type="http://schemas.openxmlformats.org/officeDocument/2006/relationships/hyperlink" Target="https://www.umaryland.edu/campuslif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hyperlink" Target="https://www.umaryland.edu/campuslif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www.umaryland.edu/campuscenter/" TargetMode="External"/><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hyperlink" Target="https://www.umaryland.edu/ile/intercultural-center/food-access-initiatives-and-resourc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https://www.umaryland.edu/housin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hyperlink" Target="https://www.umaryland.edu/ile/intercultural-center/food-access-initiatives-and-resourc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s://www.umaryland.edu/oac/" TargetMode="External"/><Relationship Id="rId4" Type="http://schemas.openxmlformats.org/officeDocument/2006/relationships/hyperlink" Target="https://www.umaryland.edu/umbhotlin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13A1FEF-8388-3215-7263-EC5B2DC89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19600" cy="2941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E46B140-2D04-99BA-7366-08056A977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25391"/>
            <a:ext cx="4767851" cy="31735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34876FA-F9DB-5891-00CC-EF352A0F7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17379"/>
            <a:ext cx="4419600" cy="29487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D6C7993-CAAE-2438-B765-00D8691A51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5289" y="2917379"/>
            <a:ext cx="4756472" cy="31735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4A7D54E-8665-AE06-802C-2E4CF0429B00}"/>
              </a:ext>
            </a:extLst>
          </p:cNvPr>
          <p:cNvSpPr/>
          <p:nvPr/>
        </p:nvSpPr>
        <p:spPr>
          <a:xfrm>
            <a:off x="-75088" y="5371140"/>
            <a:ext cx="9311296" cy="1459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007698"/>
              </a:solidFill>
              <a:cs typeface="Calibri"/>
            </a:endParaRPr>
          </a:p>
        </p:txBody>
      </p:sp>
      <p:pic>
        <p:nvPicPr>
          <p:cNvPr id="19" name="Picture 18" descr="A picture containing white, screenshot, design, art&#10;&#10;Description automatically generated">
            <a:extLst>
              <a:ext uri="{FF2B5EF4-FFF2-40B4-BE49-F238E27FC236}">
                <a16:creationId xmlns:a16="http://schemas.microsoft.com/office/drawing/2014/main" id="{704D136A-8322-6A6C-1D74-65D69B4B96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5891"/>
          <a:stretch/>
        </p:blipFill>
        <p:spPr>
          <a:xfrm>
            <a:off x="-47865" y="5517136"/>
            <a:ext cx="9256849" cy="1366441"/>
          </a:xfrm>
          <a:prstGeom prst="rect">
            <a:avLst/>
          </a:prstGeom>
        </p:spPr>
      </p:pic>
      <p:sp>
        <p:nvSpPr>
          <p:cNvPr id="20" name="Rectangle 19">
            <a:extLst>
              <a:ext uri="{FF2B5EF4-FFF2-40B4-BE49-F238E27FC236}">
                <a16:creationId xmlns:a16="http://schemas.microsoft.com/office/drawing/2014/main" id="{39EA5871-681B-5963-E279-482EEC09DD0B}"/>
              </a:ext>
            </a:extLst>
          </p:cNvPr>
          <p:cNvSpPr/>
          <p:nvPr/>
        </p:nvSpPr>
        <p:spPr>
          <a:xfrm>
            <a:off x="-144245" y="5517136"/>
            <a:ext cx="9369377" cy="1422639"/>
          </a:xfrm>
          <a:prstGeom prst="rect">
            <a:avLst/>
          </a:prstGeom>
          <a:solidFill>
            <a:srgbClr val="FBC907">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007698"/>
              </a:solidFill>
              <a:cs typeface="Calibri"/>
            </a:endParaRPr>
          </a:p>
        </p:txBody>
      </p:sp>
      <p:sp>
        <p:nvSpPr>
          <p:cNvPr id="21" name="Rectangle 20">
            <a:extLst>
              <a:ext uri="{FF2B5EF4-FFF2-40B4-BE49-F238E27FC236}">
                <a16:creationId xmlns:a16="http://schemas.microsoft.com/office/drawing/2014/main" id="{9ACA0E4E-3237-5C8B-243C-A4C87B0279A8}"/>
              </a:ext>
            </a:extLst>
          </p:cNvPr>
          <p:cNvSpPr/>
          <p:nvPr/>
        </p:nvSpPr>
        <p:spPr>
          <a:xfrm>
            <a:off x="1244813" y="4980214"/>
            <a:ext cx="6462273" cy="767444"/>
          </a:xfrm>
          <a:prstGeom prst="rect">
            <a:avLst/>
          </a:prstGeom>
          <a:solidFill>
            <a:srgbClr val="006E8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007698"/>
              </a:solidFill>
              <a:cs typeface="Calibri"/>
            </a:endParaRPr>
          </a:p>
        </p:txBody>
      </p:sp>
      <p:sp>
        <p:nvSpPr>
          <p:cNvPr id="22" name="Title 1">
            <a:extLst>
              <a:ext uri="{FF2B5EF4-FFF2-40B4-BE49-F238E27FC236}">
                <a16:creationId xmlns:a16="http://schemas.microsoft.com/office/drawing/2014/main" id="{296E5C22-5F8C-DF4D-7E4E-EE9DB9502482}"/>
              </a:ext>
            </a:extLst>
          </p:cNvPr>
          <p:cNvSpPr>
            <a:spLocks noGrp="1"/>
          </p:cNvSpPr>
          <p:nvPr>
            <p:ph type="title"/>
          </p:nvPr>
        </p:nvSpPr>
        <p:spPr>
          <a:xfrm>
            <a:off x="1244813" y="4913940"/>
            <a:ext cx="6462273" cy="914400"/>
          </a:xfrm>
        </p:spPr>
        <p:txBody>
          <a:bodyPr/>
          <a:lstStyle/>
          <a:p>
            <a:r>
              <a:rPr lang="en-US" altLang="en-US" sz="4000" b="1">
                <a:solidFill>
                  <a:schemeClr val="bg1"/>
                </a:solidFill>
                <a:latin typeface="Arial"/>
                <a:cs typeface="Arial"/>
              </a:rPr>
              <a:t>UMB STUDENT AFFAIRS</a:t>
            </a:r>
            <a:endParaRPr lang="en-US" sz="4000">
              <a:solidFill>
                <a:schemeClr val="bg1"/>
              </a:solidFill>
              <a:cs typeface="Calibri"/>
            </a:endParaRPr>
          </a:p>
        </p:txBody>
      </p:sp>
      <p:pic>
        <p:nvPicPr>
          <p:cNvPr id="23" name="Picture 16" descr="Text&#10;&#10;Description automatically generated">
            <a:extLst>
              <a:ext uri="{FF2B5EF4-FFF2-40B4-BE49-F238E27FC236}">
                <a16:creationId xmlns:a16="http://schemas.microsoft.com/office/drawing/2014/main" id="{3DD03BC3-3314-6694-209E-3875F6E9C970}"/>
              </a:ext>
            </a:extLst>
          </p:cNvPr>
          <p:cNvPicPr>
            <a:picLocks noChangeAspect="1"/>
          </p:cNvPicPr>
          <p:nvPr/>
        </p:nvPicPr>
        <p:blipFill>
          <a:blip r:embed="rId8"/>
          <a:stretch>
            <a:fillRect/>
          </a:stretch>
        </p:blipFill>
        <p:spPr>
          <a:xfrm>
            <a:off x="360609" y="6314277"/>
            <a:ext cx="1513268" cy="3945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9A7BC-7666-75FA-8EED-3A6482D3AB92}"/>
              </a:ext>
            </a:extLst>
          </p:cNvPr>
          <p:cNvSpPr/>
          <p:nvPr/>
        </p:nvSpPr>
        <p:spPr>
          <a:xfrm>
            <a:off x="-144245" y="6250754"/>
            <a:ext cx="2704561" cy="689021"/>
          </a:xfrm>
          <a:prstGeom prst="rect">
            <a:avLst/>
          </a:prstGeom>
          <a:solidFill>
            <a:srgbClr val="007698">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3314" name="Title 1"/>
          <p:cNvSpPr>
            <a:spLocks noGrp="1"/>
          </p:cNvSpPr>
          <p:nvPr>
            <p:ph type="title"/>
          </p:nvPr>
        </p:nvSpPr>
        <p:spPr>
          <a:xfrm>
            <a:off x="2880876" y="897743"/>
            <a:ext cx="5788450" cy="701304"/>
          </a:xfrm>
        </p:spPr>
        <p:txBody>
          <a:bodyPr/>
          <a:lstStyle/>
          <a:p>
            <a:pPr algn="l"/>
            <a:r>
              <a:rPr lang="en-US" sz="3500" b="1">
                <a:solidFill>
                  <a:srgbClr val="236E85"/>
                </a:solidFill>
                <a:latin typeface="Arial"/>
                <a:cs typeface="Arial"/>
              </a:rPr>
              <a:t>REQUIRED TRAININGS</a:t>
            </a:r>
            <a:endParaRPr lang="en-US" sz="3500">
              <a:cs typeface="Calibri"/>
            </a:endParaRPr>
          </a:p>
          <a:p>
            <a:pPr algn="l"/>
            <a:endParaRPr lang="en-US" altLang="en-US" sz="3500" b="1">
              <a:solidFill>
                <a:srgbClr val="236E85"/>
              </a:solidFill>
              <a:latin typeface="Gotham Bold"/>
              <a:cs typeface="Arial"/>
            </a:endParaRPr>
          </a:p>
        </p:txBody>
      </p:sp>
      <p:sp>
        <p:nvSpPr>
          <p:cNvPr id="11" name="Rectangle 10">
            <a:extLst>
              <a:ext uri="{FF2B5EF4-FFF2-40B4-BE49-F238E27FC236}">
                <a16:creationId xmlns:a16="http://schemas.microsoft.com/office/drawing/2014/main" id="{852B945F-4042-BA69-ACC6-295A3FEDB89A}"/>
              </a:ext>
            </a:extLst>
          </p:cNvPr>
          <p:cNvSpPr/>
          <p:nvPr/>
        </p:nvSpPr>
        <p:spPr>
          <a:xfrm>
            <a:off x="-2576" y="-1936"/>
            <a:ext cx="2562893" cy="62526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12" name="Picture 16" descr="Text&#10;&#10;Description automatically generated">
            <a:extLst>
              <a:ext uri="{FF2B5EF4-FFF2-40B4-BE49-F238E27FC236}">
                <a16:creationId xmlns:a16="http://schemas.microsoft.com/office/drawing/2014/main" id="{50CF6D10-3613-B03E-41CD-072DF35B1F0C}"/>
              </a:ext>
            </a:extLst>
          </p:cNvPr>
          <p:cNvPicPr>
            <a:picLocks noChangeAspect="1"/>
          </p:cNvPicPr>
          <p:nvPr/>
        </p:nvPicPr>
        <p:blipFill>
          <a:blip r:embed="rId3"/>
          <a:stretch>
            <a:fillRect/>
          </a:stretch>
        </p:blipFill>
        <p:spPr>
          <a:xfrm>
            <a:off x="360609" y="6351624"/>
            <a:ext cx="1513268" cy="394566"/>
          </a:xfrm>
          <a:prstGeom prst="rect">
            <a:avLst/>
          </a:prstGeom>
        </p:spPr>
      </p:pic>
      <p:sp>
        <p:nvSpPr>
          <p:cNvPr id="17" name="Content Placeholder 2">
            <a:extLst>
              <a:ext uri="{FF2B5EF4-FFF2-40B4-BE49-F238E27FC236}">
                <a16:creationId xmlns:a16="http://schemas.microsoft.com/office/drawing/2014/main" id="{D9576F40-00D8-2B1D-E379-0F65777EC9AC}"/>
              </a:ext>
            </a:extLst>
          </p:cNvPr>
          <p:cNvSpPr txBox="1">
            <a:spLocks/>
          </p:cNvSpPr>
          <p:nvPr/>
        </p:nvSpPr>
        <p:spPr bwMode="auto">
          <a:xfrm>
            <a:off x="2923446" y="1598775"/>
            <a:ext cx="5707024" cy="30013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2200">
                <a:solidFill>
                  <a:schemeClr val="tx1">
                    <a:lumMod val="75000"/>
                    <a:lumOff val="25000"/>
                  </a:schemeClr>
                </a:solidFill>
                <a:latin typeface="Arial"/>
                <a:cs typeface="Arial"/>
              </a:rPr>
              <a:t>Title IX Training</a:t>
            </a:r>
            <a:endParaRPr lang="en-US">
              <a:solidFill>
                <a:schemeClr val="tx1">
                  <a:lumMod val="75000"/>
                  <a:lumOff val="25000"/>
                </a:schemeClr>
              </a:solidFill>
              <a:latin typeface="Calibri"/>
              <a:cs typeface="Calibri"/>
            </a:endParaRPr>
          </a:p>
          <a:p>
            <a:pPr lvl="1"/>
            <a:r>
              <a:rPr lang="en-US" sz="1800">
                <a:solidFill>
                  <a:schemeClr val="tx1">
                    <a:lumMod val="75000"/>
                    <a:lumOff val="25000"/>
                  </a:schemeClr>
                </a:solidFill>
                <a:latin typeface="Arial"/>
                <a:cs typeface="Arial"/>
              </a:rPr>
              <a:t>All students, including visitors</a:t>
            </a:r>
          </a:p>
          <a:p>
            <a:pPr lvl="1"/>
            <a:r>
              <a:rPr lang="en-US" sz="1800">
                <a:solidFill>
                  <a:schemeClr val="tx1">
                    <a:lumMod val="75000"/>
                    <a:lumOff val="25000"/>
                  </a:schemeClr>
                </a:solidFill>
                <a:latin typeface="Arial"/>
                <a:cs typeface="Arial"/>
              </a:rPr>
              <a:t>Completed annually </a:t>
            </a:r>
          </a:p>
          <a:p>
            <a:pPr>
              <a:buFont typeface="Arial" panose="020B0604020202020204" pitchFamily="34" charset="0"/>
              <a:buChar char="•"/>
            </a:pPr>
            <a:r>
              <a:rPr lang="en-US" sz="2200">
                <a:solidFill>
                  <a:schemeClr val="tx1">
                    <a:lumMod val="75000"/>
                    <a:lumOff val="25000"/>
                  </a:schemeClr>
                </a:solidFill>
                <a:latin typeface="Arial"/>
                <a:cs typeface="Arial"/>
              </a:rPr>
              <a:t>Prescription Drug Prevention Training</a:t>
            </a:r>
          </a:p>
          <a:p>
            <a:pPr lvl="1"/>
            <a:r>
              <a:rPr lang="en-US" sz="1800">
                <a:solidFill>
                  <a:schemeClr val="tx1">
                    <a:lumMod val="75000"/>
                    <a:lumOff val="25000"/>
                  </a:schemeClr>
                </a:solidFill>
                <a:latin typeface="Arial"/>
                <a:cs typeface="Arial"/>
              </a:rPr>
              <a:t>All first-time full-time students</a:t>
            </a:r>
          </a:p>
          <a:p>
            <a:pPr lvl="1"/>
            <a:r>
              <a:rPr lang="en-US" sz="1800">
                <a:solidFill>
                  <a:schemeClr val="tx1">
                    <a:lumMod val="75000"/>
                    <a:lumOff val="25000"/>
                  </a:schemeClr>
                </a:solidFill>
                <a:latin typeface="Arial"/>
                <a:cs typeface="Arial"/>
              </a:rPr>
              <a:t>Complete once</a:t>
            </a:r>
          </a:p>
          <a:p>
            <a:pPr lvl="1"/>
            <a:endParaRPr lang="en-US" sz="1800">
              <a:solidFill>
                <a:schemeClr val="tx1">
                  <a:lumMod val="75000"/>
                  <a:lumOff val="25000"/>
                </a:schemeClr>
              </a:solidFill>
              <a:latin typeface="Arial"/>
              <a:cs typeface="Arial"/>
            </a:endParaRPr>
          </a:p>
          <a:p>
            <a:pPr>
              <a:buFont typeface="Arial" panose="020B0604020202020204" pitchFamily="34" charset="0"/>
              <a:buChar char="•"/>
            </a:pPr>
            <a:endParaRPr lang="en-US" sz="2200">
              <a:solidFill>
                <a:schemeClr val="tx1">
                  <a:lumMod val="75000"/>
                  <a:lumOff val="25000"/>
                </a:schemeClr>
              </a:solidFill>
              <a:latin typeface="Arial"/>
              <a:cs typeface="Arial"/>
            </a:endParaRPr>
          </a:p>
        </p:txBody>
      </p:sp>
      <p:sp>
        <p:nvSpPr>
          <p:cNvPr id="6" name="Rectangle 5">
            <a:extLst>
              <a:ext uri="{FF2B5EF4-FFF2-40B4-BE49-F238E27FC236}">
                <a16:creationId xmlns:a16="http://schemas.microsoft.com/office/drawing/2014/main" id="{8DC07E11-7FDC-C037-695E-3BD826FB3276}"/>
              </a:ext>
            </a:extLst>
          </p:cNvPr>
          <p:cNvSpPr/>
          <p:nvPr/>
        </p:nvSpPr>
        <p:spPr>
          <a:xfrm>
            <a:off x="6882190" y="4517253"/>
            <a:ext cx="1970465" cy="19189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8" name="Rectangle 7">
            <a:extLst>
              <a:ext uri="{FF2B5EF4-FFF2-40B4-BE49-F238E27FC236}">
                <a16:creationId xmlns:a16="http://schemas.microsoft.com/office/drawing/2014/main" id="{43BB6062-7479-5A86-59EA-EBBFF934B384}"/>
              </a:ext>
            </a:extLst>
          </p:cNvPr>
          <p:cNvSpPr/>
          <p:nvPr/>
        </p:nvSpPr>
        <p:spPr>
          <a:xfrm>
            <a:off x="2923086" y="5077538"/>
            <a:ext cx="3897871" cy="1015663"/>
          </a:xfrm>
          <a:prstGeom prst="rect">
            <a:avLst/>
          </a:prstGeom>
        </p:spPr>
        <p:txBody>
          <a:bodyPr wrap="square" lIns="91440" tIns="45720" rIns="91440" bIns="45720" anchor="t">
            <a:spAutoFit/>
          </a:bodyPr>
          <a:lstStyle/>
          <a:p>
            <a:r>
              <a:rPr lang="en-US" sz="2000">
                <a:latin typeface="Arial"/>
                <a:cs typeface="Arial"/>
                <a:hlinkClick r:id="rId4"/>
              </a:rPr>
              <a:t>Required Trainings: </a:t>
            </a:r>
            <a:endParaRPr lang="en-US" sz="2000">
              <a:latin typeface="Arial"/>
              <a:cs typeface="Arial"/>
            </a:endParaRPr>
          </a:p>
          <a:p>
            <a:r>
              <a:rPr lang="en-US" sz="2000">
                <a:latin typeface="Arial"/>
                <a:cs typeface="Arial"/>
                <a:hlinkClick r:id="rId4"/>
              </a:rPr>
              <a:t>umaryland.edu/umb-student-affairs/required-trainings</a:t>
            </a:r>
            <a:endParaRPr lang="en-US" sz="2000"/>
          </a:p>
        </p:txBody>
      </p:sp>
      <p:pic>
        <p:nvPicPr>
          <p:cNvPr id="3" name="Picture 2">
            <a:extLst>
              <a:ext uri="{FF2B5EF4-FFF2-40B4-BE49-F238E27FC236}">
                <a16:creationId xmlns:a16="http://schemas.microsoft.com/office/drawing/2014/main" id="{234DF353-994C-1DA4-84C8-09A42E5A6615}"/>
              </a:ext>
            </a:extLst>
          </p:cNvPr>
          <p:cNvPicPr>
            <a:picLocks noChangeAspect="1"/>
          </p:cNvPicPr>
          <p:nvPr/>
        </p:nvPicPr>
        <p:blipFill rotWithShape="1">
          <a:blip r:embed="rId5"/>
          <a:srcRect l="31847" t="-401" r="39775" b="401"/>
          <a:stretch/>
        </p:blipFill>
        <p:spPr>
          <a:xfrm>
            <a:off x="-144245" y="-102804"/>
            <a:ext cx="2704562" cy="6353558"/>
          </a:xfrm>
          <a:prstGeom prst="rect">
            <a:avLst/>
          </a:prstGeom>
        </p:spPr>
      </p:pic>
      <p:sp>
        <p:nvSpPr>
          <p:cNvPr id="4" name="TextBox 3">
            <a:extLst>
              <a:ext uri="{FF2B5EF4-FFF2-40B4-BE49-F238E27FC236}">
                <a16:creationId xmlns:a16="http://schemas.microsoft.com/office/drawing/2014/main" id="{6F17C4AA-0B1B-F285-2729-DB35A7EA3BE5}"/>
              </a:ext>
            </a:extLst>
          </p:cNvPr>
          <p:cNvSpPr txBox="1"/>
          <p:nvPr/>
        </p:nvSpPr>
        <p:spPr>
          <a:xfrm>
            <a:off x="9044940" y="4015740"/>
            <a:ext cx="184731" cy="369332"/>
          </a:xfrm>
          <a:prstGeom prst="rect">
            <a:avLst/>
          </a:prstGeom>
          <a:noFill/>
        </p:spPr>
        <p:txBody>
          <a:bodyPr wrap="none" rtlCol="0">
            <a:spAutoFit/>
          </a:bodyPr>
          <a:lstStyle/>
          <a:p>
            <a:endParaRPr lang="en-US"/>
          </a:p>
        </p:txBody>
      </p:sp>
      <p:pic>
        <p:nvPicPr>
          <p:cNvPr id="10" name="Picture 9" descr="A picture containing pattern, square, symmetry, pixel&#10;&#10;Description automatically generated">
            <a:extLst>
              <a:ext uri="{FF2B5EF4-FFF2-40B4-BE49-F238E27FC236}">
                <a16:creationId xmlns:a16="http://schemas.microsoft.com/office/drawing/2014/main" id="{32CAA0A9-F7FF-C86A-7A2F-C15D32FE3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3989" y="4600161"/>
            <a:ext cx="1802339" cy="1802339"/>
          </a:xfrm>
          <a:prstGeom prst="rect">
            <a:avLst/>
          </a:prstGeom>
        </p:spPr>
      </p:pic>
    </p:spTree>
    <p:extLst>
      <p:ext uri="{BB962C8B-B14F-4D97-AF65-F5344CB8AC3E}">
        <p14:creationId xmlns:p14="http://schemas.microsoft.com/office/powerpoint/2010/main" val="291320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9A7BC-7666-75FA-8EED-3A6482D3AB92}"/>
              </a:ext>
            </a:extLst>
          </p:cNvPr>
          <p:cNvSpPr/>
          <p:nvPr/>
        </p:nvSpPr>
        <p:spPr>
          <a:xfrm>
            <a:off x="-144245" y="6237875"/>
            <a:ext cx="9369377" cy="701900"/>
          </a:xfrm>
          <a:prstGeom prst="rect">
            <a:avLst/>
          </a:prstGeom>
          <a:solidFill>
            <a:srgbClr val="007698">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3314" name="Title 1"/>
          <p:cNvSpPr>
            <a:spLocks noGrp="1"/>
          </p:cNvSpPr>
          <p:nvPr>
            <p:ph type="title"/>
          </p:nvPr>
        </p:nvSpPr>
        <p:spPr>
          <a:xfrm>
            <a:off x="285784" y="393478"/>
            <a:ext cx="8711953" cy="701304"/>
          </a:xfrm>
        </p:spPr>
        <p:txBody>
          <a:bodyPr/>
          <a:lstStyle/>
          <a:p>
            <a:r>
              <a:rPr lang="en-US" altLang="en-US" sz="4000" b="1">
                <a:solidFill>
                  <a:srgbClr val="236E85"/>
                </a:solidFill>
                <a:latin typeface="Gotham Bold"/>
                <a:cs typeface="Arial"/>
              </a:rPr>
              <a:t>GET INVOLVED</a:t>
            </a:r>
            <a:endParaRPr lang="en-US"/>
          </a:p>
        </p:txBody>
      </p:sp>
      <p:sp>
        <p:nvSpPr>
          <p:cNvPr id="6" name="Rectangle 5">
            <a:extLst>
              <a:ext uri="{FF2B5EF4-FFF2-40B4-BE49-F238E27FC236}">
                <a16:creationId xmlns:a16="http://schemas.microsoft.com/office/drawing/2014/main" id="{3AFC3E89-9EC4-9DA2-F5BE-8250AF882B62}"/>
              </a:ext>
            </a:extLst>
          </p:cNvPr>
          <p:cNvSpPr/>
          <p:nvPr/>
        </p:nvSpPr>
        <p:spPr>
          <a:xfrm>
            <a:off x="2573198" y="1762473"/>
            <a:ext cx="1880314" cy="271808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9" name="Rectangle 8">
            <a:extLst>
              <a:ext uri="{FF2B5EF4-FFF2-40B4-BE49-F238E27FC236}">
                <a16:creationId xmlns:a16="http://schemas.microsoft.com/office/drawing/2014/main" id="{97A52728-2065-4A77-6B55-2F199FCB1B79}"/>
              </a:ext>
            </a:extLst>
          </p:cNvPr>
          <p:cNvSpPr/>
          <p:nvPr/>
        </p:nvSpPr>
        <p:spPr>
          <a:xfrm>
            <a:off x="4704652" y="1762471"/>
            <a:ext cx="1880314" cy="271808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0" name="Rectangle 9">
            <a:extLst>
              <a:ext uri="{FF2B5EF4-FFF2-40B4-BE49-F238E27FC236}">
                <a16:creationId xmlns:a16="http://schemas.microsoft.com/office/drawing/2014/main" id="{6DF4E8C9-F7B0-5929-3263-1C2DA8A78F48}"/>
              </a:ext>
            </a:extLst>
          </p:cNvPr>
          <p:cNvSpPr/>
          <p:nvPr/>
        </p:nvSpPr>
        <p:spPr>
          <a:xfrm>
            <a:off x="6855424" y="1762470"/>
            <a:ext cx="1880314" cy="272795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1" name="Rectangle 10">
            <a:extLst>
              <a:ext uri="{FF2B5EF4-FFF2-40B4-BE49-F238E27FC236}">
                <a16:creationId xmlns:a16="http://schemas.microsoft.com/office/drawing/2014/main" id="{852B945F-4042-BA69-ACC6-295A3FEDB89A}"/>
              </a:ext>
            </a:extLst>
          </p:cNvPr>
          <p:cNvSpPr/>
          <p:nvPr/>
        </p:nvSpPr>
        <p:spPr>
          <a:xfrm>
            <a:off x="409547" y="1762469"/>
            <a:ext cx="1880314" cy="27180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3" name="TextBox 12">
            <a:extLst>
              <a:ext uri="{FF2B5EF4-FFF2-40B4-BE49-F238E27FC236}">
                <a16:creationId xmlns:a16="http://schemas.microsoft.com/office/drawing/2014/main" id="{3547E36E-3BF7-F597-1F37-A32143FEA2B4}"/>
              </a:ext>
            </a:extLst>
          </p:cNvPr>
          <p:cNvSpPr txBox="1"/>
          <p:nvPr/>
        </p:nvSpPr>
        <p:spPr>
          <a:xfrm>
            <a:off x="408263" y="4570328"/>
            <a:ext cx="188031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a:solidFill>
                  <a:srgbClr val="595959"/>
                </a:solidFill>
                <a:latin typeface="Gotham Book"/>
                <a:cs typeface="Arial"/>
              </a:rPr>
              <a:t>University Student Government Association</a:t>
            </a:r>
            <a:endParaRPr lang="en-US" sz="1500"/>
          </a:p>
        </p:txBody>
      </p:sp>
      <p:sp>
        <p:nvSpPr>
          <p:cNvPr id="14" name="TextBox 13">
            <a:extLst>
              <a:ext uri="{FF2B5EF4-FFF2-40B4-BE49-F238E27FC236}">
                <a16:creationId xmlns:a16="http://schemas.microsoft.com/office/drawing/2014/main" id="{53036BDF-8E42-55F7-D0BC-28272054931A}"/>
              </a:ext>
            </a:extLst>
          </p:cNvPr>
          <p:cNvSpPr txBox="1"/>
          <p:nvPr/>
        </p:nvSpPr>
        <p:spPr>
          <a:xfrm>
            <a:off x="2571913" y="4570328"/>
            <a:ext cx="184768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dirty="0">
                <a:solidFill>
                  <a:srgbClr val="595959"/>
                </a:solidFill>
                <a:latin typeface="Gotham Book"/>
                <a:cs typeface="Arial"/>
              </a:rPr>
              <a:t>United Students of </a:t>
            </a:r>
          </a:p>
          <a:p>
            <a:pPr algn="ctr"/>
            <a:r>
              <a:rPr lang="en-US" sz="1500" b="1" dirty="0">
                <a:solidFill>
                  <a:srgbClr val="595959"/>
                </a:solidFill>
                <a:latin typeface="Gotham Book"/>
                <a:cs typeface="Arial"/>
              </a:rPr>
              <a:t>African Descent</a:t>
            </a:r>
            <a:endParaRPr lang="en-US" sz="1500"/>
          </a:p>
        </p:txBody>
      </p:sp>
      <p:sp>
        <p:nvSpPr>
          <p:cNvPr id="15" name="TextBox 14">
            <a:extLst>
              <a:ext uri="{FF2B5EF4-FFF2-40B4-BE49-F238E27FC236}">
                <a16:creationId xmlns:a16="http://schemas.microsoft.com/office/drawing/2014/main" id="{FA236F1B-AB53-F4A5-25C7-93DC8697882F}"/>
              </a:ext>
            </a:extLst>
          </p:cNvPr>
          <p:cNvSpPr txBox="1"/>
          <p:nvPr/>
        </p:nvSpPr>
        <p:spPr>
          <a:xfrm>
            <a:off x="4572000" y="4570328"/>
            <a:ext cx="2012966"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a:solidFill>
                  <a:srgbClr val="595959"/>
                </a:solidFill>
                <a:latin typeface="Gotham Book"/>
                <a:cs typeface="Arial"/>
              </a:rPr>
              <a:t>International</a:t>
            </a:r>
          </a:p>
          <a:p>
            <a:pPr algn="ctr"/>
            <a:r>
              <a:rPr lang="en-US" sz="1500" b="1">
                <a:solidFill>
                  <a:srgbClr val="595959"/>
                </a:solidFill>
                <a:latin typeface="Gotham Book"/>
                <a:cs typeface="Arial"/>
              </a:rPr>
              <a:t>Student </a:t>
            </a:r>
          </a:p>
          <a:p>
            <a:pPr algn="ctr"/>
            <a:r>
              <a:rPr lang="en-US" sz="1500" b="1">
                <a:solidFill>
                  <a:srgbClr val="595959"/>
                </a:solidFill>
                <a:latin typeface="Gotham Book"/>
                <a:cs typeface="Arial"/>
              </a:rPr>
              <a:t>Organization</a:t>
            </a:r>
            <a:endParaRPr lang="en-US" sz="1500"/>
          </a:p>
        </p:txBody>
      </p:sp>
      <p:sp>
        <p:nvSpPr>
          <p:cNvPr id="16" name="TextBox 15">
            <a:extLst>
              <a:ext uri="{FF2B5EF4-FFF2-40B4-BE49-F238E27FC236}">
                <a16:creationId xmlns:a16="http://schemas.microsoft.com/office/drawing/2014/main" id="{6AB917E6-5597-C3B1-5F67-859570928939}"/>
              </a:ext>
            </a:extLst>
          </p:cNvPr>
          <p:cNvSpPr txBox="1"/>
          <p:nvPr/>
        </p:nvSpPr>
        <p:spPr>
          <a:xfrm>
            <a:off x="6855422" y="4570328"/>
            <a:ext cx="194567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a:solidFill>
                  <a:srgbClr val="595959"/>
                </a:solidFill>
                <a:latin typeface="Gotham Book"/>
                <a:cs typeface="Arial"/>
              </a:rPr>
              <a:t>Scholars for Recovery</a:t>
            </a:r>
            <a:endParaRPr lang="en-US" sz="1500"/>
          </a:p>
        </p:txBody>
      </p:sp>
      <p:sp>
        <p:nvSpPr>
          <p:cNvPr id="20" name="Title 1">
            <a:extLst>
              <a:ext uri="{FF2B5EF4-FFF2-40B4-BE49-F238E27FC236}">
                <a16:creationId xmlns:a16="http://schemas.microsoft.com/office/drawing/2014/main" id="{9E7C6329-C268-12C8-66E3-ECB374BE50EC}"/>
              </a:ext>
            </a:extLst>
          </p:cNvPr>
          <p:cNvSpPr txBox="1">
            <a:spLocks/>
          </p:cNvSpPr>
          <p:nvPr/>
        </p:nvSpPr>
        <p:spPr bwMode="auto">
          <a:xfrm>
            <a:off x="285784" y="934391"/>
            <a:ext cx="8711953" cy="5596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2000" b="1">
                <a:solidFill>
                  <a:schemeClr val="tx1">
                    <a:lumMod val="65000"/>
                    <a:lumOff val="35000"/>
                  </a:schemeClr>
                </a:solidFill>
                <a:latin typeface="Gotham Book"/>
                <a:cs typeface="Arial"/>
              </a:rPr>
              <a:t>Get the Most from Your University Experience</a:t>
            </a:r>
            <a:endParaRPr lang="en-US"/>
          </a:p>
        </p:txBody>
      </p:sp>
      <p:pic>
        <p:nvPicPr>
          <p:cNvPr id="12" name="Picture 16" descr="Text&#10;&#10;Description automatically generated">
            <a:extLst>
              <a:ext uri="{FF2B5EF4-FFF2-40B4-BE49-F238E27FC236}">
                <a16:creationId xmlns:a16="http://schemas.microsoft.com/office/drawing/2014/main" id="{50CF6D10-3613-B03E-41CD-072DF35B1F0C}"/>
              </a:ext>
            </a:extLst>
          </p:cNvPr>
          <p:cNvPicPr>
            <a:picLocks noChangeAspect="1"/>
          </p:cNvPicPr>
          <p:nvPr/>
        </p:nvPicPr>
        <p:blipFill>
          <a:blip r:embed="rId3"/>
          <a:stretch>
            <a:fillRect/>
          </a:stretch>
        </p:blipFill>
        <p:spPr>
          <a:xfrm>
            <a:off x="360609" y="6351624"/>
            <a:ext cx="1513268" cy="394566"/>
          </a:xfrm>
          <a:prstGeom prst="rect">
            <a:avLst/>
          </a:prstGeom>
        </p:spPr>
      </p:pic>
      <p:sp>
        <p:nvSpPr>
          <p:cNvPr id="4" name="TextBox 3">
            <a:extLst>
              <a:ext uri="{FF2B5EF4-FFF2-40B4-BE49-F238E27FC236}">
                <a16:creationId xmlns:a16="http://schemas.microsoft.com/office/drawing/2014/main" id="{386ABA0E-3092-640B-18F2-1ADD0F06D01F}"/>
              </a:ext>
            </a:extLst>
          </p:cNvPr>
          <p:cNvSpPr txBox="1"/>
          <p:nvPr/>
        </p:nvSpPr>
        <p:spPr>
          <a:xfrm>
            <a:off x="344287" y="5699740"/>
            <a:ext cx="8594946" cy="369332"/>
          </a:xfrm>
          <a:prstGeom prst="rect">
            <a:avLst/>
          </a:prstGeom>
          <a:noFill/>
        </p:spPr>
        <p:txBody>
          <a:bodyPr wrap="square">
            <a:spAutoFit/>
          </a:bodyPr>
          <a:lstStyle/>
          <a:p>
            <a:r>
              <a:rPr lang="en-US" sz="1800">
                <a:latin typeface="Arial"/>
                <a:cs typeface="Arial"/>
                <a:hlinkClick r:id="rId4"/>
              </a:rPr>
              <a:t>Student Groups: umaryland.edu/university-life/student-organizations/</a:t>
            </a:r>
            <a:endParaRPr lang="en-US" sz="1800">
              <a:latin typeface="Arial"/>
              <a:cs typeface="Arial"/>
            </a:endParaRPr>
          </a:p>
        </p:txBody>
      </p:sp>
      <p:pic>
        <p:nvPicPr>
          <p:cNvPr id="7" name="Picture 6" descr="A person handing out ice cream to a person&#10;&#10;Description automatically generated with low confidence">
            <a:extLst>
              <a:ext uri="{FF2B5EF4-FFF2-40B4-BE49-F238E27FC236}">
                <a16:creationId xmlns:a16="http://schemas.microsoft.com/office/drawing/2014/main" id="{6BD10928-D450-79EF-DCE7-D7B9E85F42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630"/>
          <a:stretch/>
        </p:blipFill>
        <p:spPr>
          <a:xfrm>
            <a:off x="408262" y="1762968"/>
            <a:ext cx="1880315" cy="2718092"/>
          </a:xfrm>
          <a:prstGeom prst="rect">
            <a:avLst/>
          </a:prstGeom>
        </p:spPr>
      </p:pic>
      <p:pic>
        <p:nvPicPr>
          <p:cNvPr id="19" name="Picture 18" descr="A group of people looking at a piece of paper&#10;&#10;Description automatically generated with medium confidence">
            <a:extLst>
              <a:ext uri="{FF2B5EF4-FFF2-40B4-BE49-F238E27FC236}">
                <a16:creationId xmlns:a16="http://schemas.microsoft.com/office/drawing/2014/main" id="{93EC3B39-C34C-0721-27DB-AA976DD87B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308" r="39771" b="916"/>
          <a:stretch/>
        </p:blipFill>
        <p:spPr>
          <a:xfrm>
            <a:off x="4572000" y="1762973"/>
            <a:ext cx="2012966" cy="2718087"/>
          </a:xfrm>
          <a:prstGeom prst="rect">
            <a:avLst/>
          </a:prstGeom>
        </p:spPr>
      </p:pic>
      <p:pic>
        <p:nvPicPr>
          <p:cNvPr id="22" name="Picture 21" descr="A group of people sitting around a table&#10;&#10;Description automatically generated">
            <a:extLst>
              <a:ext uri="{FF2B5EF4-FFF2-40B4-BE49-F238E27FC236}">
                <a16:creationId xmlns:a16="http://schemas.microsoft.com/office/drawing/2014/main" id="{51FD7CC1-807D-66A9-B99C-6DD4376DB6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56" t="-213" r="11263" b="213"/>
          <a:stretch/>
        </p:blipFill>
        <p:spPr>
          <a:xfrm>
            <a:off x="2571914" y="1753103"/>
            <a:ext cx="1847685" cy="2727957"/>
          </a:xfrm>
          <a:prstGeom prst="rect">
            <a:avLst/>
          </a:prstGeom>
        </p:spPr>
      </p:pic>
      <p:pic>
        <p:nvPicPr>
          <p:cNvPr id="25" name="Picture 24" descr="A picture containing outdoor, sky, landscape, sun&#10;&#10;Description automatically generated">
            <a:extLst>
              <a:ext uri="{FF2B5EF4-FFF2-40B4-BE49-F238E27FC236}">
                <a16:creationId xmlns:a16="http://schemas.microsoft.com/office/drawing/2014/main" id="{22F9D7FD-3985-9E3E-1B66-ED9571CDC30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949" t="-290" r="1251" b="290"/>
          <a:stretch/>
        </p:blipFill>
        <p:spPr>
          <a:xfrm>
            <a:off x="6855423" y="1762973"/>
            <a:ext cx="1945677" cy="2718087"/>
          </a:xfrm>
          <a:prstGeom prst="rect">
            <a:avLst/>
          </a:prstGeom>
        </p:spPr>
      </p:pic>
    </p:spTree>
    <p:extLst>
      <p:ext uri="{BB962C8B-B14F-4D97-AF65-F5344CB8AC3E}">
        <p14:creationId xmlns:p14="http://schemas.microsoft.com/office/powerpoint/2010/main" val="4290818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9A7BC-7666-75FA-8EED-3A6482D3AB92}"/>
              </a:ext>
            </a:extLst>
          </p:cNvPr>
          <p:cNvSpPr/>
          <p:nvPr/>
        </p:nvSpPr>
        <p:spPr>
          <a:xfrm>
            <a:off x="-144245" y="6237875"/>
            <a:ext cx="9369377" cy="701900"/>
          </a:xfrm>
          <a:prstGeom prst="rect">
            <a:avLst/>
          </a:prstGeom>
          <a:solidFill>
            <a:srgbClr val="007698">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3314" name="Title 1"/>
          <p:cNvSpPr>
            <a:spLocks noGrp="1"/>
          </p:cNvSpPr>
          <p:nvPr>
            <p:ph type="title"/>
          </p:nvPr>
        </p:nvSpPr>
        <p:spPr>
          <a:xfrm>
            <a:off x="285784" y="393478"/>
            <a:ext cx="8711953" cy="701304"/>
          </a:xfrm>
        </p:spPr>
        <p:txBody>
          <a:bodyPr/>
          <a:lstStyle/>
          <a:p>
            <a:r>
              <a:rPr lang="en-US" altLang="en-US" sz="4000" b="1">
                <a:solidFill>
                  <a:srgbClr val="236E85"/>
                </a:solidFill>
                <a:latin typeface="Gotham Bold"/>
                <a:cs typeface="Arial"/>
              </a:rPr>
              <a:t>WORK WITH US</a:t>
            </a:r>
          </a:p>
        </p:txBody>
      </p:sp>
      <p:sp>
        <p:nvSpPr>
          <p:cNvPr id="13" name="TextBox 12">
            <a:extLst>
              <a:ext uri="{FF2B5EF4-FFF2-40B4-BE49-F238E27FC236}">
                <a16:creationId xmlns:a16="http://schemas.microsoft.com/office/drawing/2014/main" id="{3547E36E-3BF7-F597-1F37-A32143FEA2B4}"/>
              </a:ext>
            </a:extLst>
          </p:cNvPr>
          <p:cNvSpPr txBox="1"/>
          <p:nvPr/>
        </p:nvSpPr>
        <p:spPr>
          <a:xfrm>
            <a:off x="445610" y="3951769"/>
            <a:ext cx="16678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95959"/>
                </a:solidFill>
                <a:latin typeface="Gotham Book"/>
                <a:cs typeface="Arial"/>
              </a:rPr>
              <a:t>Social Media Assistants</a:t>
            </a:r>
            <a:endParaRPr lang="en-US"/>
          </a:p>
        </p:txBody>
      </p:sp>
      <p:sp>
        <p:nvSpPr>
          <p:cNvPr id="14" name="TextBox 13">
            <a:extLst>
              <a:ext uri="{FF2B5EF4-FFF2-40B4-BE49-F238E27FC236}">
                <a16:creationId xmlns:a16="http://schemas.microsoft.com/office/drawing/2014/main" id="{53036BDF-8E42-55F7-D0BC-28272054931A}"/>
              </a:ext>
            </a:extLst>
          </p:cNvPr>
          <p:cNvSpPr txBox="1"/>
          <p:nvPr/>
        </p:nvSpPr>
        <p:spPr>
          <a:xfrm>
            <a:off x="2544867" y="4029041"/>
            <a:ext cx="18609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err="1">
                <a:solidFill>
                  <a:srgbClr val="595959"/>
                </a:solidFill>
                <a:latin typeface="Gotham Book"/>
                <a:cs typeface="Arial"/>
              </a:rPr>
              <a:t>URecFit</a:t>
            </a:r>
            <a:r>
              <a:rPr lang="en-US" b="1">
                <a:solidFill>
                  <a:srgbClr val="595959"/>
                </a:solidFill>
                <a:latin typeface="Gotham Book"/>
                <a:cs typeface="Arial"/>
              </a:rPr>
              <a:t> &amp; Wellness</a:t>
            </a:r>
            <a:endParaRPr lang="en-US"/>
          </a:p>
        </p:txBody>
      </p:sp>
      <p:sp>
        <p:nvSpPr>
          <p:cNvPr id="15" name="TextBox 14">
            <a:extLst>
              <a:ext uri="{FF2B5EF4-FFF2-40B4-BE49-F238E27FC236}">
                <a16:creationId xmlns:a16="http://schemas.microsoft.com/office/drawing/2014/main" id="{FA236F1B-AB53-F4A5-25C7-93DC8697882F}"/>
              </a:ext>
            </a:extLst>
          </p:cNvPr>
          <p:cNvSpPr txBox="1"/>
          <p:nvPr/>
        </p:nvSpPr>
        <p:spPr>
          <a:xfrm>
            <a:off x="4740713" y="3971085"/>
            <a:ext cx="18803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95959"/>
                </a:solidFill>
                <a:latin typeface="Gotham Book"/>
                <a:cs typeface="Arial"/>
              </a:rPr>
              <a:t>Mental Health Ambassador/</a:t>
            </a:r>
            <a:endParaRPr lang="en-US">
              <a:solidFill>
                <a:srgbClr val="000000"/>
              </a:solidFill>
            </a:endParaRPr>
          </a:p>
          <a:p>
            <a:pPr algn="ctr"/>
            <a:r>
              <a:rPr lang="en-US" b="1">
                <a:solidFill>
                  <a:srgbClr val="595959"/>
                </a:solidFill>
                <a:latin typeface="Gotham Book"/>
                <a:cs typeface="Arial"/>
              </a:rPr>
              <a:t>Research Assistant</a:t>
            </a:r>
            <a:endParaRPr lang="en-US"/>
          </a:p>
        </p:txBody>
      </p:sp>
      <p:sp>
        <p:nvSpPr>
          <p:cNvPr id="16" name="TextBox 15">
            <a:extLst>
              <a:ext uri="{FF2B5EF4-FFF2-40B4-BE49-F238E27FC236}">
                <a16:creationId xmlns:a16="http://schemas.microsoft.com/office/drawing/2014/main" id="{6AB917E6-5597-C3B1-5F67-859570928939}"/>
              </a:ext>
            </a:extLst>
          </p:cNvPr>
          <p:cNvSpPr txBox="1"/>
          <p:nvPr/>
        </p:nvSpPr>
        <p:spPr>
          <a:xfrm>
            <a:off x="6897924" y="4016160"/>
            <a:ext cx="18803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95959"/>
                </a:solidFill>
                <a:latin typeface="Gotham Book"/>
                <a:cs typeface="Arial"/>
              </a:rPr>
              <a:t>Peer Writing Consultants</a:t>
            </a:r>
            <a:endParaRPr lang="en-US"/>
          </a:p>
        </p:txBody>
      </p:sp>
      <p:sp>
        <p:nvSpPr>
          <p:cNvPr id="20" name="Title 1">
            <a:extLst>
              <a:ext uri="{FF2B5EF4-FFF2-40B4-BE49-F238E27FC236}">
                <a16:creationId xmlns:a16="http://schemas.microsoft.com/office/drawing/2014/main" id="{9E7C6329-C268-12C8-66E3-ECB374BE50EC}"/>
              </a:ext>
            </a:extLst>
          </p:cNvPr>
          <p:cNvSpPr txBox="1">
            <a:spLocks/>
          </p:cNvSpPr>
          <p:nvPr/>
        </p:nvSpPr>
        <p:spPr bwMode="auto">
          <a:xfrm>
            <a:off x="285784" y="934391"/>
            <a:ext cx="8711953" cy="5596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2000" b="1">
                <a:solidFill>
                  <a:schemeClr val="tx1">
                    <a:lumMod val="65000"/>
                    <a:lumOff val="35000"/>
                  </a:schemeClr>
                </a:solidFill>
                <a:latin typeface="Gotham Book"/>
                <a:cs typeface="Arial"/>
              </a:rPr>
              <a:t>FWS and Non-FWS Jobs Available</a:t>
            </a:r>
            <a:endParaRPr lang="en-US"/>
          </a:p>
        </p:txBody>
      </p:sp>
      <p:pic>
        <p:nvPicPr>
          <p:cNvPr id="12" name="Picture 16" descr="Text&#10;&#10;Description automatically generated">
            <a:extLst>
              <a:ext uri="{FF2B5EF4-FFF2-40B4-BE49-F238E27FC236}">
                <a16:creationId xmlns:a16="http://schemas.microsoft.com/office/drawing/2014/main" id="{50CF6D10-3613-B03E-41CD-072DF35B1F0C}"/>
              </a:ext>
            </a:extLst>
          </p:cNvPr>
          <p:cNvPicPr>
            <a:picLocks noChangeAspect="1"/>
          </p:cNvPicPr>
          <p:nvPr/>
        </p:nvPicPr>
        <p:blipFill>
          <a:blip r:embed="rId3"/>
          <a:stretch>
            <a:fillRect/>
          </a:stretch>
        </p:blipFill>
        <p:spPr>
          <a:xfrm>
            <a:off x="360609" y="6351624"/>
            <a:ext cx="1513268" cy="394566"/>
          </a:xfrm>
          <a:prstGeom prst="rect">
            <a:avLst/>
          </a:prstGeom>
        </p:spPr>
      </p:pic>
      <p:sp>
        <p:nvSpPr>
          <p:cNvPr id="18" name="Oval 17">
            <a:extLst>
              <a:ext uri="{FF2B5EF4-FFF2-40B4-BE49-F238E27FC236}">
                <a16:creationId xmlns:a16="http://schemas.microsoft.com/office/drawing/2014/main" id="{24A7BE18-2168-AC7C-C030-F39A5A4603A6}"/>
              </a:ext>
            </a:extLst>
          </p:cNvPr>
          <p:cNvSpPr/>
          <p:nvPr/>
        </p:nvSpPr>
        <p:spPr>
          <a:xfrm>
            <a:off x="360609" y="1916263"/>
            <a:ext cx="1841678" cy="1751526"/>
          </a:xfrm>
          <a:prstGeom prst="ellipse">
            <a:avLst/>
          </a:prstGeom>
          <a:solidFill>
            <a:srgbClr val="006E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854CACA-8536-5BF3-3C10-476FA69F71C8}"/>
              </a:ext>
            </a:extLst>
          </p:cNvPr>
          <p:cNvSpPr/>
          <p:nvPr/>
        </p:nvSpPr>
        <p:spPr>
          <a:xfrm>
            <a:off x="2517820" y="1916262"/>
            <a:ext cx="1841678" cy="1751526"/>
          </a:xfrm>
          <a:prstGeom prst="ellipse">
            <a:avLst/>
          </a:prstGeom>
          <a:solidFill>
            <a:srgbClr val="006E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EF542B1-B787-A26B-5C66-E30B663C1FC2}"/>
              </a:ext>
            </a:extLst>
          </p:cNvPr>
          <p:cNvSpPr/>
          <p:nvPr/>
        </p:nvSpPr>
        <p:spPr>
          <a:xfrm>
            <a:off x="4675031" y="1896944"/>
            <a:ext cx="1841678" cy="1751526"/>
          </a:xfrm>
          <a:prstGeom prst="ellipse">
            <a:avLst/>
          </a:prstGeom>
          <a:solidFill>
            <a:srgbClr val="006E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E8C892-3E93-8252-4FA5-AC1162EE2535}"/>
              </a:ext>
            </a:extLst>
          </p:cNvPr>
          <p:cNvSpPr/>
          <p:nvPr/>
        </p:nvSpPr>
        <p:spPr>
          <a:xfrm>
            <a:off x="6754969" y="1954898"/>
            <a:ext cx="1841678" cy="1751526"/>
          </a:xfrm>
          <a:prstGeom prst="ellipse">
            <a:avLst/>
          </a:prstGeom>
          <a:solidFill>
            <a:srgbClr val="006E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3" descr="Influencer with solid fill">
            <a:extLst>
              <a:ext uri="{FF2B5EF4-FFF2-40B4-BE49-F238E27FC236}">
                <a16:creationId xmlns:a16="http://schemas.microsoft.com/office/drawing/2014/main" id="{4B4A44EC-BA25-423D-159A-41575B3613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708" y="2074863"/>
            <a:ext cx="1401855" cy="1401855"/>
          </a:xfrm>
          <a:prstGeom prst="rect">
            <a:avLst/>
          </a:prstGeom>
        </p:spPr>
      </p:pic>
      <p:pic>
        <p:nvPicPr>
          <p:cNvPr id="4" name="Graphic 4" descr="Dumbbell with solid fill">
            <a:extLst>
              <a:ext uri="{FF2B5EF4-FFF2-40B4-BE49-F238E27FC236}">
                <a16:creationId xmlns:a16="http://schemas.microsoft.com/office/drawing/2014/main" id="{8B2DA6F8-8DB8-384C-6307-E4443CD9EA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73112" y="2268164"/>
            <a:ext cx="1132914" cy="1132914"/>
          </a:xfrm>
          <a:prstGeom prst="rect">
            <a:avLst/>
          </a:prstGeom>
        </p:spPr>
      </p:pic>
      <p:pic>
        <p:nvPicPr>
          <p:cNvPr id="5" name="Graphic 5" descr="Mental Health with solid fill">
            <a:extLst>
              <a:ext uri="{FF2B5EF4-FFF2-40B4-BE49-F238E27FC236}">
                <a16:creationId xmlns:a16="http://schemas.microsoft.com/office/drawing/2014/main" id="{529DD314-03B2-EB9E-0B60-87B9279C1F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33046" y="2158907"/>
            <a:ext cx="1242172" cy="1242172"/>
          </a:xfrm>
          <a:prstGeom prst="rect">
            <a:avLst/>
          </a:prstGeom>
        </p:spPr>
      </p:pic>
      <p:pic>
        <p:nvPicPr>
          <p:cNvPr id="6" name="Graphic 6" descr="Pencil with solid fill">
            <a:extLst>
              <a:ext uri="{FF2B5EF4-FFF2-40B4-BE49-F238E27FC236}">
                <a16:creationId xmlns:a16="http://schemas.microsoft.com/office/drawing/2014/main" id="{57D3021D-7608-88AC-D043-A55E6066EB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26597" y="2419443"/>
            <a:ext cx="914400" cy="914400"/>
          </a:xfrm>
          <a:prstGeom prst="rect">
            <a:avLst/>
          </a:prstGeom>
        </p:spPr>
      </p:pic>
      <p:sp>
        <p:nvSpPr>
          <p:cNvPr id="8" name="TextBox 7">
            <a:extLst>
              <a:ext uri="{FF2B5EF4-FFF2-40B4-BE49-F238E27FC236}">
                <a16:creationId xmlns:a16="http://schemas.microsoft.com/office/drawing/2014/main" id="{B467C21F-5173-AE50-B1A9-3109F78DE2E1}"/>
              </a:ext>
            </a:extLst>
          </p:cNvPr>
          <p:cNvSpPr txBox="1"/>
          <p:nvPr/>
        </p:nvSpPr>
        <p:spPr>
          <a:xfrm>
            <a:off x="327605" y="5264193"/>
            <a:ext cx="8063786" cy="646331"/>
          </a:xfrm>
          <a:prstGeom prst="rect">
            <a:avLst/>
          </a:prstGeom>
          <a:noFill/>
        </p:spPr>
        <p:txBody>
          <a:bodyPr wrap="square">
            <a:spAutoFit/>
          </a:bodyPr>
          <a:lstStyle/>
          <a:p>
            <a:r>
              <a:rPr lang="en-US" sz="1800">
                <a:latin typeface="Arial"/>
                <a:cs typeface="Arial"/>
                <a:hlinkClick r:id="rId12"/>
              </a:rPr>
              <a:t>Student Employment Opportunities:</a:t>
            </a:r>
            <a:r>
              <a:rPr lang="en-US" sz="1800">
                <a:latin typeface="Arial"/>
                <a:ea typeface="+mn-lt"/>
                <a:cs typeface="Arial"/>
                <a:hlinkClick r:id="rId12"/>
              </a:rPr>
              <a:t> </a:t>
            </a:r>
            <a:endParaRPr lang="en-US">
              <a:latin typeface="Arial"/>
              <a:ea typeface="+mn-lt"/>
              <a:cs typeface="Arial"/>
              <a:hlinkClick r:id="rId12"/>
            </a:endParaRPr>
          </a:p>
          <a:p>
            <a:r>
              <a:rPr lang="en-US" sz="1800">
                <a:latin typeface="Arial"/>
                <a:ea typeface="+mn-lt"/>
                <a:cs typeface="Arial"/>
                <a:hlinkClick r:id="rId12"/>
              </a:rPr>
              <a:t>umaryland.edu/umb-student-affairs/campus-life-employment-opportunities/</a:t>
            </a:r>
            <a:endParaRPr lang="en-US" sz="1800">
              <a:ea typeface="+mn-lt"/>
              <a:cs typeface="+mn-lt"/>
            </a:endParaRPr>
          </a:p>
        </p:txBody>
      </p:sp>
    </p:spTree>
    <p:extLst>
      <p:ext uri="{BB962C8B-B14F-4D97-AF65-F5344CB8AC3E}">
        <p14:creationId xmlns:p14="http://schemas.microsoft.com/office/powerpoint/2010/main" val="2403752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9A7BC-7666-75FA-8EED-3A6482D3AB92}"/>
              </a:ext>
            </a:extLst>
          </p:cNvPr>
          <p:cNvSpPr/>
          <p:nvPr/>
        </p:nvSpPr>
        <p:spPr>
          <a:xfrm>
            <a:off x="-144245" y="6237875"/>
            <a:ext cx="9369377" cy="701900"/>
          </a:xfrm>
          <a:prstGeom prst="rect">
            <a:avLst/>
          </a:prstGeom>
          <a:solidFill>
            <a:srgbClr val="007698">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3314" name="Title 1"/>
          <p:cNvSpPr>
            <a:spLocks noGrp="1"/>
          </p:cNvSpPr>
          <p:nvPr>
            <p:ph type="title"/>
          </p:nvPr>
        </p:nvSpPr>
        <p:spPr>
          <a:xfrm>
            <a:off x="285784" y="393478"/>
            <a:ext cx="8711953" cy="701304"/>
          </a:xfrm>
        </p:spPr>
        <p:txBody>
          <a:bodyPr/>
          <a:lstStyle/>
          <a:p>
            <a:r>
              <a:rPr lang="en-US" altLang="en-US" sz="4000" b="1">
                <a:solidFill>
                  <a:srgbClr val="236E85"/>
                </a:solidFill>
                <a:latin typeface="Gotham Bold"/>
                <a:cs typeface="Arial"/>
              </a:rPr>
              <a:t>STAY IN THE KNOW</a:t>
            </a:r>
            <a:endParaRPr lang="en-US"/>
          </a:p>
        </p:txBody>
      </p:sp>
      <p:sp>
        <p:nvSpPr>
          <p:cNvPr id="13" name="TextBox 12">
            <a:extLst>
              <a:ext uri="{FF2B5EF4-FFF2-40B4-BE49-F238E27FC236}">
                <a16:creationId xmlns:a16="http://schemas.microsoft.com/office/drawing/2014/main" id="{3547E36E-3BF7-F597-1F37-A32143FEA2B4}"/>
              </a:ext>
            </a:extLst>
          </p:cNvPr>
          <p:cNvSpPr txBox="1"/>
          <p:nvPr/>
        </p:nvSpPr>
        <p:spPr>
          <a:xfrm>
            <a:off x="1536848" y="4988164"/>
            <a:ext cx="16678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95959"/>
                </a:solidFill>
                <a:latin typeface="Gotham Book"/>
                <a:cs typeface="Arial"/>
              </a:rPr>
              <a:t>Campus Life Weekly</a:t>
            </a:r>
            <a:endParaRPr lang="en-US"/>
          </a:p>
        </p:txBody>
      </p:sp>
      <p:sp>
        <p:nvSpPr>
          <p:cNvPr id="14" name="TextBox 13">
            <a:extLst>
              <a:ext uri="{FF2B5EF4-FFF2-40B4-BE49-F238E27FC236}">
                <a16:creationId xmlns:a16="http://schemas.microsoft.com/office/drawing/2014/main" id="{53036BDF-8E42-55F7-D0BC-28272054931A}"/>
              </a:ext>
            </a:extLst>
          </p:cNvPr>
          <p:cNvSpPr txBox="1"/>
          <p:nvPr/>
        </p:nvSpPr>
        <p:spPr>
          <a:xfrm>
            <a:off x="3623226" y="4988163"/>
            <a:ext cx="186099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95959"/>
                </a:solidFill>
                <a:latin typeface="Gotham Book"/>
                <a:cs typeface="Arial"/>
              </a:rPr>
              <a:t>Instagram:</a:t>
            </a:r>
          </a:p>
          <a:p>
            <a:pPr algn="ctr"/>
            <a:r>
              <a:rPr lang="en-US" sz="1400" b="1">
                <a:solidFill>
                  <a:srgbClr val="595959"/>
                </a:solidFill>
                <a:latin typeface="Gotham Book"/>
                <a:cs typeface="Arial"/>
              </a:rPr>
              <a:t>@umbcampuslife</a:t>
            </a:r>
            <a:endParaRPr lang="en-US" sz="1400" b="1">
              <a:solidFill>
                <a:srgbClr val="595959"/>
              </a:solidFill>
              <a:latin typeface="Gotham Book"/>
            </a:endParaRPr>
          </a:p>
        </p:txBody>
      </p:sp>
      <p:sp>
        <p:nvSpPr>
          <p:cNvPr id="15" name="TextBox 14">
            <a:extLst>
              <a:ext uri="{FF2B5EF4-FFF2-40B4-BE49-F238E27FC236}">
                <a16:creationId xmlns:a16="http://schemas.microsoft.com/office/drawing/2014/main" id="{FA236F1B-AB53-F4A5-25C7-93DC8697882F}"/>
              </a:ext>
            </a:extLst>
          </p:cNvPr>
          <p:cNvSpPr txBox="1"/>
          <p:nvPr/>
        </p:nvSpPr>
        <p:spPr>
          <a:xfrm>
            <a:off x="5754678" y="5033238"/>
            <a:ext cx="1880316"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95959"/>
                </a:solidFill>
                <a:latin typeface="Gotham Book"/>
                <a:cs typeface="Arial"/>
              </a:rPr>
              <a:t>Facebook</a:t>
            </a:r>
          </a:p>
          <a:p>
            <a:pPr algn="ctr"/>
            <a:r>
              <a:rPr lang="en-US" sz="1500" b="1">
                <a:solidFill>
                  <a:srgbClr val="595959"/>
                </a:solidFill>
                <a:latin typeface="Gotham Book"/>
                <a:cs typeface="Arial"/>
              </a:rPr>
              <a:t>@campuslifeum</a:t>
            </a:r>
            <a:endParaRPr lang="en-US" sz="1500" b="1">
              <a:solidFill>
                <a:srgbClr val="595959"/>
              </a:solidFill>
              <a:latin typeface="Gotham Book"/>
            </a:endParaRPr>
          </a:p>
        </p:txBody>
      </p:sp>
      <p:sp>
        <p:nvSpPr>
          <p:cNvPr id="20" name="Title 1">
            <a:extLst>
              <a:ext uri="{FF2B5EF4-FFF2-40B4-BE49-F238E27FC236}">
                <a16:creationId xmlns:a16="http://schemas.microsoft.com/office/drawing/2014/main" id="{9E7C6329-C268-12C8-66E3-ECB374BE50EC}"/>
              </a:ext>
            </a:extLst>
          </p:cNvPr>
          <p:cNvSpPr txBox="1">
            <a:spLocks/>
          </p:cNvSpPr>
          <p:nvPr/>
        </p:nvSpPr>
        <p:spPr bwMode="auto">
          <a:xfrm>
            <a:off x="285784" y="934391"/>
            <a:ext cx="8711953" cy="5596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2000" b="1">
                <a:solidFill>
                  <a:schemeClr val="tx1">
                    <a:lumMod val="65000"/>
                    <a:lumOff val="35000"/>
                  </a:schemeClr>
                </a:solidFill>
                <a:latin typeface="Gotham Book"/>
                <a:cs typeface="Arial"/>
              </a:rPr>
              <a:t>E-mail Updates &amp; Social Media</a:t>
            </a:r>
            <a:endParaRPr lang="en-US">
              <a:solidFill>
                <a:schemeClr val="tx1">
                  <a:lumMod val="65000"/>
                  <a:lumOff val="35000"/>
                </a:schemeClr>
              </a:solidFill>
            </a:endParaRPr>
          </a:p>
        </p:txBody>
      </p:sp>
      <p:pic>
        <p:nvPicPr>
          <p:cNvPr id="12" name="Picture 16" descr="Text&#10;&#10;Description automatically generated">
            <a:extLst>
              <a:ext uri="{FF2B5EF4-FFF2-40B4-BE49-F238E27FC236}">
                <a16:creationId xmlns:a16="http://schemas.microsoft.com/office/drawing/2014/main" id="{50CF6D10-3613-B03E-41CD-072DF35B1F0C}"/>
              </a:ext>
            </a:extLst>
          </p:cNvPr>
          <p:cNvPicPr>
            <a:picLocks noChangeAspect="1"/>
          </p:cNvPicPr>
          <p:nvPr/>
        </p:nvPicPr>
        <p:blipFill>
          <a:blip r:embed="rId3"/>
          <a:stretch>
            <a:fillRect/>
          </a:stretch>
        </p:blipFill>
        <p:spPr>
          <a:xfrm>
            <a:off x="360609" y="6351624"/>
            <a:ext cx="1513268" cy="394566"/>
          </a:xfrm>
          <a:prstGeom prst="rect">
            <a:avLst/>
          </a:prstGeom>
        </p:spPr>
      </p:pic>
      <p:pic>
        <p:nvPicPr>
          <p:cNvPr id="5" name="Picture 4" descr="A screenshot of a cell phone&#10;&#10;Description automatically generated with medium confidence">
            <a:extLst>
              <a:ext uri="{FF2B5EF4-FFF2-40B4-BE49-F238E27FC236}">
                <a16:creationId xmlns:a16="http://schemas.microsoft.com/office/drawing/2014/main" id="{CC6EE3C8-C24A-C989-1350-BC0FBFD355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29" r="4384"/>
          <a:stretch/>
        </p:blipFill>
        <p:spPr>
          <a:xfrm>
            <a:off x="1462150" y="1708554"/>
            <a:ext cx="1927966" cy="3178150"/>
          </a:xfrm>
          <a:prstGeom prst="rect">
            <a:avLst/>
          </a:prstGeom>
        </p:spPr>
      </p:pic>
      <p:pic>
        <p:nvPicPr>
          <p:cNvPr id="8" name="Picture 7" descr="A screenshot of a cell phone&#10;&#10;Description automatically generated with medium confidence">
            <a:extLst>
              <a:ext uri="{FF2B5EF4-FFF2-40B4-BE49-F238E27FC236}">
                <a16:creationId xmlns:a16="http://schemas.microsoft.com/office/drawing/2014/main" id="{5D28665F-2CC1-6C91-327D-6BA326DBF7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05" b="12274"/>
          <a:stretch/>
        </p:blipFill>
        <p:spPr>
          <a:xfrm>
            <a:off x="3633528" y="1708554"/>
            <a:ext cx="1880316" cy="3168201"/>
          </a:xfrm>
          <a:prstGeom prst="rect">
            <a:avLst/>
          </a:prstGeom>
        </p:spPr>
      </p:pic>
      <p:pic>
        <p:nvPicPr>
          <p:cNvPr id="18" name="Picture 17" descr="A screenshot of a social media post&#10;&#10;Description automatically generated with low confidence">
            <a:extLst>
              <a:ext uri="{FF2B5EF4-FFF2-40B4-BE49-F238E27FC236}">
                <a16:creationId xmlns:a16="http://schemas.microsoft.com/office/drawing/2014/main" id="{126DE5DA-6CB5-2DD8-8A2A-3966E1D276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823" t="8272" r="15197"/>
          <a:stretch/>
        </p:blipFill>
        <p:spPr>
          <a:xfrm>
            <a:off x="5792025" y="1631350"/>
            <a:ext cx="1842969" cy="3168203"/>
          </a:xfrm>
          <a:prstGeom prst="rect">
            <a:avLst/>
          </a:prstGeom>
        </p:spPr>
      </p:pic>
    </p:spTree>
    <p:extLst>
      <p:ext uri="{BB962C8B-B14F-4D97-AF65-F5344CB8AC3E}">
        <p14:creationId xmlns:p14="http://schemas.microsoft.com/office/powerpoint/2010/main" val="542578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9A7BC-7666-75FA-8EED-3A6482D3AB92}"/>
              </a:ext>
            </a:extLst>
          </p:cNvPr>
          <p:cNvSpPr/>
          <p:nvPr/>
        </p:nvSpPr>
        <p:spPr>
          <a:xfrm>
            <a:off x="-144245" y="6250754"/>
            <a:ext cx="2704561" cy="689021"/>
          </a:xfrm>
          <a:prstGeom prst="rect">
            <a:avLst/>
          </a:prstGeom>
          <a:solidFill>
            <a:srgbClr val="007698">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3314" name="Title 1"/>
          <p:cNvSpPr>
            <a:spLocks noGrp="1"/>
          </p:cNvSpPr>
          <p:nvPr>
            <p:ph type="title"/>
          </p:nvPr>
        </p:nvSpPr>
        <p:spPr>
          <a:xfrm>
            <a:off x="2880876" y="393478"/>
            <a:ext cx="5788450" cy="701304"/>
          </a:xfrm>
        </p:spPr>
        <p:txBody>
          <a:bodyPr/>
          <a:lstStyle/>
          <a:p>
            <a:pPr algn="l"/>
            <a:r>
              <a:rPr lang="en-US" altLang="en-US" sz="3500" b="1">
                <a:solidFill>
                  <a:srgbClr val="236E85"/>
                </a:solidFill>
                <a:latin typeface="Gotham Bold"/>
                <a:cs typeface="Arial"/>
              </a:rPr>
              <a:t>CONTACT US</a:t>
            </a:r>
            <a:endParaRPr lang="en-US"/>
          </a:p>
        </p:txBody>
      </p:sp>
      <p:sp>
        <p:nvSpPr>
          <p:cNvPr id="11" name="Rectangle 10">
            <a:extLst>
              <a:ext uri="{FF2B5EF4-FFF2-40B4-BE49-F238E27FC236}">
                <a16:creationId xmlns:a16="http://schemas.microsoft.com/office/drawing/2014/main" id="{852B945F-4042-BA69-ACC6-295A3FEDB89A}"/>
              </a:ext>
            </a:extLst>
          </p:cNvPr>
          <p:cNvSpPr/>
          <p:nvPr/>
        </p:nvSpPr>
        <p:spPr>
          <a:xfrm>
            <a:off x="-2576" y="-1936"/>
            <a:ext cx="2562893" cy="62526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12" name="Picture 16" descr="Text&#10;&#10;Description automatically generated">
            <a:extLst>
              <a:ext uri="{FF2B5EF4-FFF2-40B4-BE49-F238E27FC236}">
                <a16:creationId xmlns:a16="http://schemas.microsoft.com/office/drawing/2014/main" id="{50CF6D10-3613-B03E-41CD-072DF35B1F0C}"/>
              </a:ext>
            </a:extLst>
          </p:cNvPr>
          <p:cNvPicPr>
            <a:picLocks noChangeAspect="1"/>
          </p:cNvPicPr>
          <p:nvPr/>
        </p:nvPicPr>
        <p:blipFill>
          <a:blip r:embed="rId3"/>
          <a:stretch>
            <a:fillRect/>
          </a:stretch>
        </p:blipFill>
        <p:spPr>
          <a:xfrm>
            <a:off x="360609" y="6351624"/>
            <a:ext cx="1513268" cy="394566"/>
          </a:xfrm>
          <a:prstGeom prst="rect">
            <a:avLst/>
          </a:prstGeom>
        </p:spPr>
      </p:pic>
      <p:sp>
        <p:nvSpPr>
          <p:cNvPr id="17" name="Content Placeholder 2">
            <a:extLst>
              <a:ext uri="{FF2B5EF4-FFF2-40B4-BE49-F238E27FC236}">
                <a16:creationId xmlns:a16="http://schemas.microsoft.com/office/drawing/2014/main" id="{D9576F40-00D8-2B1D-E379-0F65777EC9AC}"/>
              </a:ext>
            </a:extLst>
          </p:cNvPr>
          <p:cNvSpPr txBox="1">
            <a:spLocks/>
          </p:cNvSpPr>
          <p:nvPr/>
        </p:nvSpPr>
        <p:spPr bwMode="auto">
          <a:xfrm>
            <a:off x="2881107" y="1307632"/>
            <a:ext cx="5698620" cy="3289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500">
                <a:latin typeface="Arial"/>
                <a:cs typeface="Arial"/>
                <a:hlinkClick r:id="rId4"/>
              </a:rPr>
              <a:t>UMB Student Affairs: umaryland.edu/umb-student-affairs/</a:t>
            </a:r>
            <a:endParaRPr lang="en-US" sz="2500">
              <a:latin typeface="Arial"/>
              <a:cs typeface="Arial"/>
            </a:endParaRPr>
          </a:p>
          <a:p>
            <a:pPr marL="0" indent="0">
              <a:buNone/>
            </a:pPr>
            <a:endParaRPr lang="en-US" sz="2500">
              <a:latin typeface="Arial"/>
              <a:cs typeface="Arial"/>
            </a:endParaRPr>
          </a:p>
          <a:p>
            <a:pPr marL="285750" indent="-285750">
              <a:buFont typeface="Arial" panose="020B0604020202020204" pitchFamily="34" charset="0"/>
              <a:buChar char="•"/>
            </a:pPr>
            <a:r>
              <a:rPr lang="en-US" sz="2500">
                <a:solidFill>
                  <a:schemeClr val="tx1">
                    <a:lumMod val="75000"/>
                    <a:lumOff val="25000"/>
                  </a:schemeClr>
                </a:solidFill>
                <a:latin typeface="Arial"/>
                <a:cs typeface="Arial"/>
                <a:hlinkClick r:id="rId5">
                  <a:extLst>
                    <a:ext uri="{A12FA001-AC4F-418D-AE19-62706E023703}">
                      <ahyp:hlinkClr xmlns:ahyp="http://schemas.microsoft.com/office/drawing/2018/hyperlinkcolor" val="tx"/>
                    </a:ext>
                  </a:extLst>
                </a:hlinkClick>
              </a:rPr>
              <a:t>umbstudentaffairs@umaryland.edu</a:t>
            </a:r>
            <a:endParaRPr lang="en-US" sz="2500">
              <a:solidFill>
                <a:schemeClr val="tx1">
                  <a:lumMod val="75000"/>
                  <a:lumOff val="25000"/>
                </a:schemeClr>
              </a:solidFill>
              <a:latin typeface="Arial"/>
              <a:cs typeface="Arial"/>
            </a:endParaRPr>
          </a:p>
          <a:p>
            <a:pPr marL="0" indent="0">
              <a:buNone/>
            </a:pPr>
            <a:endParaRPr lang="en-US" sz="2500">
              <a:solidFill>
                <a:schemeClr val="tx1">
                  <a:lumMod val="75000"/>
                  <a:lumOff val="25000"/>
                </a:schemeClr>
              </a:solidFill>
              <a:latin typeface="Arial"/>
              <a:cs typeface="Arial"/>
            </a:endParaRPr>
          </a:p>
          <a:p>
            <a:pPr marL="285750" indent="-285750">
              <a:buFont typeface="Arial" panose="020B0604020202020204" pitchFamily="34" charset="0"/>
              <a:buChar char="•"/>
            </a:pPr>
            <a:r>
              <a:rPr lang="en-US" sz="3000">
                <a:solidFill>
                  <a:schemeClr val="tx1">
                    <a:lumMod val="75000"/>
                    <a:lumOff val="25000"/>
                  </a:schemeClr>
                </a:solidFill>
                <a:latin typeface="Arial"/>
                <a:cs typeface="Arial"/>
              </a:rPr>
              <a:t>410-706-5433</a:t>
            </a:r>
          </a:p>
        </p:txBody>
      </p:sp>
      <p:pic>
        <p:nvPicPr>
          <p:cNvPr id="4" name="Picture 3" descr="A picture containing indoor, ceiling, text, wall&#10;&#10;Description automatically generated">
            <a:extLst>
              <a:ext uri="{FF2B5EF4-FFF2-40B4-BE49-F238E27FC236}">
                <a16:creationId xmlns:a16="http://schemas.microsoft.com/office/drawing/2014/main" id="{9143DB69-F854-B5C1-946D-C34AFD1FFF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538" t="-31" r="20521" b="31"/>
          <a:stretch/>
        </p:blipFill>
        <p:spPr>
          <a:xfrm>
            <a:off x="-60959" y="-102804"/>
            <a:ext cx="2621276" cy="6353558"/>
          </a:xfrm>
          <a:prstGeom prst="rect">
            <a:avLst/>
          </a:prstGeom>
        </p:spPr>
      </p:pic>
    </p:spTree>
    <p:extLst>
      <p:ext uri="{BB962C8B-B14F-4D97-AF65-F5344CB8AC3E}">
        <p14:creationId xmlns:p14="http://schemas.microsoft.com/office/powerpoint/2010/main" val="262775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5229262C-6FB0-F712-6168-74D93069BC3B}"/>
              </a:ext>
            </a:extLst>
          </p:cNvPr>
          <p:cNvSpPr/>
          <p:nvPr/>
        </p:nvSpPr>
        <p:spPr>
          <a:xfrm>
            <a:off x="576973" y="1338377"/>
            <a:ext cx="3790390" cy="3798794"/>
          </a:xfrm>
          <a:prstGeom prst="ellipse">
            <a:avLst/>
          </a:prstGeom>
          <a:solidFill>
            <a:srgbClr val="006E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B886EE6-6DD4-4B52-661E-854E2D3E0F43}"/>
              </a:ext>
            </a:extLst>
          </p:cNvPr>
          <p:cNvSpPr/>
          <p:nvPr/>
        </p:nvSpPr>
        <p:spPr>
          <a:xfrm>
            <a:off x="4762369" y="1338376"/>
            <a:ext cx="3790390" cy="3798794"/>
          </a:xfrm>
          <a:prstGeom prst="ellipse">
            <a:avLst/>
          </a:prstGeom>
          <a:solidFill>
            <a:srgbClr val="006E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9E7C6329-C268-12C8-66E3-ECB374BE50EC}"/>
              </a:ext>
            </a:extLst>
          </p:cNvPr>
          <p:cNvSpPr txBox="1">
            <a:spLocks/>
          </p:cNvSpPr>
          <p:nvPr/>
        </p:nvSpPr>
        <p:spPr bwMode="auto">
          <a:xfrm>
            <a:off x="1480482" y="3009835"/>
            <a:ext cx="1862358" cy="5596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3000" b="1">
                <a:solidFill>
                  <a:schemeClr val="bg1"/>
                </a:solidFill>
                <a:latin typeface="Gotham Book"/>
                <a:cs typeface="Arial"/>
              </a:rPr>
              <a:t>UMB Student Affairs</a:t>
            </a:r>
            <a:endParaRPr lang="en-US" sz="3000">
              <a:solidFill>
                <a:schemeClr val="bg1"/>
              </a:solidFill>
              <a:cs typeface="Calibri"/>
            </a:endParaRPr>
          </a:p>
        </p:txBody>
      </p:sp>
      <p:sp>
        <p:nvSpPr>
          <p:cNvPr id="27" name="Title 1">
            <a:extLst>
              <a:ext uri="{FF2B5EF4-FFF2-40B4-BE49-F238E27FC236}">
                <a16:creationId xmlns:a16="http://schemas.microsoft.com/office/drawing/2014/main" id="{BF483976-A5C7-0CC6-1BF8-C182C1D08217}"/>
              </a:ext>
            </a:extLst>
          </p:cNvPr>
          <p:cNvSpPr txBox="1">
            <a:spLocks/>
          </p:cNvSpPr>
          <p:nvPr/>
        </p:nvSpPr>
        <p:spPr bwMode="auto">
          <a:xfrm>
            <a:off x="5707901" y="3060261"/>
            <a:ext cx="1895975" cy="5596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3000" b="1">
                <a:solidFill>
                  <a:schemeClr val="bg1"/>
                </a:solidFill>
                <a:latin typeface="Gotham Book"/>
                <a:cs typeface="Arial"/>
              </a:rPr>
              <a:t>Office of Student Affairs</a:t>
            </a:r>
            <a:endParaRPr lang="en-US" sz="3000">
              <a:solidFill>
                <a:schemeClr val="bg1"/>
              </a:solidFill>
            </a:endParaRPr>
          </a:p>
        </p:txBody>
      </p:sp>
      <p:sp>
        <p:nvSpPr>
          <p:cNvPr id="3" name="Oval 2">
            <a:extLst>
              <a:ext uri="{FF2B5EF4-FFF2-40B4-BE49-F238E27FC236}">
                <a16:creationId xmlns:a16="http://schemas.microsoft.com/office/drawing/2014/main" id="{01E38E80-5D2C-1928-B7A3-2FB0DFBA4721}"/>
              </a:ext>
            </a:extLst>
          </p:cNvPr>
          <p:cNvSpPr/>
          <p:nvPr/>
        </p:nvSpPr>
        <p:spPr>
          <a:xfrm>
            <a:off x="3618939" y="2483897"/>
            <a:ext cx="1807810" cy="1811818"/>
          </a:xfrm>
          <a:prstGeom prst="ellipse">
            <a:avLst/>
          </a:prstGeom>
          <a:solidFill>
            <a:srgbClr val="FBC9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8" descr="Handshake with solid fill">
            <a:extLst>
              <a:ext uri="{FF2B5EF4-FFF2-40B4-BE49-F238E27FC236}">
                <a16:creationId xmlns:a16="http://schemas.microsoft.com/office/drawing/2014/main" id="{B9DCF27A-9A9B-CBB3-F340-BB41217ED2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1473" y="2718997"/>
            <a:ext cx="1449399" cy="1449399"/>
          </a:xfrm>
          <a:prstGeom prst="rect">
            <a:avLst/>
          </a:prstGeom>
        </p:spPr>
      </p:pic>
      <p:sp>
        <p:nvSpPr>
          <p:cNvPr id="4" name="Rectangle 3">
            <a:extLst>
              <a:ext uri="{FF2B5EF4-FFF2-40B4-BE49-F238E27FC236}">
                <a16:creationId xmlns:a16="http://schemas.microsoft.com/office/drawing/2014/main" id="{459A50B3-9B29-3DD0-B397-A57E05F4C25C}"/>
              </a:ext>
            </a:extLst>
          </p:cNvPr>
          <p:cNvSpPr/>
          <p:nvPr/>
        </p:nvSpPr>
        <p:spPr>
          <a:xfrm>
            <a:off x="-144245" y="6237875"/>
            <a:ext cx="9369377" cy="701900"/>
          </a:xfrm>
          <a:prstGeom prst="rect">
            <a:avLst/>
          </a:prstGeom>
          <a:solidFill>
            <a:srgbClr val="007698">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5" name="Picture 16" descr="Text&#10;&#10;Description automatically generated">
            <a:extLst>
              <a:ext uri="{FF2B5EF4-FFF2-40B4-BE49-F238E27FC236}">
                <a16:creationId xmlns:a16="http://schemas.microsoft.com/office/drawing/2014/main" id="{D24C2003-230E-AB65-3BFB-EA7615708018}"/>
              </a:ext>
            </a:extLst>
          </p:cNvPr>
          <p:cNvPicPr>
            <a:picLocks noChangeAspect="1"/>
          </p:cNvPicPr>
          <p:nvPr/>
        </p:nvPicPr>
        <p:blipFill>
          <a:blip r:embed="rId5"/>
          <a:stretch>
            <a:fillRect/>
          </a:stretch>
        </p:blipFill>
        <p:spPr>
          <a:xfrm>
            <a:off x="360609" y="6351624"/>
            <a:ext cx="1513268" cy="394566"/>
          </a:xfrm>
          <a:prstGeom prst="rect">
            <a:avLst/>
          </a:prstGeom>
        </p:spPr>
      </p:pic>
    </p:spTree>
    <p:extLst>
      <p:ext uri="{BB962C8B-B14F-4D97-AF65-F5344CB8AC3E}">
        <p14:creationId xmlns:p14="http://schemas.microsoft.com/office/powerpoint/2010/main" val="492119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09313" y="275034"/>
            <a:ext cx="7924800" cy="914400"/>
          </a:xfrm>
        </p:spPr>
        <p:txBody>
          <a:bodyPr/>
          <a:lstStyle/>
          <a:p>
            <a:pPr algn="l"/>
            <a:r>
              <a:rPr lang="en-US" altLang="en-US" sz="2500" b="1">
                <a:solidFill>
                  <a:srgbClr val="236E85"/>
                </a:solidFill>
                <a:latin typeface="Arial"/>
                <a:cs typeface="Arial"/>
              </a:rPr>
              <a:t>DEPARTMENTS AND UNITS</a:t>
            </a:r>
            <a:endParaRPr lang="en-US">
              <a:cs typeface="Calibri"/>
            </a:endParaRPr>
          </a:p>
        </p:txBody>
      </p:sp>
      <p:sp>
        <p:nvSpPr>
          <p:cNvPr id="3" name="Rectangle 2">
            <a:extLst>
              <a:ext uri="{FF2B5EF4-FFF2-40B4-BE49-F238E27FC236}">
                <a16:creationId xmlns:a16="http://schemas.microsoft.com/office/drawing/2014/main" id="{C729B9AD-24E8-6806-49A3-471C9FF3D12C}"/>
              </a:ext>
            </a:extLst>
          </p:cNvPr>
          <p:cNvSpPr/>
          <p:nvPr/>
        </p:nvSpPr>
        <p:spPr>
          <a:xfrm>
            <a:off x="4824282" y="3867464"/>
            <a:ext cx="3676528" cy="14269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85F7F34B-5FD0-F1FB-7325-6C7C2226E8FC}"/>
              </a:ext>
            </a:extLst>
          </p:cNvPr>
          <p:cNvSpPr/>
          <p:nvPr/>
        </p:nvSpPr>
        <p:spPr>
          <a:xfrm>
            <a:off x="4817002" y="2535177"/>
            <a:ext cx="3676528" cy="11502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EA02161A-1D79-4ADF-E464-D0C54BB6C3A1}"/>
              </a:ext>
            </a:extLst>
          </p:cNvPr>
          <p:cNvSpPr/>
          <p:nvPr/>
        </p:nvSpPr>
        <p:spPr>
          <a:xfrm>
            <a:off x="4828778" y="1196734"/>
            <a:ext cx="3676528" cy="11502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105D8C05-7B88-32A5-76B9-D8B57533FC36}"/>
              </a:ext>
            </a:extLst>
          </p:cNvPr>
          <p:cNvSpPr/>
          <p:nvPr/>
        </p:nvSpPr>
        <p:spPr>
          <a:xfrm>
            <a:off x="397886" y="3867463"/>
            <a:ext cx="3676528" cy="14269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8C6E81CA-B7FB-5755-3FF3-76584F59C8E9}"/>
              </a:ext>
            </a:extLst>
          </p:cNvPr>
          <p:cNvSpPr/>
          <p:nvPr/>
        </p:nvSpPr>
        <p:spPr>
          <a:xfrm>
            <a:off x="383327" y="2549739"/>
            <a:ext cx="3676528" cy="11502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C1C40C3D-821A-F222-1CD2-9D66D14DEAE5}"/>
              </a:ext>
            </a:extLst>
          </p:cNvPr>
          <p:cNvSpPr/>
          <p:nvPr/>
        </p:nvSpPr>
        <p:spPr>
          <a:xfrm>
            <a:off x="390606" y="1188330"/>
            <a:ext cx="3676528" cy="11502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F0E859B6-5F5A-8FE3-0BEF-7CBE6F337655}"/>
              </a:ext>
            </a:extLst>
          </p:cNvPr>
          <p:cNvSpPr/>
          <p:nvPr/>
        </p:nvSpPr>
        <p:spPr>
          <a:xfrm>
            <a:off x="206715" y="5660697"/>
            <a:ext cx="7507692" cy="369332"/>
          </a:xfrm>
          <a:prstGeom prst="rect">
            <a:avLst/>
          </a:prstGeom>
        </p:spPr>
        <p:txBody>
          <a:bodyPr wrap="square" lIns="91440" tIns="45720" rIns="91440" bIns="45720" anchor="t">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latin typeface="Arial"/>
                <a:cs typeface="Arial"/>
                <a:hlinkClick r:id="rId3"/>
              </a:rPr>
              <a:t>UMB Student Affairs: umaryland.edu/umb-student-affairs/</a:t>
            </a:r>
            <a:endParaRPr lang="en-US">
              <a:latin typeface="Arial"/>
              <a:cs typeface="Arial"/>
            </a:endParaRPr>
          </a:p>
        </p:txBody>
      </p:sp>
      <p:sp>
        <p:nvSpPr>
          <p:cNvPr id="16" name="TextBox 2">
            <a:extLst>
              <a:ext uri="{FF2B5EF4-FFF2-40B4-BE49-F238E27FC236}">
                <a16:creationId xmlns:a16="http://schemas.microsoft.com/office/drawing/2014/main" id="{FDA4688F-EACF-CDE3-5E3A-555DFED9B861}"/>
              </a:ext>
            </a:extLst>
          </p:cNvPr>
          <p:cNvSpPr txBox="1">
            <a:spLocks noChangeArrowheads="1"/>
          </p:cNvSpPr>
          <p:nvPr/>
        </p:nvSpPr>
        <p:spPr bwMode="auto">
          <a:xfrm>
            <a:off x="518160" y="1379578"/>
            <a:ext cx="3542842" cy="766877"/>
          </a:xfrm>
          <a:prstGeom prst="rect">
            <a:avLst/>
          </a:prstGeom>
          <a:noFill/>
          <a:ln w="9525">
            <a:noFill/>
            <a:miter lim="800000"/>
            <a:headEnd/>
            <a:tailEnd/>
          </a:ln>
        </p:spPr>
        <p:txBody>
          <a:bodyPr wrap="square" lIns="91440" tIns="45720" rIns="91440" bIns="45720" anchor="t">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spcBef>
                <a:spcPts val="50"/>
              </a:spcBef>
            </a:pPr>
            <a:r>
              <a:rPr lang="en-US" altLang="en-US" sz="1500" b="1">
                <a:latin typeface="Arial"/>
                <a:cs typeface="Arial"/>
              </a:rPr>
              <a:t>Office of the Chief Student Affairs Officer</a:t>
            </a:r>
            <a:endParaRPr lang="en-US" sz="1500" b="1">
              <a:latin typeface="Arial"/>
              <a:cs typeface="Arial"/>
            </a:endParaRPr>
          </a:p>
          <a:p>
            <a:pPr marL="285750" indent="-285750">
              <a:spcBef>
                <a:spcPts val="50"/>
              </a:spcBef>
              <a:buFont typeface="Arial"/>
              <a:buChar char="•"/>
            </a:pPr>
            <a:r>
              <a:rPr lang="en-US" altLang="en-US" sz="1300">
                <a:latin typeface="Arial"/>
                <a:cs typeface="Arial"/>
              </a:rPr>
              <a:t>Student Communications</a:t>
            </a:r>
          </a:p>
        </p:txBody>
      </p:sp>
      <p:sp>
        <p:nvSpPr>
          <p:cNvPr id="17" name="TextBox 2">
            <a:extLst>
              <a:ext uri="{FF2B5EF4-FFF2-40B4-BE49-F238E27FC236}">
                <a16:creationId xmlns:a16="http://schemas.microsoft.com/office/drawing/2014/main" id="{6095EF2F-8810-B927-3186-6E4616DD680F}"/>
              </a:ext>
            </a:extLst>
          </p:cNvPr>
          <p:cNvSpPr txBox="1">
            <a:spLocks noChangeArrowheads="1"/>
          </p:cNvSpPr>
          <p:nvPr/>
        </p:nvSpPr>
        <p:spPr bwMode="auto">
          <a:xfrm>
            <a:off x="518159" y="2645893"/>
            <a:ext cx="3576722" cy="961802"/>
          </a:xfrm>
          <a:prstGeom prst="rect">
            <a:avLst/>
          </a:prstGeom>
          <a:noFill/>
          <a:ln w="9525">
            <a:noFill/>
            <a:miter lim="800000"/>
            <a:headEnd/>
            <a:tailEnd/>
          </a:ln>
        </p:spPr>
        <p:txBody>
          <a:bodyPr wrap="square" lIns="91440" tIns="45720" rIns="91440" bIns="45720" anchor="t">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spcBef>
                <a:spcPts val="50"/>
              </a:spcBef>
            </a:pPr>
            <a:r>
              <a:rPr lang="en-US" altLang="en-US" sz="1500" b="1">
                <a:latin typeface="Arial"/>
                <a:cs typeface="Arial"/>
              </a:rPr>
              <a:t>Belonging and Inclusion</a:t>
            </a:r>
            <a:endParaRPr lang="en-US" altLang="en-US" sz="1500" b="1"/>
          </a:p>
          <a:p>
            <a:pPr marL="285750" indent="-285750">
              <a:spcBef>
                <a:spcPts val="50"/>
              </a:spcBef>
              <a:buFont typeface="Arial" panose="020B0604020202020204" pitchFamily="34" charset="0"/>
              <a:buChar char="•"/>
            </a:pPr>
            <a:r>
              <a:rPr lang="en-US" altLang="en-US" sz="1300">
                <a:latin typeface="Arial"/>
                <a:cs typeface="Arial"/>
              </a:rPr>
              <a:t>Educational Support &amp; Disability Services</a:t>
            </a:r>
          </a:p>
          <a:p>
            <a:pPr marL="285750" indent="-285750">
              <a:spcBef>
                <a:spcPts val="50"/>
              </a:spcBef>
              <a:buFont typeface="Arial" panose="020B0604020202020204" pitchFamily="34" charset="0"/>
              <a:buChar char="•"/>
            </a:pPr>
            <a:r>
              <a:rPr lang="en-US" altLang="en-US" sz="1300">
                <a:latin typeface="Arial"/>
                <a:cs typeface="Arial"/>
              </a:rPr>
              <a:t>International Services</a:t>
            </a:r>
          </a:p>
          <a:p>
            <a:pPr marL="285750" indent="-285750">
              <a:spcBef>
                <a:spcPts val="50"/>
              </a:spcBef>
              <a:buFont typeface="Arial" panose="020B0604020202020204" pitchFamily="34" charset="0"/>
              <a:buChar char="•"/>
            </a:pPr>
            <a:r>
              <a:rPr lang="en-US" altLang="en-US" sz="1300">
                <a:latin typeface="Arial"/>
                <a:cs typeface="Arial"/>
              </a:rPr>
              <a:t>Intercultural Center</a:t>
            </a:r>
          </a:p>
        </p:txBody>
      </p:sp>
      <p:sp>
        <p:nvSpPr>
          <p:cNvPr id="18" name="TextBox 2">
            <a:extLst>
              <a:ext uri="{FF2B5EF4-FFF2-40B4-BE49-F238E27FC236}">
                <a16:creationId xmlns:a16="http://schemas.microsoft.com/office/drawing/2014/main" id="{2C0FE2F6-9E6D-7FCF-41AA-29D77ED68DB8}"/>
              </a:ext>
            </a:extLst>
          </p:cNvPr>
          <p:cNvSpPr txBox="1">
            <a:spLocks noChangeArrowheads="1"/>
          </p:cNvSpPr>
          <p:nvPr/>
        </p:nvSpPr>
        <p:spPr bwMode="auto">
          <a:xfrm>
            <a:off x="518159" y="3974000"/>
            <a:ext cx="3608365" cy="1174681"/>
          </a:xfrm>
          <a:prstGeom prst="rect">
            <a:avLst/>
          </a:prstGeom>
          <a:noFill/>
          <a:ln w="9525">
            <a:noFill/>
            <a:miter lim="800000"/>
            <a:headEnd/>
            <a:tailEnd/>
          </a:ln>
        </p:spPr>
        <p:txBody>
          <a:bodyPr wrap="square" lIns="91440" tIns="45720" rIns="91440" bIns="45720" anchor="t">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spcBef>
                <a:spcPts val="50"/>
              </a:spcBef>
            </a:pPr>
            <a:r>
              <a:rPr lang="en-US" altLang="en-US" sz="1500" b="1">
                <a:latin typeface="Arial"/>
                <a:cs typeface="Arial"/>
              </a:rPr>
              <a:t>SMC Campus Center</a:t>
            </a:r>
            <a:endParaRPr lang="en-US" b="1"/>
          </a:p>
          <a:p>
            <a:pPr marL="285750" indent="-285750">
              <a:spcBef>
                <a:spcPts val="50"/>
              </a:spcBef>
              <a:buFont typeface="Arial"/>
              <a:buChar char="•"/>
            </a:pPr>
            <a:r>
              <a:rPr lang="en-US" altLang="en-US" sz="1300">
                <a:latin typeface="Arial"/>
                <a:cs typeface="Arial"/>
              </a:rPr>
              <a:t>Event Services</a:t>
            </a:r>
          </a:p>
          <a:p>
            <a:pPr marL="285750" indent="-285750">
              <a:spcBef>
                <a:spcPts val="50"/>
              </a:spcBef>
              <a:buFont typeface="Arial"/>
              <a:buChar char="•"/>
            </a:pPr>
            <a:r>
              <a:rPr lang="en-US" altLang="en-US" sz="1300">
                <a:latin typeface="Arial"/>
                <a:cs typeface="Arial"/>
              </a:rPr>
              <a:t>Facility Operations</a:t>
            </a:r>
          </a:p>
          <a:p>
            <a:pPr marL="285750" indent="-285750">
              <a:spcBef>
                <a:spcPts val="50"/>
              </a:spcBef>
              <a:buFont typeface="Arial"/>
              <a:buChar char="•"/>
            </a:pPr>
            <a:r>
              <a:rPr lang="en-US" altLang="en-US" sz="1300">
                <a:latin typeface="Arial"/>
                <a:cs typeface="Arial"/>
              </a:rPr>
              <a:t>One Card Office</a:t>
            </a:r>
          </a:p>
          <a:p>
            <a:pPr marL="285750" indent="-285750">
              <a:spcBef>
                <a:spcPts val="50"/>
              </a:spcBef>
              <a:buFont typeface="Arial"/>
              <a:buChar char="•"/>
            </a:pPr>
            <a:r>
              <a:rPr lang="en-US" altLang="en-US" sz="1300">
                <a:latin typeface="Arial"/>
                <a:cs typeface="Arial"/>
              </a:rPr>
              <a:t>Food Service</a:t>
            </a:r>
          </a:p>
        </p:txBody>
      </p:sp>
      <p:sp>
        <p:nvSpPr>
          <p:cNvPr id="19" name="TextBox 2">
            <a:extLst>
              <a:ext uri="{FF2B5EF4-FFF2-40B4-BE49-F238E27FC236}">
                <a16:creationId xmlns:a16="http://schemas.microsoft.com/office/drawing/2014/main" id="{CBCBCE07-EEFD-408E-1377-C767C29483DA}"/>
              </a:ext>
            </a:extLst>
          </p:cNvPr>
          <p:cNvSpPr txBox="1">
            <a:spLocks noChangeArrowheads="1"/>
          </p:cNvSpPr>
          <p:nvPr/>
        </p:nvSpPr>
        <p:spPr bwMode="auto">
          <a:xfrm>
            <a:off x="4951275" y="1351579"/>
            <a:ext cx="3556595" cy="748923"/>
          </a:xfrm>
          <a:prstGeom prst="rect">
            <a:avLst/>
          </a:prstGeom>
          <a:noFill/>
          <a:ln w="9525">
            <a:noFill/>
            <a:miter lim="800000"/>
            <a:headEnd/>
            <a:tailEnd/>
          </a:ln>
        </p:spPr>
        <p:txBody>
          <a:bodyPr wrap="square" lIns="91440" tIns="45720" rIns="91440" bIns="45720" anchor="t">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spcBef>
                <a:spcPts val="50"/>
              </a:spcBef>
            </a:pPr>
            <a:r>
              <a:rPr lang="en-US" altLang="en-US" sz="1500" b="1">
                <a:latin typeface="Arial"/>
                <a:cs typeface="Arial"/>
              </a:rPr>
              <a:t>Health and Wellbeing</a:t>
            </a:r>
            <a:endParaRPr lang="en-US"/>
          </a:p>
          <a:p>
            <a:pPr marL="285750" indent="-285750">
              <a:spcBef>
                <a:spcPts val="50"/>
              </a:spcBef>
              <a:buFont typeface="Arial"/>
              <a:buChar char="•"/>
            </a:pPr>
            <a:r>
              <a:rPr lang="en-US" altLang="en-US" sz="1300">
                <a:latin typeface="Arial"/>
                <a:cs typeface="Arial"/>
              </a:rPr>
              <a:t>Student Counseling Center</a:t>
            </a:r>
          </a:p>
          <a:p>
            <a:pPr marL="285750" indent="-285750">
              <a:spcBef>
                <a:spcPts val="50"/>
              </a:spcBef>
              <a:buFont typeface="Arial"/>
              <a:buChar char="•"/>
            </a:pPr>
            <a:r>
              <a:rPr lang="en-US" altLang="en-US" sz="1300" err="1">
                <a:latin typeface="Arial"/>
                <a:cs typeface="Arial"/>
              </a:rPr>
              <a:t>URecFit</a:t>
            </a:r>
            <a:r>
              <a:rPr lang="en-US" altLang="en-US" sz="1300">
                <a:latin typeface="Arial"/>
                <a:cs typeface="Arial"/>
              </a:rPr>
              <a:t> and Wellness</a:t>
            </a:r>
          </a:p>
        </p:txBody>
      </p:sp>
      <p:sp>
        <p:nvSpPr>
          <p:cNvPr id="20" name="TextBox 2">
            <a:extLst>
              <a:ext uri="{FF2B5EF4-FFF2-40B4-BE49-F238E27FC236}">
                <a16:creationId xmlns:a16="http://schemas.microsoft.com/office/drawing/2014/main" id="{4160101A-DD57-2D1B-AC80-F6BB0B4495C1}"/>
              </a:ext>
            </a:extLst>
          </p:cNvPr>
          <p:cNvSpPr txBox="1">
            <a:spLocks noChangeArrowheads="1"/>
          </p:cNvSpPr>
          <p:nvPr/>
        </p:nvSpPr>
        <p:spPr bwMode="auto">
          <a:xfrm>
            <a:off x="4951275" y="2966671"/>
            <a:ext cx="3552097" cy="323165"/>
          </a:xfrm>
          <a:prstGeom prst="rect">
            <a:avLst/>
          </a:prstGeom>
          <a:noFill/>
          <a:ln w="9525">
            <a:noFill/>
            <a:miter lim="800000"/>
            <a:headEnd/>
            <a:tailEnd/>
          </a:ln>
        </p:spPr>
        <p:txBody>
          <a:bodyPr wrap="square" lIns="91440" tIns="45720" rIns="91440" bIns="45720" anchor="t">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spcBef>
                <a:spcPts val="50"/>
              </a:spcBef>
            </a:pPr>
            <a:r>
              <a:rPr lang="en-US" altLang="en-US" sz="1500" b="1">
                <a:latin typeface="Arial"/>
                <a:cs typeface="Arial"/>
              </a:rPr>
              <a:t>UMB Housing</a:t>
            </a:r>
            <a:endParaRPr lang="en-US"/>
          </a:p>
        </p:txBody>
      </p:sp>
      <p:sp>
        <p:nvSpPr>
          <p:cNvPr id="21" name="TextBox 2">
            <a:extLst>
              <a:ext uri="{FF2B5EF4-FFF2-40B4-BE49-F238E27FC236}">
                <a16:creationId xmlns:a16="http://schemas.microsoft.com/office/drawing/2014/main" id="{63EBB512-180F-09CD-1FBA-EB26DD671C1E}"/>
              </a:ext>
            </a:extLst>
          </p:cNvPr>
          <p:cNvSpPr txBox="1">
            <a:spLocks noChangeArrowheads="1"/>
          </p:cNvSpPr>
          <p:nvPr/>
        </p:nvSpPr>
        <p:spPr bwMode="auto">
          <a:xfrm>
            <a:off x="4951275" y="4022309"/>
            <a:ext cx="3595779" cy="1192634"/>
          </a:xfrm>
          <a:prstGeom prst="rect">
            <a:avLst/>
          </a:prstGeom>
          <a:noFill/>
          <a:ln w="9525">
            <a:noFill/>
            <a:miter lim="800000"/>
            <a:headEnd/>
            <a:tailEnd/>
          </a:ln>
        </p:spPr>
        <p:txBody>
          <a:bodyPr wrap="square" lIns="91440" tIns="45720" rIns="91440" bIns="45720" anchor="t">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spcBef>
                <a:spcPts val="50"/>
              </a:spcBef>
            </a:pPr>
            <a:r>
              <a:rPr lang="en-US" altLang="en-US" sz="1500" b="1">
                <a:latin typeface="Arial"/>
                <a:cs typeface="Arial"/>
              </a:rPr>
              <a:t>Student Leadership and Development</a:t>
            </a:r>
            <a:endParaRPr lang="en-US"/>
          </a:p>
          <a:p>
            <a:pPr marL="285750" indent="-285750">
              <a:spcBef>
                <a:spcPts val="50"/>
              </a:spcBef>
              <a:buFont typeface="Arial"/>
              <a:buChar char="•"/>
            </a:pPr>
            <a:r>
              <a:rPr lang="en-US" altLang="en-US" sz="1300">
                <a:latin typeface="Arial"/>
                <a:cs typeface="Arial"/>
              </a:rPr>
              <a:t>Intercultural Leadership &amp; Engagement</a:t>
            </a:r>
          </a:p>
          <a:p>
            <a:pPr marL="285750" indent="-285750">
              <a:spcBef>
                <a:spcPts val="50"/>
              </a:spcBef>
              <a:buFont typeface="Arial"/>
              <a:buChar char="•"/>
            </a:pPr>
            <a:r>
              <a:rPr lang="en-US" altLang="en-US" sz="1300">
                <a:latin typeface="Arial"/>
                <a:cs typeface="Arial"/>
              </a:rPr>
              <a:t>Student Organizations</a:t>
            </a:r>
          </a:p>
          <a:p>
            <a:pPr marL="285750" indent="-285750">
              <a:spcBef>
                <a:spcPts val="50"/>
              </a:spcBef>
              <a:buFont typeface="Arial"/>
              <a:buChar char="•"/>
            </a:pPr>
            <a:r>
              <a:rPr lang="en-US" altLang="en-US" sz="1300">
                <a:latin typeface="Arial"/>
                <a:cs typeface="Arial"/>
              </a:rPr>
              <a:t>Writing Center</a:t>
            </a:r>
          </a:p>
        </p:txBody>
      </p:sp>
      <p:sp>
        <p:nvSpPr>
          <p:cNvPr id="23" name="Rectangle 22">
            <a:extLst>
              <a:ext uri="{FF2B5EF4-FFF2-40B4-BE49-F238E27FC236}">
                <a16:creationId xmlns:a16="http://schemas.microsoft.com/office/drawing/2014/main" id="{7AD26456-D407-380F-FE14-63BBED60C7E0}"/>
              </a:ext>
            </a:extLst>
          </p:cNvPr>
          <p:cNvSpPr/>
          <p:nvPr/>
        </p:nvSpPr>
        <p:spPr>
          <a:xfrm>
            <a:off x="-144245" y="6237875"/>
            <a:ext cx="9369377" cy="701900"/>
          </a:xfrm>
          <a:prstGeom prst="rect">
            <a:avLst/>
          </a:prstGeom>
          <a:solidFill>
            <a:srgbClr val="007698">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5" name="Picture 16" descr="Text&#10;&#10;Description automatically generated">
            <a:extLst>
              <a:ext uri="{FF2B5EF4-FFF2-40B4-BE49-F238E27FC236}">
                <a16:creationId xmlns:a16="http://schemas.microsoft.com/office/drawing/2014/main" id="{74DA8C3A-8108-F0C5-E0C9-5D95B78C8DCD}"/>
              </a:ext>
            </a:extLst>
          </p:cNvPr>
          <p:cNvPicPr>
            <a:picLocks noChangeAspect="1"/>
          </p:cNvPicPr>
          <p:nvPr/>
        </p:nvPicPr>
        <p:blipFill>
          <a:blip r:embed="rId4"/>
          <a:stretch>
            <a:fillRect/>
          </a:stretch>
        </p:blipFill>
        <p:spPr>
          <a:xfrm>
            <a:off x="360609" y="6351624"/>
            <a:ext cx="1513268" cy="394566"/>
          </a:xfrm>
          <a:prstGeom prst="rect">
            <a:avLst/>
          </a:prstGeom>
        </p:spPr>
      </p:pic>
    </p:spTree>
    <p:extLst>
      <p:ext uri="{BB962C8B-B14F-4D97-AF65-F5344CB8AC3E}">
        <p14:creationId xmlns:p14="http://schemas.microsoft.com/office/powerpoint/2010/main" val="2625568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9A7BC-7666-75FA-8EED-3A6482D3AB92}"/>
              </a:ext>
            </a:extLst>
          </p:cNvPr>
          <p:cNvSpPr/>
          <p:nvPr/>
        </p:nvSpPr>
        <p:spPr>
          <a:xfrm>
            <a:off x="-144245" y="6237875"/>
            <a:ext cx="9369377" cy="701900"/>
          </a:xfrm>
          <a:prstGeom prst="rect">
            <a:avLst/>
          </a:prstGeom>
          <a:solidFill>
            <a:srgbClr val="007698">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4" name="Rectangle 3">
            <a:extLst>
              <a:ext uri="{FF2B5EF4-FFF2-40B4-BE49-F238E27FC236}">
                <a16:creationId xmlns:a16="http://schemas.microsoft.com/office/drawing/2014/main" id="{A9766698-0759-FC44-B8F7-94C83034E9AA}"/>
              </a:ext>
            </a:extLst>
          </p:cNvPr>
          <p:cNvSpPr/>
          <p:nvPr/>
        </p:nvSpPr>
        <p:spPr>
          <a:xfrm>
            <a:off x="-796690" y="5740752"/>
            <a:ext cx="7236758" cy="369332"/>
          </a:xfrm>
          <a:prstGeom prst="rect">
            <a:avLst/>
          </a:prstGeom>
        </p:spPr>
        <p:txBody>
          <a:bodyPr wrap="square">
            <a:spAutoFit/>
          </a:bodyPr>
          <a:lstStyle/>
          <a:p>
            <a:pPr algn="ctr"/>
            <a:r>
              <a:rPr lang="en-US">
                <a:hlinkClick r:id="rId3"/>
              </a:rPr>
              <a:t>Campus Center: umaryland.edu/campuscenter/</a:t>
            </a:r>
            <a:endParaRPr lang="en-US"/>
          </a:p>
        </p:txBody>
      </p:sp>
      <p:sp>
        <p:nvSpPr>
          <p:cNvPr id="13314" name="Title 1"/>
          <p:cNvSpPr>
            <a:spLocks noGrp="1"/>
          </p:cNvSpPr>
          <p:nvPr>
            <p:ph type="title"/>
          </p:nvPr>
        </p:nvSpPr>
        <p:spPr>
          <a:xfrm>
            <a:off x="285784" y="393478"/>
            <a:ext cx="8711953" cy="701304"/>
          </a:xfrm>
        </p:spPr>
        <p:txBody>
          <a:bodyPr/>
          <a:lstStyle/>
          <a:p>
            <a:pPr eaLnBrk="1" hangingPunct="1"/>
            <a:r>
              <a:rPr lang="en-US" altLang="en-US" sz="4000" b="1">
                <a:solidFill>
                  <a:srgbClr val="236E85"/>
                </a:solidFill>
                <a:latin typeface="Gotham Bold"/>
                <a:cs typeface="Arial"/>
              </a:rPr>
              <a:t>SMC CAMPUS CENTER</a:t>
            </a:r>
            <a:endParaRPr lang="en-US" sz="4000">
              <a:cs typeface="Calibri"/>
            </a:endParaRPr>
          </a:p>
        </p:txBody>
      </p:sp>
      <p:sp>
        <p:nvSpPr>
          <p:cNvPr id="13" name="TextBox 12">
            <a:extLst>
              <a:ext uri="{FF2B5EF4-FFF2-40B4-BE49-F238E27FC236}">
                <a16:creationId xmlns:a16="http://schemas.microsoft.com/office/drawing/2014/main" id="{3547E36E-3BF7-F597-1F37-A32143FEA2B4}"/>
              </a:ext>
            </a:extLst>
          </p:cNvPr>
          <p:cNvSpPr txBox="1"/>
          <p:nvPr/>
        </p:nvSpPr>
        <p:spPr>
          <a:xfrm>
            <a:off x="476518" y="5042078"/>
            <a:ext cx="16678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95959"/>
                </a:solidFill>
                <a:latin typeface="Gotham Book"/>
                <a:cs typeface="Arial"/>
              </a:rPr>
              <a:t>Meet Up &amp; Study</a:t>
            </a:r>
            <a:endParaRPr lang="en-US" b="1">
              <a:solidFill>
                <a:srgbClr val="595959"/>
              </a:solidFill>
              <a:latin typeface="Gotham Book"/>
            </a:endParaRPr>
          </a:p>
        </p:txBody>
      </p:sp>
      <p:sp>
        <p:nvSpPr>
          <p:cNvPr id="14" name="TextBox 13">
            <a:extLst>
              <a:ext uri="{FF2B5EF4-FFF2-40B4-BE49-F238E27FC236}">
                <a16:creationId xmlns:a16="http://schemas.microsoft.com/office/drawing/2014/main" id="{53036BDF-8E42-55F7-D0BC-28272054931A}"/>
              </a:ext>
            </a:extLst>
          </p:cNvPr>
          <p:cNvSpPr txBox="1"/>
          <p:nvPr/>
        </p:nvSpPr>
        <p:spPr>
          <a:xfrm>
            <a:off x="2562896" y="5042078"/>
            <a:ext cx="18609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95959"/>
                </a:solidFill>
                <a:latin typeface="Gotham Book"/>
                <a:cs typeface="Arial"/>
              </a:rPr>
              <a:t>Dining ​</a:t>
            </a:r>
          </a:p>
        </p:txBody>
      </p:sp>
      <p:sp>
        <p:nvSpPr>
          <p:cNvPr id="15" name="TextBox 14">
            <a:extLst>
              <a:ext uri="{FF2B5EF4-FFF2-40B4-BE49-F238E27FC236}">
                <a16:creationId xmlns:a16="http://schemas.microsoft.com/office/drawing/2014/main" id="{FA236F1B-AB53-F4A5-25C7-93DC8697882F}"/>
              </a:ext>
            </a:extLst>
          </p:cNvPr>
          <p:cNvSpPr txBox="1"/>
          <p:nvPr/>
        </p:nvSpPr>
        <p:spPr>
          <a:xfrm>
            <a:off x="4694348" y="5042078"/>
            <a:ext cx="18803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95959"/>
                </a:solidFill>
                <a:latin typeface="Gotham Book"/>
                <a:cs typeface="Arial"/>
              </a:rPr>
              <a:t>Meetings &amp; Events</a:t>
            </a:r>
          </a:p>
        </p:txBody>
      </p:sp>
      <p:sp>
        <p:nvSpPr>
          <p:cNvPr id="16" name="TextBox 15">
            <a:extLst>
              <a:ext uri="{FF2B5EF4-FFF2-40B4-BE49-F238E27FC236}">
                <a16:creationId xmlns:a16="http://schemas.microsoft.com/office/drawing/2014/main" id="{6AB917E6-5597-C3B1-5F67-859570928939}"/>
              </a:ext>
            </a:extLst>
          </p:cNvPr>
          <p:cNvSpPr txBox="1"/>
          <p:nvPr/>
        </p:nvSpPr>
        <p:spPr>
          <a:xfrm>
            <a:off x="6793604" y="5042078"/>
            <a:ext cx="18803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95959"/>
                </a:solidFill>
                <a:latin typeface="Gotham Book"/>
                <a:cs typeface="Arial"/>
              </a:rPr>
              <a:t>Get Your One Card</a:t>
            </a:r>
            <a:endParaRPr lang="en-US" b="1">
              <a:solidFill>
                <a:srgbClr val="595959"/>
              </a:solidFill>
              <a:latin typeface="Gotham Book"/>
            </a:endParaRPr>
          </a:p>
        </p:txBody>
      </p:sp>
      <p:sp>
        <p:nvSpPr>
          <p:cNvPr id="20" name="Title 1">
            <a:extLst>
              <a:ext uri="{FF2B5EF4-FFF2-40B4-BE49-F238E27FC236}">
                <a16:creationId xmlns:a16="http://schemas.microsoft.com/office/drawing/2014/main" id="{9E7C6329-C268-12C8-66E3-ECB374BE50EC}"/>
              </a:ext>
            </a:extLst>
          </p:cNvPr>
          <p:cNvSpPr txBox="1">
            <a:spLocks/>
          </p:cNvSpPr>
          <p:nvPr/>
        </p:nvSpPr>
        <p:spPr bwMode="auto">
          <a:xfrm>
            <a:off x="285784" y="934391"/>
            <a:ext cx="8711953" cy="5596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2000" b="1">
                <a:solidFill>
                  <a:schemeClr val="tx1">
                    <a:lumMod val="65000"/>
                    <a:lumOff val="35000"/>
                  </a:schemeClr>
                </a:solidFill>
                <a:latin typeface="Gotham Book"/>
                <a:cs typeface="Arial"/>
              </a:rPr>
              <a:t>621 W. Lombard St. | Between HS/HSL and School of Nursing</a:t>
            </a:r>
            <a:endParaRPr lang="en-US" sz="2000">
              <a:solidFill>
                <a:schemeClr val="tx1">
                  <a:lumMod val="65000"/>
                  <a:lumOff val="35000"/>
                </a:schemeClr>
              </a:solidFill>
              <a:cs typeface="Calibri"/>
            </a:endParaRPr>
          </a:p>
        </p:txBody>
      </p:sp>
      <p:pic>
        <p:nvPicPr>
          <p:cNvPr id="12" name="Picture 16" descr="Text&#10;&#10;Description automatically generated">
            <a:extLst>
              <a:ext uri="{FF2B5EF4-FFF2-40B4-BE49-F238E27FC236}">
                <a16:creationId xmlns:a16="http://schemas.microsoft.com/office/drawing/2014/main" id="{50CF6D10-3613-B03E-41CD-072DF35B1F0C}"/>
              </a:ext>
            </a:extLst>
          </p:cNvPr>
          <p:cNvPicPr>
            <a:picLocks noChangeAspect="1"/>
          </p:cNvPicPr>
          <p:nvPr/>
        </p:nvPicPr>
        <p:blipFill>
          <a:blip r:embed="rId4"/>
          <a:stretch>
            <a:fillRect/>
          </a:stretch>
        </p:blipFill>
        <p:spPr>
          <a:xfrm>
            <a:off x="360609" y="6351624"/>
            <a:ext cx="1513268" cy="394566"/>
          </a:xfrm>
          <a:prstGeom prst="rect">
            <a:avLst/>
          </a:prstGeom>
        </p:spPr>
      </p:pic>
      <p:pic>
        <p:nvPicPr>
          <p:cNvPr id="8" name="Picture 7" descr="Vending machines in a store&#10;&#10;Description automatically generated with medium confidence">
            <a:extLst>
              <a:ext uri="{FF2B5EF4-FFF2-40B4-BE49-F238E27FC236}">
                <a16:creationId xmlns:a16="http://schemas.microsoft.com/office/drawing/2014/main" id="{4A2964E3-CFD0-1A6A-0785-18389641340F}"/>
              </a:ext>
            </a:extLst>
          </p:cNvPr>
          <p:cNvPicPr>
            <a:picLocks noChangeAspect="1"/>
          </p:cNvPicPr>
          <p:nvPr/>
        </p:nvPicPr>
        <p:blipFill rotWithShape="1">
          <a:blip r:embed="rId5">
            <a:extLst>
              <a:ext uri="{28A0092B-C50C-407E-A947-70E740481C1C}">
                <a14:useLocalDpi xmlns:a14="http://schemas.microsoft.com/office/drawing/2010/main" val="0"/>
              </a:ext>
            </a:extLst>
          </a:blip>
          <a:srcRect l="11464" t="2248" r="30521"/>
          <a:stretch/>
        </p:blipFill>
        <p:spPr>
          <a:xfrm>
            <a:off x="2557099" y="1771088"/>
            <a:ext cx="1880315" cy="3168204"/>
          </a:xfrm>
          <a:prstGeom prst="rect">
            <a:avLst/>
          </a:prstGeom>
        </p:spPr>
      </p:pic>
      <p:pic>
        <p:nvPicPr>
          <p:cNvPr id="18" name="Picture 17" descr="A picture containing person, clothing, person, holding&#10;&#10;Description automatically generated">
            <a:extLst>
              <a:ext uri="{FF2B5EF4-FFF2-40B4-BE49-F238E27FC236}">
                <a16:creationId xmlns:a16="http://schemas.microsoft.com/office/drawing/2014/main" id="{EF7229D5-4AE7-B90C-6CC5-83FF401BD410}"/>
              </a:ext>
            </a:extLst>
          </p:cNvPr>
          <p:cNvPicPr>
            <a:picLocks noChangeAspect="1"/>
          </p:cNvPicPr>
          <p:nvPr/>
        </p:nvPicPr>
        <p:blipFill rotWithShape="1">
          <a:blip r:embed="rId6">
            <a:extLst>
              <a:ext uri="{28A0092B-C50C-407E-A947-70E740481C1C}">
                <a14:useLocalDpi xmlns:a14="http://schemas.microsoft.com/office/drawing/2010/main" val="0"/>
              </a:ext>
            </a:extLst>
          </a:blip>
          <a:srcRect l="19667" t="-495" r="44406" b="495"/>
          <a:stretch/>
        </p:blipFill>
        <p:spPr>
          <a:xfrm>
            <a:off x="6854139" y="1766324"/>
            <a:ext cx="1878032" cy="3172968"/>
          </a:xfrm>
          <a:prstGeom prst="rect">
            <a:avLst/>
          </a:prstGeom>
        </p:spPr>
      </p:pic>
      <p:pic>
        <p:nvPicPr>
          <p:cNvPr id="21" name="Picture 20" descr="A person sitting at a desk with a computer&#10;&#10;Description automatically generated with low confidence">
            <a:extLst>
              <a:ext uri="{FF2B5EF4-FFF2-40B4-BE49-F238E27FC236}">
                <a16:creationId xmlns:a16="http://schemas.microsoft.com/office/drawing/2014/main" id="{8AC3C0B5-828A-C93E-7402-2BF0A97252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0171"/>
          <a:stretch/>
        </p:blipFill>
        <p:spPr>
          <a:xfrm>
            <a:off x="476518" y="1803286"/>
            <a:ext cx="1877098" cy="3136006"/>
          </a:xfrm>
          <a:prstGeom prst="rect">
            <a:avLst/>
          </a:prstGeom>
        </p:spPr>
      </p:pic>
      <p:pic>
        <p:nvPicPr>
          <p:cNvPr id="23" name="Picture 22" descr="A group of people sitting on the floor with a dog&#10;&#10;Description automatically generated with medium confidence">
            <a:extLst>
              <a:ext uri="{FF2B5EF4-FFF2-40B4-BE49-F238E27FC236}">
                <a16:creationId xmlns:a16="http://schemas.microsoft.com/office/drawing/2014/main" id="{17B66BC7-A15E-BBCB-D5F8-29DE3C15F96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572" r="11684"/>
          <a:stretch/>
        </p:blipFill>
        <p:spPr>
          <a:xfrm>
            <a:off x="4704010" y="1762469"/>
            <a:ext cx="1883533" cy="3176823"/>
          </a:xfrm>
          <a:prstGeom prst="rect">
            <a:avLst/>
          </a:prstGeom>
        </p:spPr>
      </p:pic>
    </p:spTree>
    <p:extLst>
      <p:ext uri="{BB962C8B-B14F-4D97-AF65-F5344CB8AC3E}">
        <p14:creationId xmlns:p14="http://schemas.microsoft.com/office/powerpoint/2010/main" val="3376564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9A7BC-7666-75FA-8EED-3A6482D3AB92}"/>
              </a:ext>
            </a:extLst>
          </p:cNvPr>
          <p:cNvSpPr/>
          <p:nvPr/>
        </p:nvSpPr>
        <p:spPr>
          <a:xfrm>
            <a:off x="-144245" y="6250754"/>
            <a:ext cx="2704561" cy="689021"/>
          </a:xfrm>
          <a:prstGeom prst="rect">
            <a:avLst/>
          </a:prstGeom>
          <a:solidFill>
            <a:srgbClr val="007698">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3314" name="Title 1"/>
          <p:cNvSpPr>
            <a:spLocks noGrp="1"/>
          </p:cNvSpPr>
          <p:nvPr>
            <p:ph type="title"/>
          </p:nvPr>
        </p:nvSpPr>
        <p:spPr>
          <a:xfrm>
            <a:off x="2880876" y="393478"/>
            <a:ext cx="5788450" cy="701304"/>
          </a:xfrm>
        </p:spPr>
        <p:txBody>
          <a:bodyPr/>
          <a:lstStyle/>
          <a:p>
            <a:pPr algn="l" eaLnBrk="1" hangingPunct="1"/>
            <a:r>
              <a:rPr lang="en-US" altLang="en-US" sz="3500" b="1">
                <a:solidFill>
                  <a:srgbClr val="236E85"/>
                </a:solidFill>
                <a:latin typeface="Gotham Bold"/>
                <a:cs typeface="Arial"/>
              </a:rPr>
              <a:t>UMB STUDENT PANTRY</a:t>
            </a:r>
            <a:endParaRPr lang="en-US" sz="3500">
              <a:cs typeface="Calibri"/>
            </a:endParaRPr>
          </a:p>
        </p:txBody>
      </p:sp>
      <p:sp>
        <p:nvSpPr>
          <p:cNvPr id="11" name="Rectangle 10">
            <a:extLst>
              <a:ext uri="{FF2B5EF4-FFF2-40B4-BE49-F238E27FC236}">
                <a16:creationId xmlns:a16="http://schemas.microsoft.com/office/drawing/2014/main" id="{852B945F-4042-BA69-ACC6-295A3FEDB89A}"/>
              </a:ext>
            </a:extLst>
          </p:cNvPr>
          <p:cNvSpPr/>
          <p:nvPr/>
        </p:nvSpPr>
        <p:spPr>
          <a:xfrm>
            <a:off x="-2576" y="-1936"/>
            <a:ext cx="2562893" cy="62526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12" name="Picture 16" descr="Text&#10;&#10;Description automatically generated">
            <a:extLst>
              <a:ext uri="{FF2B5EF4-FFF2-40B4-BE49-F238E27FC236}">
                <a16:creationId xmlns:a16="http://schemas.microsoft.com/office/drawing/2014/main" id="{50CF6D10-3613-B03E-41CD-072DF35B1F0C}"/>
              </a:ext>
            </a:extLst>
          </p:cNvPr>
          <p:cNvPicPr>
            <a:picLocks noChangeAspect="1"/>
          </p:cNvPicPr>
          <p:nvPr/>
        </p:nvPicPr>
        <p:blipFill>
          <a:blip r:embed="rId3"/>
          <a:stretch>
            <a:fillRect/>
          </a:stretch>
        </p:blipFill>
        <p:spPr>
          <a:xfrm>
            <a:off x="360609" y="6351624"/>
            <a:ext cx="1513268" cy="394566"/>
          </a:xfrm>
          <a:prstGeom prst="rect">
            <a:avLst/>
          </a:prstGeom>
        </p:spPr>
      </p:pic>
      <p:sp>
        <p:nvSpPr>
          <p:cNvPr id="17" name="Content Placeholder 2">
            <a:extLst>
              <a:ext uri="{FF2B5EF4-FFF2-40B4-BE49-F238E27FC236}">
                <a16:creationId xmlns:a16="http://schemas.microsoft.com/office/drawing/2014/main" id="{D9576F40-00D8-2B1D-E379-0F65777EC9AC}"/>
              </a:ext>
            </a:extLst>
          </p:cNvPr>
          <p:cNvSpPr txBox="1">
            <a:spLocks/>
          </p:cNvSpPr>
          <p:nvPr/>
        </p:nvSpPr>
        <p:spPr bwMode="auto">
          <a:xfrm>
            <a:off x="2881107" y="1307632"/>
            <a:ext cx="5698620" cy="3236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2400">
                <a:solidFill>
                  <a:schemeClr val="tx1">
                    <a:lumMod val="75000"/>
                    <a:lumOff val="25000"/>
                  </a:schemeClr>
                </a:solidFill>
                <a:latin typeface="Arial"/>
                <a:cs typeface="Arial"/>
              </a:rPr>
              <a:t>Available to all UMB students</a:t>
            </a:r>
          </a:p>
          <a:p>
            <a:pPr marL="285750" indent="-285750">
              <a:buFont typeface="Arial" panose="020B0604020202020204" pitchFamily="34" charset="0"/>
              <a:buChar char="•"/>
            </a:pPr>
            <a:r>
              <a:rPr lang="en-US" sz="2400">
                <a:solidFill>
                  <a:schemeClr val="tx1">
                    <a:lumMod val="75000"/>
                    <a:lumOff val="25000"/>
                  </a:schemeClr>
                </a:solidFill>
                <a:latin typeface="Arial"/>
                <a:cs typeface="Arial"/>
              </a:rPr>
              <a:t>Non-perishable food items, kosher items, and hygiene items </a:t>
            </a:r>
          </a:p>
          <a:p>
            <a:pPr marL="285750" indent="-285750">
              <a:buFont typeface="Arial" panose="020B0604020202020204" pitchFamily="34" charset="0"/>
              <a:buChar char="•"/>
            </a:pPr>
            <a:r>
              <a:rPr lang="en-US" sz="2400">
                <a:solidFill>
                  <a:schemeClr val="tx1">
                    <a:lumMod val="75000"/>
                    <a:lumOff val="25000"/>
                  </a:schemeClr>
                </a:solidFill>
                <a:latin typeface="Arial"/>
                <a:cs typeface="Arial"/>
              </a:rPr>
              <a:t>Online request form (no request limit)</a:t>
            </a:r>
            <a:endParaRPr lang="en-US" sz="2400">
              <a:solidFill>
                <a:schemeClr val="tx1">
                  <a:lumMod val="75000"/>
                  <a:lumOff val="25000"/>
                </a:schemeClr>
              </a:solidFill>
              <a:cs typeface="Calibri"/>
            </a:endParaRPr>
          </a:p>
          <a:p>
            <a:pPr marL="285750" indent="-285750">
              <a:buFont typeface="Arial" panose="020B0604020202020204" pitchFamily="34" charset="0"/>
              <a:buChar char="•"/>
            </a:pPr>
            <a:r>
              <a:rPr lang="en-US" sz="2400">
                <a:solidFill>
                  <a:schemeClr val="tx1">
                    <a:lumMod val="75000"/>
                    <a:lumOff val="25000"/>
                  </a:schemeClr>
                </a:solidFill>
                <a:latin typeface="Arial"/>
                <a:cs typeface="Arial"/>
              </a:rPr>
              <a:t>Pick-up lockers in the SMC Campus Center </a:t>
            </a:r>
          </a:p>
          <a:p>
            <a:pPr marL="285750" indent="-285750">
              <a:buFont typeface="Arial" panose="020B0604020202020204" pitchFamily="34" charset="0"/>
              <a:buChar char="•"/>
            </a:pPr>
            <a:r>
              <a:rPr lang="en-US" sz="2400">
                <a:solidFill>
                  <a:schemeClr val="tx1">
                    <a:lumMod val="75000"/>
                    <a:lumOff val="25000"/>
                  </a:schemeClr>
                </a:solidFill>
                <a:latin typeface="Arial"/>
                <a:ea typeface="Calibri"/>
                <a:cs typeface="Arial"/>
              </a:rPr>
              <a:t>Pop-up pantry events</a:t>
            </a:r>
          </a:p>
        </p:txBody>
      </p:sp>
      <p:sp>
        <p:nvSpPr>
          <p:cNvPr id="19" name="Rectangle 18">
            <a:extLst>
              <a:ext uri="{FF2B5EF4-FFF2-40B4-BE49-F238E27FC236}">
                <a16:creationId xmlns:a16="http://schemas.microsoft.com/office/drawing/2014/main" id="{154905F6-A504-7D29-4420-76CE23E310D0}"/>
              </a:ext>
            </a:extLst>
          </p:cNvPr>
          <p:cNvSpPr/>
          <p:nvPr/>
        </p:nvSpPr>
        <p:spPr>
          <a:xfrm>
            <a:off x="2959715" y="5182558"/>
            <a:ext cx="5893048" cy="707886"/>
          </a:xfrm>
          <a:prstGeom prst="rect">
            <a:avLst/>
          </a:prstGeom>
        </p:spPr>
        <p:txBody>
          <a:bodyPr wrap="square" lIns="91440" tIns="45720" rIns="91440" bIns="45720" anchor="t">
            <a:spAutoFit/>
          </a:bodyPr>
          <a:lstStyle/>
          <a:p>
            <a:r>
              <a:rPr lang="en-US" sz="2000">
                <a:latin typeface="Arial"/>
                <a:cs typeface="Arial"/>
                <a:hlinkClick r:id="rId4"/>
              </a:rPr>
              <a:t>UMB Student Pantry: </a:t>
            </a:r>
            <a:endParaRPr lang="en-US" sz="2000">
              <a:latin typeface="Arial"/>
              <a:cs typeface="Arial"/>
            </a:endParaRPr>
          </a:p>
          <a:p>
            <a:r>
              <a:rPr lang="en-US" sz="2000">
                <a:latin typeface="Arial"/>
                <a:cs typeface="Arial"/>
                <a:hlinkClick r:id="rId4"/>
              </a:rPr>
              <a:t>umaryland.edu/pantry</a:t>
            </a:r>
            <a:endParaRPr lang="en-US" sz="2000"/>
          </a:p>
        </p:txBody>
      </p:sp>
      <p:sp>
        <p:nvSpPr>
          <p:cNvPr id="21" name="Rectangle 20">
            <a:extLst>
              <a:ext uri="{FF2B5EF4-FFF2-40B4-BE49-F238E27FC236}">
                <a16:creationId xmlns:a16="http://schemas.microsoft.com/office/drawing/2014/main" id="{8200ABF4-0D10-E34E-9B29-B0EC93A58959}"/>
              </a:ext>
            </a:extLst>
          </p:cNvPr>
          <p:cNvSpPr/>
          <p:nvPr/>
        </p:nvSpPr>
        <p:spPr>
          <a:xfrm>
            <a:off x="6726634" y="4544306"/>
            <a:ext cx="1970465" cy="19189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6" name="Picture 5" descr="A person wearing a mask and gloves holding a box&#10;&#10;Description automatically generated with medium confidence">
            <a:extLst>
              <a:ext uri="{FF2B5EF4-FFF2-40B4-BE49-F238E27FC236}">
                <a16:creationId xmlns:a16="http://schemas.microsoft.com/office/drawing/2014/main" id="{2A0AFBE2-5A6F-38E1-D807-484D9FC2DC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125" t="-49" r="15757" b="49"/>
          <a:stretch/>
        </p:blipFill>
        <p:spPr>
          <a:xfrm>
            <a:off x="-60960" y="-24998"/>
            <a:ext cx="2621276" cy="6298816"/>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DF769C9C-6542-778D-E54D-49A00BA491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5336" y="4637233"/>
            <a:ext cx="1714391" cy="1714391"/>
          </a:xfrm>
          <a:prstGeom prst="rect">
            <a:avLst/>
          </a:prstGeom>
        </p:spPr>
      </p:pic>
    </p:spTree>
    <p:extLst>
      <p:ext uri="{BB962C8B-B14F-4D97-AF65-F5344CB8AC3E}">
        <p14:creationId xmlns:p14="http://schemas.microsoft.com/office/powerpoint/2010/main" val="3625791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9A7BC-7666-75FA-8EED-3A6482D3AB92}"/>
              </a:ext>
            </a:extLst>
          </p:cNvPr>
          <p:cNvSpPr/>
          <p:nvPr/>
        </p:nvSpPr>
        <p:spPr>
          <a:xfrm>
            <a:off x="-144245" y="6250754"/>
            <a:ext cx="2704561" cy="689021"/>
          </a:xfrm>
          <a:prstGeom prst="rect">
            <a:avLst/>
          </a:prstGeom>
          <a:solidFill>
            <a:srgbClr val="007698">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3314" name="Title 1"/>
          <p:cNvSpPr>
            <a:spLocks noGrp="1"/>
          </p:cNvSpPr>
          <p:nvPr>
            <p:ph type="title"/>
          </p:nvPr>
        </p:nvSpPr>
        <p:spPr>
          <a:xfrm>
            <a:off x="2880876" y="393478"/>
            <a:ext cx="5788450" cy="701304"/>
          </a:xfrm>
        </p:spPr>
        <p:txBody>
          <a:bodyPr/>
          <a:lstStyle/>
          <a:p>
            <a:pPr algn="l" eaLnBrk="1" hangingPunct="1"/>
            <a:r>
              <a:rPr lang="en-US" altLang="en-US" sz="3500" b="1">
                <a:solidFill>
                  <a:srgbClr val="236E85"/>
                </a:solidFill>
                <a:latin typeface="Gotham Bold"/>
                <a:cs typeface="Arial"/>
              </a:rPr>
              <a:t>UMB HOUSING</a:t>
            </a:r>
            <a:endParaRPr lang="en-US" sz="3500">
              <a:cs typeface="Calibri"/>
            </a:endParaRPr>
          </a:p>
        </p:txBody>
      </p:sp>
      <p:sp>
        <p:nvSpPr>
          <p:cNvPr id="11" name="Rectangle 10">
            <a:extLst>
              <a:ext uri="{FF2B5EF4-FFF2-40B4-BE49-F238E27FC236}">
                <a16:creationId xmlns:a16="http://schemas.microsoft.com/office/drawing/2014/main" id="{852B945F-4042-BA69-ACC6-295A3FEDB89A}"/>
              </a:ext>
            </a:extLst>
          </p:cNvPr>
          <p:cNvSpPr/>
          <p:nvPr/>
        </p:nvSpPr>
        <p:spPr>
          <a:xfrm>
            <a:off x="-2576" y="-1936"/>
            <a:ext cx="2562893" cy="62526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12" name="Picture 16" descr="Text&#10;&#10;Description automatically generated">
            <a:extLst>
              <a:ext uri="{FF2B5EF4-FFF2-40B4-BE49-F238E27FC236}">
                <a16:creationId xmlns:a16="http://schemas.microsoft.com/office/drawing/2014/main" id="{50CF6D10-3613-B03E-41CD-072DF35B1F0C}"/>
              </a:ext>
            </a:extLst>
          </p:cNvPr>
          <p:cNvPicPr>
            <a:picLocks noChangeAspect="1"/>
          </p:cNvPicPr>
          <p:nvPr/>
        </p:nvPicPr>
        <p:blipFill>
          <a:blip r:embed="rId3"/>
          <a:stretch>
            <a:fillRect/>
          </a:stretch>
        </p:blipFill>
        <p:spPr>
          <a:xfrm>
            <a:off x="360609" y="6351624"/>
            <a:ext cx="1513268" cy="394566"/>
          </a:xfrm>
          <a:prstGeom prst="rect">
            <a:avLst/>
          </a:prstGeom>
        </p:spPr>
      </p:pic>
      <p:sp>
        <p:nvSpPr>
          <p:cNvPr id="17" name="Content Placeholder 2">
            <a:extLst>
              <a:ext uri="{FF2B5EF4-FFF2-40B4-BE49-F238E27FC236}">
                <a16:creationId xmlns:a16="http://schemas.microsoft.com/office/drawing/2014/main" id="{D9576F40-00D8-2B1D-E379-0F65777EC9AC}"/>
              </a:ext>
            </a:extLst>
          </p:cNvPr>
          <p:cNvSpPr txBox="1">
            <a:spLocks/>
          </p:cNvSpPr>
          <p:nvPr/>
        </p:nvSpPr>
        <p:spPr bwMode="auto">
          <a:xfrm>
            <a:off x="2951941" y="1326950"/>
            <a:ext cx="5786543" cy="35522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b="1">
                <a:solidFill>
                  <a:schemeClr val="tx1">
                    <a:lumMod val="75000"/>
                    <a:lumOff val="25000"/>
                  </a:schemeClr>
                </a:solidFill>
                <a:latin typeface="Arial"/>
                <a:ea typeface="+mn-lt"/>
                <a:cs typeface="Arial"/>
              </a:rPr>
              <a:t>Scholarships &amp; Incentives Available</a:t>
            </a:r>
          </a:p>
          <a:p>
            <a:pPr>
              <a:buFont typeface="Arial" panose="020B0604020202020204" pitchFamily="34" charset="0"/>
              <a:buChar char="•"/>
            </a:pPr>
            <a:r>
              <a:rPr lang="en-US" sz="2200">
                <a:solidFill>
                  <a:schemeClr val="tx1">
                    <a:lumMod val="75000"/>
                    <a:lumOff val="25000"/>
                  </a:schemeClr>
                </a:solidFill>
                <a:latin typeface="Arial"/>
                <a:ea typeface="+mn-lt"/>
                <a:cs typeface="Arial"/>
              </a:rPr>
              <a:t>No</a:t>
            </a:r>
            <a:r>
              <a:rPr lang="en-US" sz="2200">
                <a:solidFill>
                  <a:schemeClr val="tx1">
                    <a:lumMod val="75000"/>
                    <a:lumOff val="25000"/>
                  </a:schemeClr>
                </a:solidFill>
                <a:latin typeface="Arial"/>
                <a:cs typeface="Arial"/>
              </a:rPr>
              <a:t> Deposit/Application Fee</a:t>
            </a:r>
            <a:endParaRPr lang="en-US" sz="2200">
              <a:solidFill>
                <a:schemeClr val="tx1">
                  <a:lumMod val="75000"/>
                  <a:lumOff val="25000"/>
                </a:schemeClr>
              </a:solidFill>
              <a:cs typeface="Calibri"/>
            </a:endParaRPr>
          </a:p>
          <a:p>
            <a:pPr>
              <a:buFont typeface="Arial" panose="020B0604020202020204" pitchFamily="34" charset="0"/>
              <a:buChar char="•"/>
            </a:pPr>
            <a:r>
              <a:rPr lang="en-US" sz="2200">
                <a:solidFill>
                  <a:schemeClr val="tx1">
                    <a:lumMod val="75000"/>
                    <a:lumOff val="25000"/>
                  </a:schemeClr>
                </a:solidFill>
                <a:latin typeface="Arial"/>
                <a:cs typeface="Arial"/>
              </a:rPr>
              <a:t>24/7 </a:t>
            </a:r>
            <a:r>
              <a:rPr lang="en-US" sz="2200">
                <a:solidFill>
                  <a:schemeClr val="tx1">
                    <a:lumMod val="75000"/>
                    <a:lumOff val="25000"/>
                  </a:schemeClr>
                </a:solidFill>
                <a:latin typeface="Arial"/>
                <a:ea typeface="+mn-lt"/>
                <a:cs typeface="Arial"/>
              </a:rPr>
              <a:t>Staff/Security Office </a:t>
            </a:r>
          </a:p>
          <a:p>
            <a:pPr>
              <a:buFont typeface="Arial" panose="020B0604020202020204" pitchFamily="34" charset="0"/>
              <a:buChar char="•"/>
            </a:pPr>
            <a:r>
              <a:rPr lang="en-US" sz="2200">
                <a:solidFill>
                  <a:schemeClr val="tx1">
                    <a:lumMod val="75000"/>
                    <a:lumOff val="25000"/>
                  </a:schemeClr>
                </a:solidFill>
                <a:latin typeface="Arial"/>
                <a:ea typeface="+mn-lt"/>
                <a:cs typeface="Arial"/>
              </a:rPr>
              <a:t>Fully Furnished</a:t>
            </a:r>
          </a:p>
          <a:p>
            <a:pPr>
              <a:buFont typeface="Arial" panose="020B0604020202020204" pitchFamily="34" charset="0"/>
              <a:buChar char="•"/>
            </a:pPr>
            <a:r>
              <a:rPr lang="en-US" sz="2200">
                <a:solidFill>
                  <a:schemeClr val="tx1">
                    <a:lumMod val="75000"/>
                    <a:lumOff val="25000"/>
                  </a:schemeClr>
                </a:solidFill>
                <a:latin typeface="Arial"/>
                <a:ea typeface="+mn-lt"/>
                <a:cs typeface="Arial"/>
              </a:rPr>
              <a:t>Utilities </a:t>
            </a:r>
            <a:r>
              <a:rPr lang="en-US" sz="2200">
                <a:solidFill>
                  <a:schemeClr val="tx1">
                    <a:lumMod val="75000"/>
                    <a:lumOff val="25000"/>
                  </a:schemeClr>
                </a:solidFill>
                <a:latin typeface="Arial"/>
                <a:cs typeface="Arial"/>
              </a:rPr>
              <a:t>Included</a:t>
            </a:r>
          </a:p>
          <a:p>
            <a:pPr>
              <a:buFont typeface="Arial" panose="020B0604020202020204" pitchFamily="34" charset="0"/>
              <a:buChar char="•"/>
            </a:pPr>
            <a:r>
              <a:rPr lang="en-US" sz="2200">
                <a:solidFill>
                  <a:schemeClr val="tx1">
                    <a:lumMod val="75000"/>
                    <a:lumOff val="25000"/>
                  </a:schemeClr>
                </a:solidFill>
                <a:latin typeface="Arial"/>
                <a:ea typeface="+mn-lt"/>
                <a:cs typeface="Arial"/>
              </a:rPr>
              <a:t>In UMB Safe Ride</a:t>
            </a:r>
            <a:r>
              <a:rPr lang="en-US" sz="2200">
                <a:solidFill>
                  <a:schemeClr val="tx1">
                    <a:lumMod val="75000"/>
                    <a:lumOff val="25000"/>
                  </a:schemeClr>
                </a:solidFill>
                <a:latin typeface="Arial"/>
                <a:cs typeface="Arial"/>
              </a:rPr>
              <a:t> Safe Walk Radius</a:t>
            </a:r>
          </a:p>
          <a:p>
            <a:pPr>
              <a:buFont typeface="Arial" panose="020B0604020202020204" pitchFamily="34" charset="0"/>
              <a:buChar char="•"/>
            </a:pPr>
            <a:r>
              <a:rPr lang="en-US" sz="2200">
                <a:solidFill>
                  <a:schemeClr val="tx1">
                    <a:lumMod val="75000"/>
                    <a:lumOff val="25000"/>
                  </a:schemeClr>
                </a:solidFill>
                <a:latin typeface="Arial"/>
                <a:cs typeface="Arial"/>
              </a:rPr>
              <a:t>Priority Parking</a:t>
            </a:r>
          </a:p>
          <a:p>
            <a:pPr>
              <a:buFont typeface="Arial" panose="020B0604020202020204" pitchFamily="34" charset="0"/>
              <a:buChar char="•"/>
            </a:pPr>
            <a:r>
              <a:rPr lang="en-US" sz="2200">
                <a:solidFill>
                  <a:schemeClr val="tx1">
                    <a:lumMod val="75000"/>
                    <a:lumOff val="25000"/>
                  </a:schemeClr>
                </a:solidFill>
                <a:latin typeface="Arial"/>
                <a:ea typeface="+mn-lt"/>
                <a:cs typeface="Arial"/>
              </a:rPr>
              <a:t>Pets Welcome</a:t>
            </a:r>
          </a:p>
        </p:txBody>
      </p:sp>
      <p:sp>
        <p:nvSpPr>
          <p:cNvPr id="21" name="Rectangle 20">
            <a:extLst>
              <a:ext uri="{FF2B5EF4-FFF2-40B4-BE49-F238E27FC236}">
                <a16:creationId xmlns:a16="http://schemas.microsoft.com/office/drawing/2014/main" id="{8200ABF4-0D10-E34E-9B29-B0EC93A58959}"/>
              </a:ext>
            </a:extLst>
          </p:cNvPr>
          <p:cNvSpPr/>
          <p:nvPr/>
        </p:nvSpPr>
        <p:spPr>
          <a:xfrm>
            <a:off x="6700876" y="4673095"/>
            <a:ext cx="1970465" cy="19189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9" name="TextBox 8">
            <a:extLst>
              <a:ext uri="{FF2B5EF4-FFF2-40B4-BE49-F238E27FC236}">
                <a16:creationId xmlns:a16="http://schemas.microsoft.com/office/drawing/2014/main" id="{D97008CD-A3CD-B1D1-DAAC-C3042C195797}"/>
              </a:ext>
            </a:extLst>
          </p:cNvPr>
          <p:cNvSpPr txBox="1"/>
          <p:nvPr/>
        </p:nvSpPr>
        <p:spPr>
          <a:xfrm>
            <a:off x="3005921" y="5105787"/>
            <a:ext cx="35738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00FF"/>
                </a:solidFill>
                <a:latin typeface="Arial"/>
                <a:cs typeface="Segoe UI"/>
                <a:hlinkClick r:id="rId4"/>
              </a:rPr>
              <a:t>UMB Housing: umaryland.edu/housing/</a:t>
            </a:r>
            <a:endParaRPr lang="en-US" sz="2000">
              <a:latin typeface="Arial"/>
            </a:endParaRPr>
          </a:p>
        </p:txBody>
      </p:sp>
      <p:pic>
        <p:nvPicPr>
          <p:cNvPr id="4" name="Picture 3" descr="A picture containing outdoor, sky, cloud, tree&#10;&#10;Description automatically generated">
            <a:extLst>
              <a:ext uri="{FF2B5EF4-FFF2-40B4-BE49-F238E27FC236}">
                <a16:creationId xmlns:a16="http://schemas.microsoft.com/office/drawing/2014/main" id="{36313204-345A-F84E-C5F7-1C17EFD648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794" t="-31" r="21194" b="31"/>
          <a:stretch/>
        </p:blipFill>
        <p:spPr>
          <a:xfrm>
            <a:off x="-69719" y="-93378"/>
            <a:ext cx="2630035" cy="6344132"/>
          </a:xfrm>
          <a:prstGeom prst="rect">
            <a:avLst/>
          </a:prstGeom>
        </p:spPr>
      </p:pic>
      <p:pic>
        <p:nvPicPr>
          <p:cNvPr id="6" name="Picture 5" descr="A picture containing pattern, square, symmetry, rectangle&#10;&#10;Description automatically generated">
            <a:extLst>
              <a:ext uri="{FF2B5EF4-FFF2-40B4-BE49-F238E27FC236}">
                <a16:creationId xmlns:a16="http://schemas.microsoft.com/office/drawing/2014/main" id="{DFD59219-7BDB-B54A-6CDE-3B959EE5D5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725" y="4740141"/>
            <a:ext cx="1808766" cy="1808766"/>
          </a:xfrm>
          <a:prstGeom prst="rect">
            <a:avLst/>
          </a:prstGeom>
        </p:spPr>
      </p:pic>
    </p:spTree>
    <p:extLst>
      <p:ext uri="{BB962C8B-B14F-4D97-AF65-F5344CB8AC3E}">
        <p14:creationId xmlns:p14="http://schemas.microsoft.com/office/powerpoint/2010/main" val="1162922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9A7BC-7666-75FA-8EED-3A6482D3AB92}"/>
              </a:ext>
            </a:extLst>
          </p:cNvPr>
          <p:cNvSpPr/>
          <p:nvPr/>
        </p:nvSpPr>
        <p:spPr>
          <a:xfrm>
            <a:off x="-144245" y="6237875"/>
            <a:ext cx="9369377" cy="701900"/>
          </a:xfrm>
          <a:prstGeom prst="rect">
            <a:avLst/>
          </a:prstGeom>
          <a:solidFill>
            <a:srgbClr val="007698">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3314" name="Title 1"/>
          <p:cNvSpPr>
            <a:spLocks noGrp="1"/>
          </p:cNvSpPr>
          <p:nvPr>
            <p:ph type="title"/>
          </p:nvPr>
        </p:nvSpPr>
        <p:spPr>
          <a:xfrm>
            <a:off x="285784" y="393478"/>
            <a:ext cx="8711953" cy="701304"/>
          </a:xfrm>
        </p:spPr>
        <p:txBody>
          <a:bodyPr/>
          <a:lstStyle/>
          <a:p>
            <a:r>
              <a:rPr lang="en-US" altLang="en-US" sz="4000" b="1">
                <a:solidFill>
                  <a:srgbClr val="236E85"/>
                </a:solidFill>
                <a:latin typeface="Gotham Bold"/>
                <a:cs typeface="Arial"/>
              </a:rPr>
              <a:t>ADVISORY BOARDS</a:t>
            </a:r>
            <a:endParaRPr lang="en-US"/>
          </a:p>
        </p:txBody>
      </p:sp>
      <p:sp>
        <p:nvSpPr>
          <p:cNvPr id="13" name="TextBox 12">
            <a:extLst>
              <a:ext uri="{FF2B5EF4-FFF2-40B4-BE49-F238E27FC236}">
                <a16:creationId xmlns:a16="http://schemas.microsoft.com/office/drawing/2014/main" id="{3547E36E-3BF7-F597-1F37-A32143FEA2B4}"/>
              </a:ext>
            </a:extLst>
          </p:cNvPr>
          <p:cNvSpPr txBox="1"/>
          <p:nvPr/>
        </p:nvSpPr>
        <p:spPr>
          <a:xfrm>
            <a:off x="2633383" y="4232907"/>
            <a:ext cx="16678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95959"/>
                </a:solidFill>
                <a:latin typeface="Gotham Book"/>
                <a:cs typeface="Arial"/>
              </a:rPr>
              <a:t>Student Affairs Deans</a:t>
            </a:r>
            <a:endParaRPr lang="en-US"/>
          </a:p>
        </p:txBody>
      </p:sp>
      <p:sp>
        <p:nvSpPr>
          <p:cNvPr id="14" name="TextBox 13">
            <a:extLst>
              <a:ext uri="{FF2B5EF4-FFF2-40B4-BE49-F238E27FC236}">
                <a16:creationId xmlns:a16="http://schemas.microsoft.com/office/drawing/2014/main" id="{53036BDF-8E42-55F7-D0BC-28272054931A}"/>
              </a:ext>
            </a:extLst>
          </p:cNvPr>
          <p:cNvSpPr txBox="1"/>
          <p:nvPr/>
        </p:nvSpPr>
        <p:spPr>
          <a:xfrm>
            <a:off x="304502" y="4261714"/>
            <a:ext cx="20156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95959"/>
                </a:solidFill>
                <a:latin typeface="Gotham Book"/>
                <a:cs typeface="Arial"/>
              </a:rPr>
              <a:t>Student Advisory </a:t>
            </a:r>
            <a:endParaRPr lang="en-US">
              <a:solidFill>
                <a:srgbClr val="000000"/>
              </a:solidFill>
            </a:endParaRPr>
          </a:p>
          <a:p>
            <a:pPr algn="ctr"/>
            <a:r>
              <a:rPr lang="en-US" b="1">
                <a:solidFill>
                  <a:srgbClr val="595959"/>
                </a:solidFill>
                <a:latin typeface="Gotham Book"/>
                <a:cs typeface="Arial"/>
              </a:rPr>
              <a:t>Board</a:t>
            </a:r>
            <a:endParaRPr lang="en-US"/>
          </a:p>
        </p:txBody>
      </p:sp>
      <p:sp>
        <p:nvSpPr>
          <p:cNvPr id="15" name="TextBox 14">
            <a:extLst>
              <a:ext uri="{FF2B5EF4-FFF2-40B4-BE49-F238E27FC236}">
                <a16:creationId xmlns:a16="http://schemas.microsoft.com/office/drawing/2014/main" id="{FA236F1B-AB53-F4A5-25C7-93DC8697882F}"/>
              </a:ext>
            </a:extLst>
          </p:cNvPr>
          <p:cNvSpPr txBox="1"/>
          <p:nvPr/>
        </p:nvSpPr>
        <p:spPr>
          <a:xfrm>
            <a:off x="4797379" y="4262905"/>
            <a:ext cx="18803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95959"/>
                </a:solidFill>
                <a:latin typeface="Gotham Book"/>
                <a:cs typeface="Arial"/>
              </a:rPr>
              <a:t>Student Fee Advisory Board</a:t>
            </a:r>
            <a:endParaRPr lang="en-US"/>
          </a:p>
        </p:txBody>
      </p:sp>
      <p:sp>
        <p:nvSpPr>
          <p:cNvPr id="16" name="TextBox 15">
            <a:extLst>
              <a:ext uri="{FF2B5EF4-FFF2-40B4-BE49-F238E27FC236}">
                <a16:creationId xmlns:a16="http://schemas.microsoft.com/office/drawing/2014/main" id="{6AB917E6-5597-C3B1-5F67-859570928939}"/>
              </a:ext>
            </a:extLst>
          </p:cNvPr>
          <p:cNvSpPr txBox="1"/>
          <p:nvPr/>
        </p:nvSpPr>
        <p:spPr>
          <a:xfrm>
            <a:off x="6954590" y="4307980"/>
            <a:ext cx="18803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95959"/>
                </a:solidFill>
                <a:latin typeface="Gotham Book"/>
                <a:cs typeface="Arial"/>
              </a:rPr>
              <a:t>SHIP Advisory Committee</a:t>
            </a:r>
            <a:endParaRPr lang="en-US"/>
          </a:p>
        </p:txBody>
      </p:sp>
      <p:sp>
        <p:nvSpPr>
          <p:cNvPr id="20" name="Title 1">
            <a:extLst>
              <a:ext uri="{FF2B5EF4-FFF2-40B4-BE49-F238E27FC236}">
                <a16:creationId xmlns:a16="http://schemas.microsoft.com/office/drawing/2014/main" id="{9E7C6329-C268-12C8-66E3-ECB374BE50EC}"/>
              </a:ext>
            </a:extLst>
          </p:cNvPr>
          <p:cNvSpPr txBox="1">
            <a:spLocks/>
          </p:cNvSpPr>
          <p:nvPr/>
        </p:nvSpPr>
        <p:spPr bwMode="auto">
          <a:xfrm>
            <a:off x="285784" y="934391"/>
            <a:ext cx="8711953" cy="5596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2000" b="1">
                <a:solidFill>
                  <a:schemeClr val="tx1">
                    <a:lumMod val="65000"/>
                    <a:lumOff val="35000"/>
                  </a:schemeClr>
                </a:solidFill>
                <a:latin typeface="Gotham Book"/>
                <a:cs typeface="Arial"/>
              </a:rPr>
              <a:t>Collaboration to Improve the Student Experience</a:t>
            </a:r>
          </a:p>
        </p:txBody>
      </p:sp>
      <p:pic>
        <p:nvPicPr>
          <p:cNvPr id="12" name="Picture 16" descr="Text&#10;&#10;Description automatically generated">
            <a:extLst>
              <a:ext uri="{FF2B5EF4-FFF2-40B4-BE49-F238E27FC236}">
                <a16:creationId xmlns:a16="http://schemas.microsoft.com/office/drawing/2014/main" id="{50CF6D10-3613-B03E-41CD-072DF35B1F0C}"/>
              </a:ext>
            </a:extLst>
          </p:cNvPr>
          <p:cNvPicPr>
            <a:picLocks noChangeAspect="1"/>
          </p:cNvPicPr>
          <p:nvPr/>
        </p:nvPicPr>
        <p:blipFill>
          <a:blip r:embed="rId3"/>
          <a:stretch>
            <a:fillRect/>
          </a:stretch>
        </p:blipFill>
        <p:spPr>
          <a:xfrm>
            <a:off x="360609" y="6351624"/>
            <a:ext cx="1513268" cy="394566"/>
          </a:xfrm>
          <a:prstGeom prst="rect">
            <a:avLst/>
          </a:prstGeom>
        </p:spPr>
      </p:pic>
      <p:sp>
        <p:nvSpPr>
          <p:cNvPr id="18" name="Oval 17">
            <a:extLst>
              <a:ext uri="{FF2B5EF4-FFF2-40B4-BE49-F238E27FC236}">
                <a16:creationId xmlns:a16="http://schemas.microsoft.com/office/drawing/2014/main" id="{24A7BE18-2168-AC7C-C030-F39A5A4603A6}"/>
              </a:ext>
            </a:extLst>
          </p:cNvPr>
          <p:cNvSpPr/>
          <p:nvPr/>
        </p:nvSpPr>
        <p:spPr>
          <a:xfrm>
            <a:off x="417275" y="2208083"/>
            <a:ext cx="1841678" cy="1751526"/>
          </a:xfrm>
          <a:prstGeom prst="ellipse">
            <a:avLst/>
          </a:prstGeom>
          <a:solidFill>
            <a:srgbClr val="006E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854CACA-8536-5BF3-3C10-476FA69F71C8}"/>
              </a:ext>
            </a:extLst>
          </p:cNvPr>
          <p:cNvSpPr/>
          <p:nvPr/>
        </p:nvSpPr>
        <p:spPr>
          <a:xfrm>
            <a:off x="2574486" y="2208082"/>
            <a:ext cx="1841678" cy="1751526"/>
          </a:xfrm>
          <a:prstGeom prst="ellipse">
            <a:avLst/>
          </a:prstGeom>
          <a:solidFill>
            <a:srgbClr val="006E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EF542B1-B787-A26B-5C66-E30B663C1FC2}"/>
              </a:ext>
            </a:extLst>
          </p:cNvPr>
          <p:cNvSpPr/>
          <p:nvPr/>
        </p:nvSpPr>
        <p:spPr>
          <a:xfrm>
            <a:off x="4731697" y="2188764"/>
            <a:ext cx="1841678" cy="1751526"/>
          </a:xfrm>
          <a:prstGeom prst="ellipse">
            <a:avLst/>
          </a:prstGeom>
          <a:solidFill>
            <a:srgbClr val="006E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E8C892-3E93-8252-4FA5-AC1162EE2535}"/>
              </a:ext>
            </a:extLst>
          </p:cNvPr>
          <p:cNvSpPr/>
          <p:nvPr/>
        </p:nvSpPr>
        <p:spPr>
          <a:xfrm>
            <a:off x="6811635" y="2246718"/>
            <a:ext cx="1841678" cy="1751526"/>
          </a:xfrm>
          <a:prstGeom prst="ellipse">
            <a:avLst/>
          </a:prstGeom>
          <a:solidFill>
            <a:srgbClr val="006E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3" descr="Meeting with solid fill">
            <a:extLst>
              <a:ext uri="{FF2B5EF4-FFF2-40B4-BE49-F238E27FC236}">
                <a16:creationId xmlns:a16="http://schemas.microsoft.com/office/drawing/2014/main" id="{36D99F2B-BCC2-5331-C16D-64FC69B7B1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8407" y="2627219"/>
            <a:ext cx="914400" cy="914400"/>
          </a:xfrm>
          <a:prstGeom prst="rect">
            <a:avLst/>
          </a:prstGeom>
        </p:spPr>
      </p:pic>
      <p:pic>
        <p:nvPicPr>
          <p:cNvPr id="4" name="Graphic 4" descr="Graduation cap with solid fill">
            <a:extLst>
              <a:ext uri="{FF2B5EF4-FFF2-40B4-BE49-F238E27FC236}">
                <a16:creationId xmlns:a16="http://schemas.microsoft.com/office/drawing/2014/main" id="{8D8955B8-499C-DEFE-02C2-9DF52E319F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1222" y="2605854"/>
            <a:ext cx="914400" cy="914400"/>
          </a:xfrm>
          <a:prstGeom prst="rect">
            <a:avLst/>
          </a:prstGeom>
        </p:spPr>
      </p:pic>
      <p:pic>
        <p:nvPicPr>
          <p:cNvPr id="5" name="Graphic 5" descr="Coins with solid fill">
            <a:extLst>
              <a:ext uri="{FF2B5EF4-FFF2-40B4-BE49-F238E27FC236}">
                <a16:creationId xmlns:a16="http://schemas.microsoft.com/office/drawing/2014/main" id="{2001AB31-7BCB-733D-6EA5-7D69388706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24182" y="2627219"/>
            <a:ext cx="914400" cy="914400"/>
          </a:xfrm>
          <a:prstGeom prst="rect">
            <a:avLst/>
          </a:prstGeom>
        </p:spPr>
      </p:pic>
      <p:pic>
        <p:nvPicPr>
          <p:cNvPr id="6" name="Graphic 6" descr="Medical with solid fill">
            <a:extLst>
              <a:ext uri="{FF2B5EF4-FFF2-40B4-BE49-F238E27FC236}">
                <a16:creationId xmlns:a16="http://schemas.microsoft.com/office/drawing/2014/main" id="{189CA23B-3F7D-B1E6-8BA1-A6B68EBC00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83263" y="2627219"/>
            <a:ext cx="914400" cy="914400"/>
          </a:xfrm>
          <a:prstGeom prst="rect">
            <a:avLst/>
          </a:prstGeom>
        </p:spPr>
      </p:pic>
    </p:spTree>
    <p:extLst>
      <p:ext uri="{BB962C8B-B14F-4D97-AF65-F5344CB8AC3E}">
        <p14:creationId xmlns:p14="http://schemas.microsoft.com/office/powerpoint/2010/main" val="2793214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9A7BC-7666-75FA-8EED-3A6482D3AB92}"/>
              </a:ext>
            </a:extLst>
          </p:cNvPr>
          <p:cNvSpPr/>
          <p:nvPr/>
        </p:nvSpPr>
        <p:spPr>
          <a:xfrm>
            <a:off x="-144245" y="6250754"/>
            <a:ext cx="2704561" cy="689021"/>
          </a:xfrm>
          <a:prstGeom prst="rect">
            <a:avLst/>
          </a:prstGeom>
          <a:solidFill>
            <a:srgbClr val="007698">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3314" name="Title 1"/>
          <p:cNvSpPr>
            <a:spLocks noGrp="1"/>
          </p:cNvSpPr>
          <p:nvPr>
            <p:ph type="title"/>
          </p:nvPr>
        </p:nvSpPr>
        <p:spPr>
          <a:xfrm>
            <a:off x="2891659" y="393478"/>
            <a:ext cx="5982544" cy="701304"/>
          </a:xfrm>
        </p:spPr>
        <p:txBody>
          <a:bodyPr/>
          <a:lstStyle/>
          <a:p>
            <a:pPr algn="l"/>
            <a:r>
              <a:rPr lang="en-US" altLang="en-US" sz="2800" b="1" dirty="0">
                <a:solidFill>
                  <a:srgbClr val="236E85"/>
                </a:solidFill>
                <a:latin typeface="Gotham Bold"/>
                <a:cs typeface="Arial"/>
              </a:rPr>
              <a:t>HEALTH &amp; ACCIDENT INSURANCE</a:t>
            </a:r>
          </a:p>
        </p:txBody>
      </p:sp>
      <p:sp>
        <p:nvSpPr>
          <p:cNvPr id="11" name="Rectangle 10">
            <a:extLst>
              <a:ext uri="{FF2B5EF4-FFF2-40B4-BE49-F238E27FC236}">
                <a16:creationId xmlns:a16="http://schemas.microsoft.com/office/drawing/2014/main" id="{852B945F-4042-BA69-ACC6-295A3FEDB89A}"/>
              </a:ext>
            </a:extLst>
          </p:cNvPr>
          <p:cNvSpPr/>
          <p:nvPr/>
        </p:nvSpPr>
        <p:spPr>
          <a:xfrm>
            <a:off x="-2576" y="-1936"/>
            <a:ext cx="2562893" cy="62526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12" name="Picture 16" descr="Text&#10;&#10;Description automatically generated">
            <a:extLst>
              <a:ext uri="{FF2B5EF4-FFF2-40B4-BE49-F238E27FC236}">
                <a16:creationId xmlns:a16="http://schemas.microsoft.com/office/drawing/2014/main" id="{50CF6D10-3613-B03E-41CD-072DF35B1F0C}"/>
              </a:ext>
            </a:extLst>
          </p:cNvPr>
          <p:cNvPicPr>
            <a:picLocks noChangeAspect="1"/>
          </p:cNvPicPr>
          <p:nvPr/>
        </p:nvPicPr>
        <p:blipFill>
          <a:blip r:embed="rId3"/>
          <a:stretch>
            <a:fillRect/>
          </a:stretch>
        </p:blipFill>
        <p:spPr>
          <a:xfrm>
            <a:off x="360609" y="6351624"/>
            <a:ext cx="1513268" cy="394566"/>
          </a:xfrm>
          <a:prstGeom prst="rect">
            <a:avLst/>
          </a:prstGeom>
        </p:spPr>
      </p:pic>
      <p:sp>
        <p:nvSpPr>
          <p:cNvPr id="17" name="Content Placeholder 2">
            <a:extLst>
              <a:ext uri="{FF2B5EF4-FFF2-40B4-BE49-F238E27FC236}">
                <a16:creationId xmlns:a16="http://schemas.microsoft.com/office/drawing/2014/main" id="{D9576F40-00D8-2B1D-E379-0F65777EC9AC}"/>
              </a:ext>
            </a:extLst>
          </p:cNvPr>
          <p:cNvSpPr txBox="1">
            <a:spLocks/>
          </p:cNvSpPr>
          <p:nvPr/>
        </p:nvSpPr>
        <p:spPr bwMode="auto">
          <a:xfrm>
            <a:off x="2958279" y="1371592"/>
            <a:ext cx="5707024" cy="37157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2200" dirty="0">
                <a:solidFill>
                  <a:schemeClr val="tx1">
                    <a:lumMod val="75000"/>
                    <a:lumOff val="25000"/>
                  </a:schemeClr>
                </a:solidFill>
                <a:latin typeface="Arial"/>
                <a:cs typeface="Arial"/>
              </a:rPr>
              <a:t>UMB Student Health Insurance Plan (SHIP)</a:t>
            </a:r>
          </a:p>
          <a:p>
            <a:pPr lvl="1"/>
            <a:r>
              <a:rPr lang="en-US" sz="1800" dirty="0">
                <a:solidFill>
                  <a:schemeClr val="tx1">
                    <a:lumMod val="75000"/>
                    <a:lumOff val="25000"/>
                  </a:schemeClr>
                </a:solidFill>
                <a:latin typeface="Arial"/>
                <a:cs typeface="Arial"/>
              </a:rPr>
              <a:t>Mandatory for full-time students</a:t>
            </a:r>
            <a:endParaRPr lang="en-US" sz="1800" dirty="0">
              <a:solidFill>
                <a:schemeClr val="tx1">
                  <a:lumMod val="75000"/>
                  <a:lumOff val="25000"/>
                </a:schemeClr>
              </a:solidFill>
              <a:latin typeface="Arial"/>
              <a:cs typeface="Calibri"/>
            </a:endParaRPr>
          </a:p>
          <a:p>
            <a:pPr lvl="1"/>
            <a:r>
              <a:rPr lang="en-US" sz="1800" dirty="0">
                <a:solidFill>
                  <a:schemeClr val="tx1">
                    <a:lumMod val="75000"/>
                    <a:lumOff val="25000"/>
                  </a:schemeClr>
                </a:solidFill>
                <a:latin typeface="Arial"/>
                <a:cs typeface="Arial"/>
              </a:rPr>
              <a:t>Fall Coverage: August 1 - January 31</a:t>
            </a:r>
            <a:endParaRPr lang="en-US" sz="1800" dirty="0">
              <a:solidFill>
                <a:schemeClr val="tx1">
                  <a:lumMod val="75000"/>
                  <a:lumOff val="25000"/>
                </a:schemeClr>
              </a:solidFill>
              <a:latin typeface="Arial"/>
              <a:cs typeface="Calibri"/>
            </a:endParaRPr>
          </a:p>
          <a:p>
            <a:pPr lvl="1"/>
            <a:r>
              <a:rPr lang="en-US" sz="1800" dirty="0">
                <a:solidFill>
                  <a:schemeClr val="tx1">
                    <a:lumMod val="75000"/>
                    <a:lumOff val="25000"/>
                  </a:schemeClr>
                </a:solidFill>
                <a:latin typeface="Arial"/>
                <a:cs typeface="Arial"/>
              </a:rPr>
              <a:t>Supplemental June &amp; July Coverage</a:t>
            </a:r>
          </a:p>
          <a:p>
            <a:pPr lvl="1"/>
            <a:r>
              <a:rPr lang="en-US" sz="1800" dirty="0">
                <a:solidFill>
                  <a:schemeClr val="tx1">
                    <a:lumMod val="75000"/>
                    <a:lumOff val="25000"/>
                  </a:schemeClr>
                </a:solidFill>
                <a:latin typeface="Arial"/>
                <a:cs typeface="Arial"/>
              </a:rPr>
              <a:t>Enroll or waive by September 15 for 2023-2024 (must enroll or waive annually)</a:t>
            </a:r>
          </a:p>
          <a:p>
            <a:pPr marL="285750" indent="-285750">
              <a:buFont typeface="Arial" panose="020B0604020202020204" pitchFamily="34" charset="0"/>
              <a:buChar char="•"/>
            </a:pPr>
            <a:r>
              <a:rPr lang="en-US" sz="2200" dirty="0">
                <a:solidFill>
                  <a:schemeClr val="tx1">
                    <a:lumMod val="75000"/>
                    <a:lumOff val="25000"/>
                  </a:schemeClr>
                </a:solidFill>
                <a:latin typeface="Arial"/>
                <a:cs typeface="Arial"/>
              </a:rPr>
              <a:t>Student Accident Insurance</a:t>
            </a:r>
            <a:endParaRPr lang="en-US" sz="2200" dirty="0">
              <a:solidFill>
                <a:schemeClr val="tx1">
                  <a:lumMod val="75000"/>
                  <a:lumOff val="25000"/>
                </a:schemeClr>
              </a:solidFill>
              <a:cs typeface="Calibri"/>
            </a:endParaRPr>
          </a:p>
        </p:txBody>
      </p:sp>
      <p:sp>
        <p:nvSpPr>
          <p:cNvPr id="19" name="Rectangle 18">
            <a:extLst>
              <a:ext uri="{FF2B5EF4-FFF2-40B4-BE49-F238E27FC236}">
                <a16:creationId xmlns:a16="http://schemas.microsoft.com/office/drawing/2014/main" id="{154905F6-A504-7D29-4420-76CE23E310D0}"/>
              </a:ext>
            </a:extLst>
          </p:cNvPr>
          <p:cNvSpPr/>
          <p:nvPr/>
        </p:nvSpPr>
        <p:spPr>
          <a:xfrm>
            <a:off x="2897873" y="5220413"/>
            <a:ext cx="3897871" cy="707886"/>
          </a:xfrm>
          <a:prstGeom prst="rect">
            <a:avLst/>
          </a:prstGeom>
        </p:spPr>
        <p:txBody>
          <a:bodyPr wrap="square" lIns="91440" tIns="45720" rIns="91440" bIns="45720" anchor="t">
            <a:spAutoFit/>
          </a:bodyPr>
          <a:lstStyle/>
          <a:p>
            <a:r>
              <a:rPr lang="en-US" sz="2000">
                <a:latin typeface="Arial"/>
                <a:cs typeface="Arial"/>
                <a:hlinkClick r:id="rId4"/>
              </a:rPr>
              <a:t>Student Health Insurance: </a:t>
            </a:r>
            <a:endParaRPr lang="en-US" sz="2000">
              <a:latin typeface="Arial"/>
              <a:cs typeface="Arial"/>
            </a:endParaRPr>
          </a:p>
          <a:p>
            <a:r>
              <a:rPr lang="en-US" sz="2000">
                <a:latin typeface="Arial"/>
                <a:cs typeface="Arial"/>
                <a:hlinkClick r:id="rId4"/>
              </a:rPr>
              <a:t>umaryland.edu/studentinsurance</a:t>
            </a:r>
            <a:endParaRPr lang="en-US" sz="2000"/>
          </a:p>
        </p:txBody>
      </p:sp>
      <p:sp>
        <p:nvSpPr>
          <p:cNvPr id="21" name="Rectangle 20">
            <a:extLst>
              <a:ext uri="{FF2B5EF4-FFF2-40B4-BE49-F238E27FC236}">
                <a16:creationId xmlns:a16="http://schemas.microsoft.com/office/drawing/2014/main" id="{8200ABF4-0D10-E34E-9B29-B0EC93A58959}"/>
              </a:ext>
            </a:extLst>
          </p:cNvPr>
          <p:cNvSpPr/>
          <p:nvPr/>
        </p:nvSpPr>
        <p:spPr>
          <a:xfrm>
            <a:off x="6882190" y="4517253"/>
            <a:ext cx="1970465" cy="19189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4" name="Picture 3" descr="A stethoscope on a health insurance form&#10;&#10;Description automatically generated">
            <a:extLst>
              <a:ext uri="{FF2B5EF4-FFF2-40B4-BE49-F238E27FC236}">
                <a16:creationId xmlns:a16="http://schemas.microsoft.com/office/drawing/2014/main" id="{5D0C0E4A-16CA-455C-C759-F928D9EBE9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35" r="28845"/>
          <a:stretch/>
        </p:blipFill>
        <p:spPr>
          <a:xfrm>
            <a:off x="-49734" y="-102804"/>
            <a:ext cx="2610050" cy="6353558"/>
          </a:xfrm>
          <a:prstGeom prst="rect">
            <a:avLst/>
          </a:prstGeom>
        </p:spPr>
      </p:pic>
      <p:pic>
        <p:nvPicPr>
          <p:cNvPr id="6" name="Picture 5" descr="A picture containing pattern, square, pixel, design&#10;&#10;Description automatically generated">
            <a:extLst>
              <a:ext uri="{FF2B5EF4-FFF2-40B4-BE49-F238E27FC236}">
                <a16:creationId xmlns:a16="http://schemas.microsoft.com/office/drawing/2014/main" id="{2F968785-401D-FA96-AF31-4B1EE9C58E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6533" y="4585525"/>
            <a:ext cx="1782405" cy="1782405"/>
          </a:xfrm>
          <a:prstGeom prst="rect">
            <a:avLst/>
          </a:prstGeom>
        </p:spPr>
      </p:pic>
    </p:spTree>
    <p:extLst>
      <p:ext uri="{BB962C8B-B14F-4D97-AF65-F5344CB8AC3E}">
        <p14:creationId xmlns:p14="http://schemas.microsoft.com/office/powerpoint/2010/main" val="2920108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9A7BC-7666-75FA-8EED-3A6482D3AB92}"/>
              </a:ext>
            </a:extLst>
          </p:cNvPr>
          <p:cNvSpPr/>
          <p:nvPr/>
        </p:nvSpPr>
        <p:spPr>
          <a:xfrm>
            <a:off x="-144245" y="6250754"/>
            <a:ext cx="2704561" cy="689021"/>
          </a:xfrm>
          <a:prstGeom prst="rect">
            <a:avLst/>
          </a:prstGeom>
          <a:solidFill>
            <a:srgbClr val="007698">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3314" name="Title 1"/>
          <p:cNvSpPr>
            <a:spLocks noGrp="1"/>
          </p:cNvSpPr>
          <p:nvPr>
            <p:ph type="title"/>
          </p:nvPr>
        </p:nvSpPr>
        <p:spPr>
          <a:xfrm>
            <a:off x="2880876" y="897743"/>
            <a:ext cx="5788450" cy="701304"/>
          </a:xfrm>
        </p:spPr>
        <p:txBody>
          <a:bodyPr/>
          <a:lstStyle/>
          <a:p>
            <a:pPr algn="l"/>
            <a:r>
              <a:rPr lang="en-US" sz="2500" b="1">
                <a:solidFill>
                  <a:srgbClr val="236E85"/>
                </a:solidFill>
                <a:latin typeface="Arial"/>
                <a:cs typeface="Arial"/>
              </a:rPr>
              <a:t>OFFICE OF ACCOUNTABILITY &amp; COMPLIANCE (OAC): EDUCATION &amp; EQUAL ACCESS TEAM</a:t>
            </a:r>
            <a:endParaRPr lang="en-US" sz="2500">
              <a:solidFill>
                <a:srgbClr val="236E85"/>
              </a:solidFill>
              <a:latin typeface="Arial"/>
              <a:cs typeface="Arial"/>
            </a:endParaRPr>
          </a:p>
          <a:p>
            <a:pPr algn="l"/>
            <a:endParaRPr lang="en-US" altLang="en-US" sz="3500" b="1">
              <a:solidFill>
                <a:srgbClr val="236E85"/>
              </a:solidFill>
              <a:latin typeface="Gotham Bold"/>
              <a:cs typeface="Arial"/>
            </a:endParaRPr>
          </a:p>
        </p:txBody>
      </p:sp>
      <p:sp>
        <p:nvSpPr>
          <p:cNvPr id="11" name="Rectangle 10">
            <a:extLst>
              <a:ext uri="{FF2B5EF4-FFF2-40B4-BE49-F238E27FC236}">
                <a16:creationId xmlns:a16="http://schemas.microsoft.com/office/drawing/2014/main" id="{852B945F-4042-BA69-ACC6-295A3FEDB89A}"/>
              </a:ext>
            </a:extLst>
          </p:cNvPr>
          <p:cNvSpPr/>
          <p:nvPr/>
        </p:nvSpPr>
        <p:spPr>
          <a:xfrm>
            <a:off x="-2576" y="-1936"/>
            <a:ext cx="2562893" cy="62526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12" name="Picture 16" descr="Text&#10;&#10;Description automatically generated">
            <a:extLst>
              <a:ext uri="{FF2B5EF4-FFF2-40B4-BE49-F238E27FC236}">
                <a16:creationId xmlns:a16="http://schemas.microsoft.com/office/drawing/2014/main" id="{50CF6D10-3613-B03E-41CD-072DF35B1F0C}"/>
              </a:ext>
            </a:extLst>
          </p:cNvPr>
          <p:cNvPicPr>
            <a:picLocks noChangeAspect="1"/>
          </p:cNvPicPr>
          <p:nvPr/>
        </p:nvPicPr>
        <p:blipFill>
          <a:blip r:embed="rId3"/>
          <a:stretch>
            <a:fillRect/>
          </a:stretch>
        </p:blipFill>
        <p:spPr>
          <a:xfrm>
            <a:off x="360609" y="6351624"/>
            <a:ext cx="1513268" cy="394566"/>
          </a:xfrm>
          <a:prstGeom prst="rect">
            <a:avLst/>
          </a:prstGeom>
        </p:spPr>
      </p:pic>
      <p:sp>
        <p:nvSpPr>
          <p:cNvPr id="17" name="Content Placeholder 2">
            <a:extLst>
              <a:ext uri="{FF2B5EF4-FFF2-40B4-BE49-F238E27FC236}">
                <a16:creationId xmlns:a16="http://schemas.microsoft.com/office/drawing/2014/main" id="{D9576F40-00D8-2B1D-E379-0F65777EC9AC}"/>
              </a:ext>
            </a:extLst>
          </p:cNvPr>
          <p:cNvSpPr txBox="1">
            <a:spLocks/>
          </p:cNvSpPr>
          <p:nvPr/>
        </p:nvSpPr>
        <p:spPr bwMode="auto">
          <a:xfrm>
            <a:off x="2965468" y="2027400"/>
            <a:ext cx="5707024" cy="30013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2200">
                <a:solidFill>
                  <a:schemeClr val="tx1">
                    <a:lumMod val="75000"/>
                    <a:lumOff val="25000"/>
                  </a:schemeClr>
                </a:solidFill>
                <a:latin typeface="Arial"/>
                <a:cs typeface="Arial"/>
              </a:rPr>
              <a:t>Receive &amp; investigate complaints</a:t>
            </a:r>
          </a:p>
          <a:p>
            <a:pPr>
              <a:buFont typeface="Arial" panose="020B0604020202020204" pitchFamily="34" charset="0"/>
              <a:buChar char="•"/>
            </a:pPr>
            <a:r>
              <a:rPr lang="en-US" sz="2200">
                <a:solidFill>
                  <a:schemeClr val="tx1">
                    <a:lumMod val="75000"/>
                    <a:lumOff val="25000"/>
                  </a:schemeClr>
                </a:solidFill>
                <a:latin typeface="Arial"/>
                <a:cs typeface="Arial"/>
              </a:rPr>
              <a:t>Provide recommendations</a:t>
            </a:r>
          </a:p>
          <a:p>
            <a:pPr>
              <a:buFont typeface="Arial" panose="020B0604020202020204" pitchFamily="34" charset="0"/>
              <a:buChar char="•"/>
            </a:pPr>
            <a:r>
              <a:rPr lang="en-US" sz="2200">
                <a:solidFill>
                  <a:schemeClr val="tx1">
                    <a:lumMod val="75000"/>
                    <a:lumOff val="25000"/>
                  </a:schemeClr>
                </a:solidFill>
                <a:latin typeface="Arial"/>
                <a:cs typeface="Arial"/>
              </a:rPr>
              <a:t>Implement mandatory Title IX training</a:t>
            </a:r>
          </a:p>
          <a:p>
            <a:pPr>
              <a:buFont typeface="Arial" panose="020B0604020202020204" pitchFamily="34" charset="0"/>
              <a:buChar char="•"/>
            </a:pPr>
            <a:r>
              <a:rPr lang="en-US" sz="2200">
                <a:solidFill>
                  <a:schemeClr val="tx1">
                    <a:lumMod val="75000"/>
                    <a:lumOff val="25000"/>
                  </a:schemeClr>
                </a:solidFill>
                <a:latin typeface="Arial"/>
                <a:cs typeface="Arial"/>
              </a:rPr>
              <a:t>Conduct </a:t>
            </a:r>
            <a:r>
              <a:rPr lang="en-US" sz="2200">
                <a:solidFill>
                  <a:schemeClr val="tx1">
                    <a:lumMod val="75000"/>
                    <a:lumOff val="25000"/>
                  </a:schemeClr>
                </a:solidFill>
                <a:latin typeface="Arial"/>
                <a:ea typeface="+mn-lt"/>
                <a:cs typeface="Arial"/>
              </a:rPr>
              <a:t>other training </a:t>
            </a:r>
            <a:r>
              <a:rPr lang="en-US" sz="2200">
                <a:solidFill>
                  <a:schemeClr val="tx1">
                    <a:lumMod val="75000"/>
                    <a:lumOff val="25000"/>
                  </a:schemeClr>
                </a:solidFill>
                <a:latin typeface="Arial"/>
                <a:cs typeface="Arial"/>
              </a:rPr>
              <a:t>&amp; educational </a:t>
            </a:r>
            <a:r>
              <a:rPr lang="en-US" sz="2200">
                <a:solidFill>
                  <a:schemeClr val="tx1">
                    <a:lumMod val="75000"/>
                    <a:lumOff val="25000"/>
                  </a:schemeClr>
                </a:solidFill>
                <a:latin typeface="Arial"/>
                <a:ea typeface="+mn-lt"/>
                <a:cs typeface="Arial"/>
              </a:rPr>
              <a:t>experience</a:t>
            </a:r>
            <a:endParaRPr lang="en-US" sz="2200">
              <a:solidFill>
                <a:schemeClr val="tx1">
                  <a:lumMod val="75000"/>
                  <a:lumOff val="25000"/>
                </a:schemeClr>
              </a:solidFill>
              <a:cs typeface="Calibri"/>
            </a:endParaRPr>
          </a:p>
        </p:txBody>
      </p:sp>
      <p:sp>
        <p:nvSpPr>
          <p:cNvPr id="3" name="TextBox 2">
            <a:extLst>
              <a:ext uri="{FF2B5EF4-FFF2-40B4-BE49-F238E27FC236}">
                <a16:creationId xmlns:a16="http://schemas.microsoft.com/office/drawing/2014/main" id="{85F73E49-237A-2BD0-59E2-C36C0EFC3BC9}"/>
              </a:ext>
            </a:extLst>
          </p:cNvPr>
          <p:cNvSpPr txBox="1"/>
          <p:nvPr/>
        </p:nvSpPr>
        <p:spPr>
          <a:xfrm>
            <a:off x="2964015" y="4382455"/>
            <a:ext cx="364247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00FF"/>
                </a:solidFill>
                <a:latin typeface="Arial" panose="020B0604020202020204" pitchFamily="34" charset="0"/>
                <a:cs typeface="Arial" panose="020B0604020202020204" pitchFamily="34" charset="0"/>
                <a:hlinkClick r:id="rId4"/>
              </a:rPr>
              <a:t>UMB Hotline: umaryland.edu/umbhotline</a:t>
            </a:r>
            <a:endParaRPr lang="en-US" sz="20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1E2834C-3B69-2AF8-3844-5933A5D2286C}"/>
              </a:ext>
            </a:extLst>
          </p:cNvPr>
          <p:cNvSpPr/>
          <p:nvPr/>
        </p:nvSpPr>
        <p:spPr>
          <a:xfrm>
            <a:off x="2752725" y="5365414"/>
            <a:ext cx="3638550" cy="400110"/>
          </a:xfrm>
          <a:prstGeom prst="rect">
            <a:avLst/>
          </a:prstGeom>
        </p:spPr>
        <p:txBody>
          <a:bodyPr wrap="square">
            <a:spAutoFit/>
          </a:bodyPr>
          <a:lstStyle/>
          <a:p>
            <a:pPr algn="ctr"/>
            <a:r>
              <a:rPr lang="en-US" sz="2000">
                <a:hlinkClick r:id="rId5"/>
              </a:rPr>
              <a:t>OAC: umaryland.edu/oac/</a:t>
            </a:r>
            <a:endParaRPr lang="en-US" sz="2000"/>
          </a:p>
        </p:txBody>
      </p:sp>
      <p:pic>
        <p:nvPicPr>
          <p:cNvPr id="6" name="Picture 5" descr="A close-up of people holding hands&#10;&#10;Description automatically generated with low confidence">
            <a:extLst>
              <a:ext uri="{FF2B5EF4-FFF2-40B4-BE49-F238E27FC236}">
                <a16:creationId xmlns:a16="http://schemas.microsoft.com/office/drawing/2014/main" id="{5DB34638-3335-698B-DB96-D87E893F51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159" t="-31" r="32665" b="31"/>
          <a:stretch/>
        </p:blipFill>
        <p:spPr>
          <a:xfrm>
            <a:off x="-83820" y="-102804"/>
            <a:ext cx="2642684" cy="6353558"/>
          </a:xfrm>
          <a:prstGeom prst="rect">
            <a:avLst/>
          </a:prstGeom>
        </p:spPr>
      </p:pic>
    </p:spTree>
    <p:extLst>
      <p:ext uri="{BB962C8B-B14F-4D97-AF65-F5344CB8AC3E}">
        <p14:creationId xmlns:p14="http://schemas.microsoft.com/office/powerpoint/2010/main" val="1189598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CA58980B454945A5FC0412A18858ED" ma:contentTypeVersion="14" ma:contentTypeDescription="Create a new document." ma:contentTypeScope="" ma:versionID="6f5e01a64e41afdfcdf621f4f3586232">
  <xsd:schema xmlns:xsd="http://www.w3.org/2001/XMLSchema" xmlns:xs="http://www.w3.org/2001/XMLSchema" xmlns:p="http://schemas.microsoft.com/office/2006/metadata/properties" xmlns:ns3="c326b7bc-4388-470d-b269-279ae8d9339f" xmlns:ns4="9e45a167-ee44-48aa-bb68-b43c435ef26d" targetNamespace="http://schemas.microsoft.com/office/2006/metadata/properties" ma:root="true" ma:fieldsID="0e0d7a8d68c48215d4f6b96f5db86fba" ns3:_="" ns4:_="">
    <xsd:import namespace="c326b7bc-4388-470d-b269-279ae8d9339f"/>
    <xsd:import namespace="9e45a167-ee44-48aa-bb68-b43c435ef26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26b7bc-4388-470d-b269-279ae8d933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e45a167-ee44-48aa-bb68-b43c435ef26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056753-B0D8-4AE1-A93D-C7DB58A35937}">
  <ds:schemaRefs>
    <ds:schemaRef ds:uri="9e45a167-ee44-48aa-bb68-b43c435ef26d"/>
    <ds:schemaRef ds:uri="c326b7bc-4388-470d-b269-279ae8d933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17630E1-87ED-4872-B28A-E5FAB64689C4}">
  <ds:schemaRefs>
    <ds:schemaRef ds:uri="9e45a167-ee44-48aa-bb68-b43c435ef26d"/>
    <ds:schemaRef ds:uri="c326b7bc-4388-470d-b269-279ae8d933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A16BCDC-1B82-4828-8BF5-497954DF6C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1123</Words>
  <Application>Microsoft Office PowerPoint</Application>
  <PresentationFormat>On-screen Show (4:3)</PresentationFormat>
  <Paragraphs>140</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Gotham Bold</vt:lpstr>
      <vt:lpstr>Gotham Book</vt:lpstr>
      <vt:lpstr>Office Theme</vt:lpstr>
      <vt:lpstr>UMB STUDENT AFFAIRS</vt:lpstr>
      <vt:lpstr>PowerPoint Presentation</vt:lpstr>
      <vt:lpstr>DEPARTMENTS AND UNITS</vt:lpstr>
      <vt:lpstr>SMC CAMPUS CENTER</vt:lpstr>
      <vt:lpstr>UMB STUDENT PANTRY</vt:lpstr>
      <vt:lpstr>UMB HOUSING</vt:lpstr>
      <vt:lpstr>ADVISORY BOARDS</vt:lpstr>
      <vt:lpstr>HEALTH &amp; ACCIDENT INSURANCE</vt:lpstr>
      <vt:lpstr>OFFICE OF ACCOUNTABILITY &amp; COMPLIANCE (OAC): EDUCATION &amp; EQUAL ACCESS TEAM </vt:lpstr>
      <vt:lpstr>REQUIRED TRAININGS </vt:lpstr>
      <vt:lpstr>GET INVOLVED</vt:lpstr>
      <vt:lpstr>WORK WITH US</vt:lpstr>
      <vt:lpstr>STAY IN THE KNOW</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Academic Affairs</dc:title>
  <dc:creator>Flavius</dc:creator>
  <cp:lastModifiedBy>Matthew Gottlieb</cp:lastModifiedBy>
  <cp:revision>18</cp:revision>
  <cp:lastPrinted>2022-06-03T11:35:18Z</cp:lastPrinted>
  <dcterms:created xsi:type="dcterms:W3CDTF">2011-01-25T01:20:23Z</dcterms:created>
  <dcterms:modified xsi:type="dcterms:W3CDTF">2023-08-15T15:33:14Z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0x01010048CA58980B454945A5FC0412A18858ED</vt:lpwstr>
  </property>
</Properties>
</file>