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22"/>
  </p:notesMasterIdLst>
  <p:handoutMasterIdLst>
    <p:handoutMasterId r:id="rId223"/>
  </p:handoutMasterIdLst>
  <p:sldIdLst>
    <p:sldId id="691" r:id="rId2"/>
    <p:sldId id="341" r:id="rId3"/>
    <p:sldId id="345" r:id="rId4"/>
    <p:sldId id="327" r:id="rId5"/>
    <p:sldId id="259" r:id="rId6"/>
    <p:sldId id="694" r:id="rId7"/>
    <p:sldId id="696" r:id="rId8"/>
    <p:sldId id="431" r:id="rId9"/>
    <p:sldId id="413" r:id="rId10"/>
    <p:sldId id="446" r:id="rId11"/>
    <p:sldId id="447" r:id="rId12"/>
    <p:sldId id="448" r:id="rId13"/>
    <p:sldId id="449" r:id="rId14"/>
    <p:sldId id="452" r:id="rId15"/>
    <p:sldId id="453" r:id="rId16"/>
    <p:sldId id="454" r:id="rId17"/>
    <p:sldId id="455" r:id="rId18"/>
    <p:sldId id="269" r:id="rId19"/>
    <p:sldId id="456" r:id="rId20"/>
    <p:sldId id="460" r:id="rId21"/>
    <p:sldId id="464" r:id="rId22"/>
    <p:sldId id="270" r:id="rId23"/>
    <p:sldId id="467" r:id="rId24"/>
    <p:sldId id="468" r:id="rId25"/>
    <p:sldId id="469" r:id="rId26"/>
    <p:sldId id="470" r:id="rId27"/>
    <p:sldId id="364" r:id="rId28"/>
    <p:sldId id="328" r:id="rId29"/>
    <p:sldId id="368" r:id="rId30"/>
    <p:sldId id="371" r:id="rId31"/>
    <p:sldId id="312" r:id="rId32"/>
    <p:sldId id="472" r:id="rId33"/>
    <p:sldId id="474" r:id="rId34"/>
    <p:sldId id="374" r:id="rId35"/>
    <p:sldId id="313" r:id="rId36"/>
    <p:sldId id="490" r:id="rId37"/>
    <p:sldId id="475" r:id="rId38"/>
    <p:sldId id="375" r:id="rId39"/>
    <p:sldId id="329" r:id="rId40"/>
    <p:sldId id="271" r:id="rId41"/>
    <p:sldId id="417" r:id="rId42"/>
    <p:sldId id="273" r:id="rId43"/>
    <p:sldId id="403" r:id="rId44"/>
    <p:sldId id="433" r:id="rId45"/>
    <p:sldId id="435" r:id="rId46"/>
    <p:sldId id="274" r:id="rId47"/>
    <p:sldId id="275" r:id="rId48"/>
    <p:sldId id="276" r:id="rId49"/>
    <p:sldId id="697" r:id="rId50"/>
    <p:sldId id="277" r:id="rId51"/>
    <p:sldId id="477" r:id="rId52"/>
    <p:sldId id="354" r:id="rId53"/>
    <p:sldId id="690" r:id="rId54"/>
    <p:sldId id="287" r:id="rId55"/>
    <p:sldId id="290" r:id="rId56"/>
    <p:sldId id="632" r:id="rId57"/>
    <p:sldId id="633" r:id="rId58"/>
    <p:sldId id="288" r:id="rId59"/>
    <p:sldId id="289" r:id="rId60"/>
    <p:sldId id="380" r:id="rId61"/>
    <p:sldId id="336" r:id="rId62"/>
    <p:sldId id="379" r:id="rId63"/>
    <p:sldId id="478" r:id="rId64"/>
    <p:sldId id="479" r:id="rId65"/>
    <p:sldId id="634" r:id="rId66"/>
    <p:sldId id="399" r:id="rId67"/>
    <p:sldId id="635" r:id="rId68"/>
    <p:sldId id="442" r:id="rId69"/>
    <p:sldId id="481" r:id="rId70"/>
    <p:sldId id="387" r:id="rId71"/>
    <p:sldId id="491" r:id="rId72"/>
    <p:sldId id="480" r:id="rId73"/>
    <p:sldId id="338" r:id="rId74"/>
    <p:sldId id="482" r:id="rId75"/>
    <p:sldId id="483" r:id="rId76"/>
    <p:sldId id="334" r:id="rId77"/>
    <p:sldId id="401" r:id="rId78"/>
    <p:sldId id="484" r:id="rId79"/>
    <p:sldId id="434" r:id="rId80"/>
    <p:sldId id="390" r:id="rId81"/>
    <p:sldId id="641" r:id="rId82"/>
    <p:sldId id="486" r:id="rId83"/>
    <p:sldId id="331" r:id="rId84"/>
    <p:sldId id="398" r:id="rId85"/>
    <p:sldId id="412" r:id="rId86"/>
    <p:sldId id="440" r:id="rId87"/>
    <p:sldId id="493" r:id="rId88"/>
    <p:sldId id="494" r:id="rId89"/>
    <p:sldId id="282" r:id="rId90"/>
    <p:sldId id="405" r:id="rId91"/>
    <p:sldId id="283" r:id="rId92"/>
    <p:sldId id="284" r:id="rId93"/>
    <p:sldId id="636" r:id="rId94"/>
    <p:sldId id="424" r:id="rId95"/>
    <p:sldId id="533" r:id="rId96"/>
    <p:sldId id="524" r:id="rId97"/>
    <p:sldId id="525" r:id="rId98"/>
    <p:sldId id="616" r:id="rId99"/>
    <p:sldId id="526" r:id="rId100"/>
    <p:sldId id="527" r:id="rId101"/>
    <p:sldId id="529" r:id="rId102"/>
    <p:sldId id="530" r:id="rId103"/>
    <p:sldId id="639" r:id="rId104"/>
    <p:sldId id="591" r:id="rId105"/>
    <p:sldId id="531" r:id="rId106"/>
    <p:sldId id="532" r:id="rId107"/>
    <p:sldId id="392" r:id="rId108"/>
    <p:sldId id="286" r:id="rId109"/>
    <p:sldId id="393" r:id="rId110"/>
    <p:sldId id="487" r:id="rId111"/>
    <p:sldId id="395" r:id="rId112"/>
    <p:sldId id="294" r:id="rId113"/>
    <p:sldId id="534" r:id="rId114"/>
    <p:sldId id="397" r:id="rId115"/>
    <p:sldId id="496" r:id="rId116"/>
    <p:sldId id="497" r:id="rId117"/>
    <p:sldId id="498" r:id="rId118"/>
    <p:sldId id="404" r:id="rId119"/>
    <p:sldId id="535" r:id="rId120"/>
    <p:sldId id="536" r:id="rId121"/>
    <p:sldId id="538" r:id="rId122"/>
    <p:sldId id="540" r:id="rId123"/>
    <p:sldId id="541" r:id="rId124"/>
    <p:sldId id="542" r:id="rId125"/>
    <p:sldId id="642" r:id="rId126"/>
    <p:sldId id="643" r:id="rId127"/>
    <p:sldId id="645" r:id="rId128"/>
    <p:sldId id="646" r:id="rId129"/>
    <p:sldId id="621" r:id="rId130"/>
    <p:sldId id="610" r:id="rId131"/>
    <p:sldId id="628" r:id="rId132"/>
    <p:sldId id="586" r:id="rId133"/>
    <p:sldId id="543" r:id="rId134"/>
    <p:sldId id="545" r:id="rId135"/>
    <p:sldId id="546" r:id="rId136"/>
    <p:sldId id="547" r:id="rId137"/>
    <p:sldId id="548" r:id="rId138"/>
    <p:sldId id="617" r:id="rId139"/>
    <p:sldId id="552" r:id="rId140"/>
    <p:sldId id="553" r:id="rId141"/>
    <p:sldId id="581" r:id="rId142"/>
    <p:sldId id="618" r:id="rId143"/>
    <p:sldId id="594" r:id="rId144"/>
    <p:sldId id="596" r:id="rId145"/>
    <p:sldId id="595" r:id="rId146"/>
    <p:sldId id="630" r:id="rId147"/>
    <p:sldId id="598" r:id="rId148"/>
    <p:sldId id="640" r:id="rId149"/>
    <p:sldId id="600" r:id="rId150"/>
    <p:sldId id="601" r:id="rId151"/>
    <p:sldId id="602" r:id="rId152"/>
    <p:sldId id="698" r:id="rId153"/>
    <p:sldId id="604" r:id="rId154"/>
    <p:sldId id="605" r:id="rId155"/>
    <p:sldId id="606" r:id="rId156"/>
    <p:sldId id="631" r:id="rId157"/>
    <p:sldId id="554" r:id="rId158"/>
    <p:sldId id="556" r:id="rId159"/>
    <p:sldId id="557" r:id="rId160"/>
    <p:sldId id="578" r:id="rId161"/>
    <p:sldId id="579" r:id="rId162"/>
    <p:sldId id="558" r:id="rId163"/>
    <p:sldId id="560" r:id="rId164"/>
    <p:sldId id="582" r:id="rId165"/>
    <p:sldId id="609" r:id="rId166"/>
    <p:sldId id="559" r:id="rId167"/>
    <p:sldId id="608" r:id="rId168"/>
    <p:sldId id="555" r:id="rId169"/>
    <p:sldId id="561" r:id="rId170"/>
    <p:sldId id="562" r:id="rId171"/>
    <p:sldId id="622" r:id="rId172"/>
    <p:sldId id="623" r:id="rId173"/>
    <p:sldId id="624" r:id="rId174"/>
    <p:sldId id="637" r:id="rId175"/>
    <p:sldId id="625" r:id="rId176"/>
    <p:sldId id="626" r:id="rId177"/>
    <p:sldId id="572" r:id="rId178"/>
    <p:sldId id="575" r:id="rId179"/>
    <p:sldId id="576" r:id="rId180"/>
    <p:sldId id="577" r:id="rId181"/>
    <p:sldId id="650" r:id="rId182"/>
    <p:sldId id="651" r:id="rId183"/>
    <p:sldId id="652" r:id="rId184"/>
    <p:sldId id="653" r:id="rId185"/>
    <p:sldId id="654" r:id="rId186"/>
    <p:sldId id="655" r:id="rId187"/>
    <p:sldId id="656" r:id="rId188"/>
    <p:sldId id="657" r:id="rId189"/>
    <p:sldId id="658" r:id="rId190"/>
    <p:sldId id="660" r:id="rId191"/>
    <p:sldId id="661" r:id="rId192"/>
    <p:sldId id="662" r:id="rId193"/>
    <p:sldId id="663" r:id="rId194"/>
    <p:sldId id="664" r:id="rId195"/>
    <p:sldId id="665" r:id="rId196"/>
    <p:sldId id="666" r:id="rId197"/>
    <p:sldId id="667" r:id="rId198"/>
    <p:sldId id="668" r:id="rId199"/>
    <p:sldId id="669" r:id="rId200"/>
    <p:sldId id="670" r:id="rId201"/>
    <p:sldId id="671" r:id="rId202"/>
    <p:sldId id="672" r:id="rId203"/>
    <p:sldId id="673" r:id="rId204"/>
    <p:sldId id="674" r:id="rId205"/>
    <p:sldId id="688" r:id="rId206"/>
    <p:sldId id="675" r:id="rId207"/>
    <p:sldId id="676" r:id="rId208"/>
    <p:sldId id="677" r:id="rId209"/>
    <p:sldId id="678" r:id="rId210"/>
    <p:sldId id="679" r:id="rId211"/>
    <p:sldId id="680" r:id="rId212"/>
    <p:sldId id="689" r:id="rId213"/>
    <p:sldId id="681" r:id="rId214"/>
    <p:sldId id="682" r:id="rId215"/>
    <p:sldId id="683" r:id="rId216"/>
    <p:sldId id="684" r:id="rId217"/>
    <p:sldId id="685" r:id="rId218"/>
    <p:sldId id="686" r:id="rId219"/>
    <p:sldId id="693" r:id="rId220"/>
    <p:sldId id="687" r:id="rId221"/>
  </p:sldIdLst>
  <p:sldSz cx="9144000" cy="6858000" type="screen4x3"/>
  <p:notesSz cx="7010400" cy="9296400"/>
  <p:defaultTextStyle>
    <a:defPPr>
      <a:defRPr lang="en-US"/>
    </a:defPPr>
    <a:lvl1pPr algn="ctr" rtl="0" eaLnBrk="0" fontAlgn="base" hangingPunct="0">
      <a:spcBef>
        <a:spcPct val="0"/>
      </a:spcBef>
      <a:spcAft>
        <a:spcPct val="0"/>
      </a:spcAft>
      <a:defRPr sz="2000" kern="1200">
        <a:solidFill>
          <a:schemeClr val="tx1"/>
        </a:solidFill>
        <a:latin typeface="Times New Roman" pitchFamily="18" charset="0"/>
        <a:ea typeface="+mn-ea"/>
        <a:cs typeface="+mn-cs"/>
      </a:defRPr>
    </a:lvl1pPr>
    <a:lvl2pPr marL="457200" algn="ctr" rtl="0" eaLnBrk="0" fontAlgn="base" hangingPunct="0">
      <a:spcBef>
        <a:spcPct val="0"/>
      </a:spcBef>
      <a:spcAft>
        <a:spcPct val="0"/>
      </a:spcAft>
      <a:defRPr sz="2000" kern="1200">
        <a:solidFill>
          <a:schemeClr val="tx1"/>
        </a:solidFill>
        <a:latin typeface="Times New Roman" pitchFamily="18" charset="0"/>
        <a:ea typeface="+mn-ea"/>
        <a:cs typeface="+mn-cs"/>
      </a:defRPr>
    </a:lvl2pPr>
    <a:lvl3pPr marL="914400" algn="ctr" rtl="0" eaLnBrk="0" fontAlgn="base" hangingPunct="0">
      <a:spcBef>
        <a:spcPct val="0"/>
      </a:spcBef>
      <a:spcAft>
        <a:spcPct val="0"/>
      </a:spcAft>
      <a:defRPr sz="2000" kern="1200">
        <a:solidFill>
          <a:schemeClr val="tx1"/>
        </a:solidFill>
        <a:latin typeface="Times New Roman" pitchFamily="18" charset="0"/>
        <a:ea typeface="+mn-ea"/>
        <a:cs typeface="+mn-cs"/>
      </a:defRPr>
    </a:lvl3pPr>
    <a:lvl4pPr marL="1371600" algn="ctr" rtl="0" eaLnBrk="0" fontAlgn="base" hangingPunct="0">
      <a:spcBef>
        <a:spcPct val="0"/>
      </a:spcBef>
      <a:spcAft>
        <a:spcPct val="0"/>
      </a:spcAft>
      <a:defRPr sz="2000" kern="1200">
        <a:solidFill>
          <a:schemeClr val="tx1"/>
        </a:solidFill>
        <a:latin typeface="Times New Roman" pitchFamily="18" charset="0"/>
        <a:ea typeface="+mn-ea"/>
        <a:cs typeface="+mn-cs"/>
      </a:defRPr>
    </a:lvl4pPr>
    <a:lvl5pPr marL="1828800" algn="ctr" rtl="0" eaLnBrk="0" fontAlgn="base" hangingPunct="0">
      <a:spcBef>
        <a:spcPct val="0"/>
      </a:spcBef>
      <a:spcAft>
        <a:spcPct val="0"/>
      </a:spcAft>
      <a:defRPr sz="2000" kern="1200">
        <a:solidFill>
          <a:schemeClr val="tx1"/>
        </a:solidFill>
        <a:latin typeface="Times New Roman" pitchFamily="18" charset="0"/>
        <a:ea typeface="+mn-ea"/>
        <a:cs typeface="+mn-cs"/>
      </a:defRPr>
    </a:lvl5pPr>
    <a:lvl6pPr marL="2286000" algn="l" defTabSz="914400" rtl="0" eaLnBrk="1" latinLnBrk="0" hangingPunct="1">
      <a:defRPr sz="2000" kern="1200">
        <a:solidFill>
          <a:schemeClr val="tx1"/>
        </a:solidFill>
        <a:latin typeface="Times New Roman" pitchFamily="18" charset="0"/>
        <a:ea typeface="+mn-ea"/>
        <a:cs typeface="+mn-cs"/>
      </a:defRPr>
    </a:lvl6pPr>
    <a:lvl7pPr marL="2743200" algn="l" defTabSz="914400" rtl="0" eaLnBrk="1" latinLnBrk="0" hangingPunct="1">
      <a:defRPr sz="2000" kern="1200">
        <a:solidFill>
          <a:schemeClr val="tx1"/>
        </a:solidFill>
        <a:latin typeface="Times New Roman" pitchFamily="18" charset="0"/>
        <a:ea typeface="+mn-ea"/>
        <a:cs typeface="+mn-cs"/>
      </a:defRPr>
    </a:lvl7pPr>
    <a:lvl8pPr marL="3200400" algn="l" defTabSz="914400" rtl="0" eaLnBrk="1" latinLnBrk="0" hangingPunct="1">
      <a:defRPr sz="2000" kern="1200">
        <a:solidFill>
          <a:schemeClr val="tx1"/>
        </a:solidFill>
        <a:latin typeface="Times New Roman" pitchFamily="18" charset="0"/>
        <a:ea typeface="+mn-ea"/>
        <a:cs typeface="+mn-cs"/>
      </a:defRPr>
    </a:lvl8pPr>
    <a:lvl9pPr marL="3657600" algn="l" defTabSz="914400" rtl="0" eaLnBrk="1" latinLnBrk="0" hangingPunct="1">
      <a:defRPr sz="20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1104">
          <p15:clr>
            <a:srgbClr val="A4A3A4"/>
          </p15:clr>
        </p15:guide>
        <p15:guide id="2" pos="2880">
          <p15:clr>
            <a:srgbClr val="A4A3A4"/>
          </p15:clr>
        </p15:guide>
      </p15:sldGuideLst>
    </p:ext>
    <p:ext uri="{2D200454-40CA-4A62-9FC3-DE9A4176ACB9}">
      <p15:notesGuideLst xmlns:p15="http://schemas.microsoft.com/office/powerpoint/2012/main">
        <p15:guide id="1" orient="horz" pos="2927">
          <p15:clr>
            <a:srgbClr val="A4A3A4"/>
          </p15:clr>
        </p15:guide>
        <p15:guide id="2" pos="220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FF00"/>
    <a:srgbClr val="FF6600"/>
    <a:srgbClr val="D4F5F8"/>
    <a:srgbClr val="99CCFF"/>
    <a:srgbClr val="CDDFFF"/>
    <a:srgbClr val="07F9ED"/>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6674" autoAdjust="0"/>
  </p:normalViewPr>
  <p:slideViewPr>
    <p:cSldViewPr>
      <p:cViewPr varScale="1">
        <p:scale>
          <a:sx n="79" d="100"/>
          <a:sy n="79" d="100"/>
        </p:scale>
        <p:origin x="1734" y="78"/>
      </p:cViewPr>
      <p:guideLst>
        <p:guide orient="horz" pos="1104"/>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Lst>
  </p:outlineViewPr>
  <p:notesTextViewPr>
    <p:cViewPr>
      <p:scale>
        <a:sx n="100" d="100"/>
        <a:sy n="100" d="100"/>
      </p:scale>
      <p:origin x="0" y="0"/>
    </p:cViewPr>
  </p:notesTextViewPr>
  <p:sorterViewPr>
    <p:cViewPr>
      <p:scale>
        <a:sx n="50" d="100"/>
        <a:sy n="50" d="100"/>
      </p:scale>
      <p:origin x="0" y="6624"/>
    </p:cViewPr>
  </p:sorterViewPr>
  <p:notesViewPr>
    <p:cSldViewPr>
      <p:cViewPr varScale="1">
        <p:scale>
          <a:sx n="78" d="100"/>
          <a:sy n="78" d="100"/>
        </p:scale>
        <p:origin x="-2070" y="-108"/>
      </p:cViewPr>
      <p:guideLst>
        <p:guide orient="horz" pos="2927"/>
        <p:guide pos="2207"/>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tableStyles" Target="tableStyles.xml"/><Relationship Id="rId201" Type="http://schemas.openxmlformats.org/officeDocument/2006/relationships/slide" Target="slides/slide200.xml"/><Relationship Id="rId222"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handoutMaster" Target="handoutMasters/handout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presProps" Target="pres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_rels/viewProps.xml.rels><?xml version="1.0" encoding="UTF-8" standalone="yes"?>
<Relationships xmlns="http://schemas.openxmlformats.org/package/2006/relationships"><Relationship Id="rId8" Type="http://schemas.openxmlformats.org/officeDocument/2006/relationships/slide" Target="slides/slide137.xml"/><Relationship Id="rId3" Type="http://schemas.openxmlformats.org/officeDocument/2006/relationships/slide" Target="slides/slide111.xml"/><Relationship Id="rId7" Type="http://schemas.openxmlformats.org/officeDocument/2006/relationships/slide" Target="slides/slide136.xml"/><Relationship Id="rId12" Type="http://schemas.openxmlformats.org/officeDocument/2006/relationships/slide" Target="slides/slide145.xml"/><Relationship Id="rId2" Type="http://schemas.openxmlformats.org/officeDocument/2006/relationships/slide" Target="slides/slide109.xml"/><Relationship Id="rId1" Type="http://schemas.openxmlformats.org/officeDocument/2006/relationships/slide" Target="slides/slide93.xml"/><Relationship Id="rId6" Type="http://schemas.openxmlformats.org/officeDocument/2006/relationships/slide" Target="slides/slide122.xml"/><Relationship Id="rId11" Type="http://schemas.openxmlformats.org/officeDocument/2006/relationships/slide" Target="slides/slide143.xml"/><Relationship Id="rId5" Type="http://schemas.openxmlformats.org/officeDocument/2006/relationships/slide" Target="slides/slide121.xml"/><Relationship Id="rId10" Type="http://schemas.openxmlformats.org/officeDocument/2006/relationships/slide" Target="slides/slide141.xml"/><Relationship Id="rId4" Type="http://schemas.openxmlformats.org/officeDocument/2006/relationships/slide" Target="slides/slide119.xml"/><Relationship Id="rId9" Type="http://schemas.openxmlformats.org/officeDocument/2006/relationships/slide" Target="slides/slide1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 Id="rId4" Type="http://schemas.openxmlformats.org/officeDocument/2006/relationships/image" Target="../media/image7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image" Target="../media/image10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3052763" cy="457200"/>
          </a:xfrm>
          <a:prstGeom prst="rect">
            <a:avLst/>
          </a:prstGeom>
          <a:noFill/>
          <a:ln w="9525">
            <a:noFill/>
            <a:miter lim="800000"/>
            <a:headEnd/>
            <a:tailEnd/>
          </a:ln>
          <a:effectLst/>
        </p:spPr>
        <p:txBody>
          <a:bodyPr vert="horz" wrap="square" lIns="90516" tIns="45258" rIns="90516" bIns="45258" numCol="1" anchor="t" anchorCtr="0" compatLnSpc="1">
            <a:prstTxWarp prst="textNoShape">
              <a:avLst/>
            </a:prstTxWarp>
          </a:bodyPr>
          <a:lstStyle>
            <a:lvl1pPr algn="l" defTabSz="904451">
              <a:defRPr sz="1200"/>
            </a:lvl1pPr>
          </a:lstStyle>
          <a:p>
            <a:pPr>
              <a:defRPr/>
            </a:pPr>
            <a:endParaRPr lang="en-US"/>
          </a:p>
        </p:txBody>
      </p:sp>
      <p:sp>
        <p:nvSpPr>
          <p:cNvPr id="129027" name="Rectangle 3"/>
          <p:cNvSpPr>
            <a:spLocks noGrp="1" noChangeArrowheads="1"/>
          </p:cNvSpPr>
          <p:nvPr>
            <p:ph type="dt" sz="quarter" idx="1"/>
          </p:nvPr>
        </p:nvSpPr>
        <p:spPr bwMode="auto">
          <a:xfrm>
            <a:off x="3968750" y="0"/>
            <a:ext cx="3049588" cy="457200"/>
          </a:xfrm>
          <a:prstGeom prst="rect">
            <a:avLst/>
          </a:prstGeom>
          <a:noFill/>
          <a:ln w="9525">
            <a:noFill/>
            <a:miter lim="800000"/>
            <a:headEnd/>
            <a:tailEnd/>
          </a:ln>
          <a:effectLst/>
        </p:spPr>
        <p:txBody>
          <a:bodyPr vert="horz" wrap="square" lIns="90516" tIns="45258" rIns="90516" bIns="45258" numCol="1" anchor="t" anchorCtr="0" compatLnSpc="1">
            <a:prstTxWarp prst="textNoShape">
              <a:avLst/>
            </a:prstTxWarp>
          </a:bodyPr>
          <a:lstStyle>
            <a:lvl1pPr algn="r" defTabSz="904451">
              <a:defRPr sz="1200"/>
            </a:lvl1pPr>
          </a:lstStyle>
          <a:p>
            <a:pPr>
              <a:defRPr/>
            </a:pPr>
            <a:endParaRPr lang="en-US"/>
          </a:p>
        </p:txBody>
      </p:sp>
      <p:sp>
        <p:nvSpPr>
          <p:cNvPr id="129028" name="Rectangle 4"/>
          <p:cNvSpPr>
            <a:spLocks noGrp="1" noChangeArrowheads="1"/>
          </p:cNvSpPr>
          <p:nvPr>
            <p:ph type="ftr" sz="quarter" idx="2"/>
          </p:nvPr>
        </p:nvSpPr>
        <p:spPr bwMode="auto">
          <a:xfrm>
            <a:off x="0" y="8840788"/>
            <a:ext cx="3052763" cy="457200"/>
          </a:xfrm>
          <a:prstGeom prst="rect">
            <a:avLst/>
          </a:prstGeom>
          <a:noFill/>
          <a:ln w="9525">
            <a:noFill/>
            <a:miter lim="800000"/>
            <a:headEnd/>
            <a:tailEnd/>
          </a:ln>
          <a:effectLst/>
        </p:spPr>
        <p:txBody>
          <a:bodyPr vert="horz" wrap="square" lIns="90516" tIns="45258" rIns="90516" bIns="45258" numCol="1" anchor="b" anchorCtr="0" compatLnSpc="1">
            <a:prstTxWarp prst="textNoShape">
              <a:avLst/>
            </a:prstTxWarp>
          </a:bodyPr>
          <a:lstStyle>
            <a:lvl1pPr algn="l" defTabSz="904451">
              <a:defRPr sz="1200"/>
            </a:lvl1pPr>
          </a:lstStyle>
          <a:p>
            <a:pPr>
              <a:defRPr/>
            </a:pPr>
            <a:endParaRPr lang="en-US"/>
          </a:p>
        </p:txBody>
      </p:sp>
      <p:sp>
        <p:nvSpPr>
          <p:cNvPr id="129029" name="Rectangle 5"/>
          <p:cNvSpPr>
            <a:spLocks noGrp="1" noChangeArrowheads="1"/>
          </p:cNvSpPr>
          <p:nvPr>
            <p:ph type="sldNum" sz="quarter" idx="3"/>
          </p:nvPr>
        </p:nvSpPr>
        <p:spPr bwMode="auto">
          <a:xfrm>
            <a:off x="3968750" y="8840788"/>
            <a:ext cx="3049588" cy="457200"/>
          </a:xfrm>
          <a:prstGeom prst="rect">
            <a:avLst/>
          </a:prstGeom>
          <a:noFill/>
          <a:ln w="9525">
            <a:noFill/>
            <a:miter lim="800000"/>
            <a:headEnd/>
            <a:tailEnd/>
          </a:ln>
          <a:effectLst/>
        </p:spPr>
        <p:txBody>
          <a:bodyPr vert="horz" wrap="square" lIns="90516" tIns="45258" rIns="90516" bIns="45258" numCol="1" anchor="b" anchorCtr="0" compatLnSpc="1">
            <a:prstTxWarp prst="textNoShape">
              <a:avLst/>
            </a:prstTxWarp>
          </a:bodyPr>
          <a:lstStyle>
            <a:lvl1pPr algn="r" defTabSz="904451">
              <a:defRPr sz="1200"/>
            </a:lvl1pPr>
          </a:lstStyle>
          <a:p>
            <a:pPr>
              <a:defRPr/>
            </a:pPr>
            <a:fld id="{7BAD62F3-DE43-4A2E-99BF-36D84CDE3C0E}" type="slidenum">
              <a:rPr lang="en-US"/>
              <a:pPr>
                <a:defRPr/>
              </a:pPr>
              <a:t>‹#›</a:t>
            </a:fld>
            <a:endParaRPr lang="en-US" dirty="0"/>
          </a:p>
        </p:txBody>
      </p:sp>
    </p:spTree>
    <p:extLst>
      <p:ext uri="{BB962C8B-B14F-4D97-AF65-F5344CB8AC3E}">
        <p14:creationId xmlns:p14="http://schemas.microsoft.com/office/powerpoint/2010/main" val="385148438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6888" cy="465138"/>
          </a:xfrm>
          <a:prstGeom prst="rect">
            <a:avLst/>
          </a:prstGeom>
          <a:noFill/>
          <a:ln w="9525">
            <a:noFill/>
            <a:miter lim="800000"/>
            <a:headEnd/>
            <a:tailEnd/>
          </a:ln>
          <a:effectLst/>
        </p:spPr>
        <p:txBody>
          <a:bodyPr vert="horz" wrap="square" lIns="92177" tIns="46089" rIns="92177" bIns="46089" numCol="1" anchor="t" anchorCtr="0" compatLnSpc="1">
            <a:prstTxWarp prst="textNoShape">
              <a:avLst/>
            </a:prstTxWarp>
          </a:bodyPr>
          <a:lstStyle>
            <a:lvl1pPr algn="l" defTabSz="921785">
              <a:defRPr sz="1200"/>
            </a:lvl1pPr>
          </a:lstStyle>
          <a:p>
            <a:pPr>
              <a:defRPr/>
            </a:pPr>
            <a:endParaRPr lang="en-US"/>
          </a:p>
        </p:txBody>
      </p:sp>
      <p:sp>
        <p:nvSpPr>
          <p:cNvPr id="6147" name="Rectangle 3"/>
          <p:cNvSpPr>
            <a:spLocks noGrp="1" noChangeArrowheads="1"/>
          </p:cNvSpPr>
          <p:nvPr>
            <p:ph type="dt" idx="1"/>
          </p:nvPr>
        </p:nvSpPr>
        <p:spPr bwMode="auto">
          <a:xfrm>
            <a:off x="3975100" y="0"/>
            <a:ext cx="3035300" cy="465138"/>
          </a:xfrm>
          <a:prstGeom prst="rect">
            <a:avLst/>
          </a:prstGeom>
          <a:noFill/>
          <a:ln w="9525">
            <a:noFill/>
            <a:miter lim="800000"/>
            <a:headEnd/>
            <a:tailEnd/>
          </a:ln>
          <a:effectLst/>
        </p:spPr>
        <p:txBody>
          <a:bodyPr vert="horz" wrap="square" lIns="92177" tIns="46089" rIns="92177" bIns="46089" numCol="1" anchor="t" anchorCtr="0" compatLnSpc="1">
            <a:prstTxWarp prst="textNoShape">
              <a:avLst/>
            </a:prstTxWarp>
          </a:bodyPr>
          <a:lstStyle>
            <a:lvl1pPr algn="r" defTabSz="921785">
              <a:defRPr sz="1200"/>
            </a:lvl1pPr>
          </a:lstStyle>
          <a:p>
            <a:pPr>
              <a:defRPr/>
            </a:pPr>
            <a:endParaRPr lang="en-US"/>
          </a:p>
        </p:txBody>
      </p:sp>
      <p:sp>
        <p:nvSpPr>
          <p:cNvPr id="28365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33450" y="4416425"/>
            <a:ext cx="5143500" cy="4183063"/>
          </a:xfrm>
          <a:prstGeom prst="rect">
            <a:avLst/>
          </a:prstGeom>
          <a:noFill/>
          <a:ln w="9525">
            <a:noFill/>
            <a:miter lim="800000"/>
            <a:headEnd/>
            <a:tailEnd/>
          </a:ln>
          <a:effectLst/>
        </p:spPr>
        <p:txBody>
          <a:bodyPr vert="horz" wrap="square" lIns="92177" tIns="46089" rIns="92177" bIns="460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31263"/>
            <a:ext cx="3036888" cy="465137"/>
          </a:xfrm>
          <a:prstGeom prst="rect">
            <a:avLst/>
          </a:prstGeom>
          <a:noFill/>
          <a:ln w="9525">
            <a:noFill/>
            <a:miter lim="800000"/>
            <a:headEnd/>
            <a:tailEnd/>
          </a:ln>
          <a:effectLst/>
        </p:spPr>
        <p:txBody>
          <a:bodyPr vert="horz" wrap="square" lIns="92177" tIns="46089" rIns="92177" bIns="46089" numCol="1" anchor="b" anchorCtr="0" compatLnSpc="1">
            <a:prstTxWarp prst="textNoShape">
              <a:avLst/>
            </a:prstTxWarp>
          </a:bodyPr>
          <a:lstStyle>
            <a:lvl1pPr algn="l" defTabSz="921785">
              <a:defRPr sz="1200"/>
            </a:lvl1pPr>
          </a:lstStyle>
          <a:p>
            <a:pPr>
              <a:defRPr/>
            </a:pPr>
            <a:endParaRPr lang="en-US"/>
          </a:p>
        </p:txBody>
      </p:sp>
      <p:sp>
        <p:nvSpPr>
          <p:cNvPr id="6151" name="Rectangle 7"/>
          <p:cNvSpPr>
            <a:spLocks noGrp="1" noChangeArrowheads="1"/>
          </p:cNvSpPr>
          <p:nvPr>
            <p:ph type="sldNum" sz="quarter" idx="5"/>
          </p:nvPr>
        </p:nvSpPr>
        <p:spPr bwMode="auto">
          <a:xfrm>
            <a:off x="3975100" y="8831263"/>
            <a:ext cx="3035300" cy="465137"/>
          </a:xfrm>
          <a:prstGeom prst="rect">
            <a:avLst/>
          </a:prstGeom>
          <a:noFill/>
          <a:ln w="9525">
            <a:noFill/>
            <a:miter lim="800000"/>
            <a:headEnd/>
            <a:tailEnd/>
          </a:ln>
          <a:effectLst/>
        </p:spPr>
        <p:txBody>
          <a:bodyPr vert="horz" wrap="square" lIns="92177" tIns="46089" rIns="92177" bIns="46089" numCol="1" anchor="b" anchorCtr="0" compatLnSpc="1">
            <a:prstTxWarp prst="textNoShape">
              <a:avLst/>
            </a:prstTxWarp>
          </a:bodyPr>
          <a:lstStyle>
            <a:lvl1pPr algn="r" defTabSz="921785">
              <a:defRPr sz="1200"/>
            </a:lvl1pPr>
          </a:lstStyle>
          <a:p>
            <a:pPr>
              <a:defRPr/>
            </a:pPr>
            <a:fld id="{0112D47E-C1B9-41A7-BA2A-EC52C5A0AF03}" type="slidenum">
              <a:rPr lang="en-US"/>
              <a:pPr>
                <a:defRPr/>
              </a:pPr>
              <a:t>‹#›</a:t>
            </a:fld>
            <a:endParaRPr lang="en-US" dirty="0"/>
          </a:p>
        </p:txBody>
      </p:sp>
    </p:spTree>
    <p:extLst>
      <p:ext uri="{BB962C8B-B14F-4D97-AF65-F5344CB8AC3E}">
        <p14:creationId xmlns:p14="http://schemas.microsoft.com/office/powerpoint/2010/main" val="35149165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187743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p:spPr>
        <p:txBody>
          <a:bodyPr/>
          <a:lstStyle/>
          <a:p>
            <a:r>
              <a:rPr lang="en-US" dirty="0" smtClean="0"/>
              <a:t>Blue line plots stable isotopes.</a:t>
            </a:r>
          </a:p>
          <a:p>
            <a:r>
              <a:rPr lang="en-US" dirty="0" smtClean="0"/>
              <a:t>Stability occurs in light elements when n:p is one (exception H)</a:t>
            </a:r>
          </a:p>
          <a:p>
            <a:r>
              <a:rPr lang="en-US" dirty="0" smtClean="0"/>
              <a:t>Decay occurs to obtain optimal n:p ratio</a:t>
            </a:r>
          </a:p>
          <a:p>
            <a:r>
              <a:rPr lang="en-US" dirty="0" smtClean="0"/>
              <a:t>Below line of stability too many neutrons: beta decay	</a:t>
            </a:r>
          </a:p>
          <a:p>
            <a:endParaRPr lang="en-US" dirty="0" smtClean="0"/>
          </a:p>
          <a:p>
            <a:r>
              <a:rPr lang="en-US" dirty="0" smtClean="0"/>
              <a:t>Above too many protons: positron decay (or EC)</a:t>
            </a:r>
          </a:p>
          <a:p>
            <a:r>
              <a:rPr lang="en-US" dirty="0" smtClean="0"/>
              <a:t>Intermediate elements like rhenium n:p about 1.3, goes up to 1.5 for heavy elements like gold.</a:t>
            </a:r>
          </a:p>
          <a:p>
            <a:r>
              <a:rPr lang="en-US" dirty="0" smtClean="0"/>
              <a:t>Presence of neutrons helps to dilute the long range repulsive force that pushes protons apart, keeping a nucleus together. Allows short-range attractive forces between adjacent nucleons to overcome the repulsive force.</a:t>
            </a:r>
          </a:p>
          <a:p>
            <a:r>
              <a:rPr lang="en-US" dirty="0" smtClean="0"/>
              <a:t>Really heavy elements are just too heavy to be stable – adding too many nucleons means that the individual nucleons are too far apart from one another for the short-range strong force to win out. Decay by alpha decay or fission. Alpha: eject 2n, 2p gives doubly ionized He atom. Fission: split up into equal fragments (more or less. I-131 and Mo-99 created by fission of U-235 – useful.</a:t>
            </a:r>
          </a:p>
        </p:txBody>
      </p:sp>
    </p:spTree>
    <p:extLst>
      <p:ext uri="{BB962C8B-B14F-4D97-AF65-F5344CB8AC3E}">
        <p14:creationId xmlns:p14="http://schemas.microsoft.com/office/powerpoint/2010/main" val="20978358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2335481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7169336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323495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Rot="1" noChangeAspect="1" noChangeArrowheads="1" noTextEdit="1"/>
          </p:cNvSpPr>
          <p:nvPr>
            <p:ph type="sldImg"/>
          </p:nvPr>
        </p:nvSpPr>
        <p:spPr>
          <a:ln/>
        </p:spPr>
      </p:sp>
      <p:sp>
        <p:nvSpPr>
          <p:cNvPr id="42803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292520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673300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Rot="1" noChangeAspect="1" noChangeArrowheads="1" noTextEdit="1"/>
          </p:cNvSpPr>
          <p:nvPr>
            <p:ph type="sldImg"/>
          </p:nvPr>
        </p:nvSpPr>
        <p:spPr>
          <a:ln/>
        </p:spPr>
      </p:sp>
      <p:sp>
        <p:nvSpPr>
          <p:cNvPr id="43008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641941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7617504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73376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581658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15505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p:spPr>
        <p:txBody>
          <a:bodyPr/>
          <a:lstStyle/>
          <a:p>
            <a:r>
              <a:rPr lang="en-US" smtClean="0"/>
              <a:t>Alpha particles are emitted from the nuclei heavy radionuclides such as polonium, uranium and plutonium. The alpha particle is essentially a doubly charged helium nucleus. Due to their relatively large mass and their charge, alphas are very likely  to interact with other atoms thus losing all of their kinetic energy a short distance from their source. Consequentially, their range is very short: a few cm in air and a few microns in tissue. 8 MeV alpha 7 cm in air, 42 u in tissue. Their short range means that alphas do not present an external radiation hazard since they cannot penetrate beyond the dead skin layer to the basal cell layer (at 0.07 mm). Therefore shielding is not required when working with alphas. However, they do present a very significant internal radiation hazard if inhaled, injected, ingested since a high radiation dose will be deposited. To prevent inhalation exposure, alphas emitters can be handled in a fume hood. Most of the Earth’s helium stems from alpha decay of underground minerals containing Uranium or Thorium.</a:t>
            </a:r>
          </a:p>
        </p:txBody>
      </p:sp>
    </p:spTree>
    <p:extLst>
      <p:ext uri="{BB962C8B-B14F-4D97-AF65-F5344CB8AC3E}">
        <p14:creationId xmlns:p14="http://schemas.microsoft.com/office/powerpoint/2010/main" val="186057762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94119937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6515570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63894352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64357994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6508799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Rot="1" noChangeAspect="1" noChangeArrowheads="1" noTextEdit="1"/>
          </p:cNvSpPr>
          <p:nvPr>
            <p:ph type="sldImg"/>
          </p:nvPr>
        </p:nvSpPr>
        <p:spPr>
          <a:ln/>
        </p:spPr>
      </p:sp>
      <p:sp>
        <p:nvSpPr>
          <p:cNvPr id="44032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0671373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132525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8401662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97645300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359267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8095903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1422598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Rot="1" noChangeAspect="1" noChangeArrowheads="1" noTextEdit="1"/>
          </p:cNvSpPr>
          <p:nvPr>
            <p:ph type="sldImg"/>
          </p:nvPr>
        </p:nvSpPr>
        <p:spPr>
          <a:ln/>
        </p:spPr>
      </p:sp>
      <p:sp>
        <p:nvSpPr>
          <p:cNvPr id="44646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31182458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22882803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Rot="1" noChangeAspect="1" noChangeArrowheads="1" noTextEdit="1"/>
          </p:cNvSpPr>
          <p:nvPr>
            <p:ph type="sldImg"/>
          </p:nvPr>
        </p:nvSpPr>
        <p:spPr>
          <a:ln/>
        </p:spPr>
      </p:sp>
      <p:sp>
        <p:nvSpPr>
          <p:cNvPr id="44851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672715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4138517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Rot="1" noChangeAspect="1" noChangeArrowheads="1" noTextEdit="1"/>
          </p:cNvSpPr>
          <p:nvPr>
            <p:ph type="sldImg"/>
          </p:nvPr>
        </p:nvSpPr>
        <p:spPr>
          <a:ln/>
        </p:spPr>
      </p:sp>
      <p:sp>
        <p:nvSpPr>
          <p:cNvPr id="45056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6096766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0836692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5634372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429497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53421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26928530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lide Image Placeholder 1"/>
          <p:cNvSpPr>
            <a:spLocks noGrp="1" noRot="1" noChangeAspect="1" noTextEdit="1"/>
          </p:cNvSpPr>
          <p:nvPr>
            <p:ph type="sldImg"/>
          </p:nvPr>
        </p:nvSpPr>
        <p:spPr>
          <a:ln/>
        </p:spPr>
      </p:sp>
      <p:sp>
        <p:nvSpPr>
          <p:cNvPr id="455683" name="Notes Placeholder 2"/>
          <p:cNvSpPr>
            <a:spLocks noGrp="1"/>
          </p:cNvSpPr>
          <p:nvPr>
            <p:ph type="body" idx="1"/>
          </p:nvPr>
        </p:nvSpPr>
        <p:spPr>
          <a:noFill/>
          <a:ln/>
        </p:spPr>
        <p:txBody>
          <a:bodyPr/>
          <a:lstStyle/>
          <a:p>
            <a:endParaRPr lang="en-US" smtClean="0"/>
          </a:p>
        </p:txBody>
      </p:sp>
    </p:spTree>
    <p:extLst>
      <p:ext uri="{BB962C8B-B14F-4D97-AF65-F5344CB8AC3E}">
        <p14:creationId xmlns:p14="http://schemas.microsoft.com/office/powerpoint/2010/main" val="274067355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p:cNvSpPr>
            <a:spLocks noGrp="1" noRot="1" noChangeAspect="1" noTextEdit="1"/>
          </p:cNvSpPr>
          <p:nvPr>
            <p:ph type="sldImg"/>
          </p:nvPr>
        </p:nvSpPr>
        <p:spPr>
          <a:ln/>
        </p:spPr>
      </p:sp>
      <p:sp>
        <p:nvSpPr>
          <p:cNvPr id="456707" name="Notes Placeholder 2"/>
          <p:cNvSpPr>
            <a:spLocks noGrp="1"/>
          </p:cNvSpPr>
          <p:nvPr>
            <p:ph type="body" idx="1"/>
          </p:nvPr>
        </p:nvSpPr>
        <p:spPr>
          <a:noFill/>
          <a:ln/>
        </p:spPr>
        <p:txBody>
          <a:bodyPr/>
          <a:lstStyle/>
          <a:p>
            <a:endParaRPr lang="en-US" smtClean="0"/>
          </a:p>
        </p:txBody>
      </p:sp>
    </p:spTree>
    <p:extLst>
      <p:ext uri="{BB962C8B-B14F-4D97-AF65-F5344CB8AC3E}">
        <p14:creationId xmlns:p14="http://schemas.microsoft.com/office/powerpoint/2010/main" val="80605394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lide Image Placeholder 1"/>
          <p:cNvSpPr>
            <a:spLocks noGrp="1" noRot="1" noChangeAspect="1" noTextEdit="1"/>
          </p:cNvSpPr>
          <p:nvPr>
            <p:ph type="sldImg"/>
          </p:nvPr>
        </p:nvSpPr>
        <p:spPr>
          <a:ln/>
        </p:spPr>
      </p:sp>
      <p:sp>
        <p:nvSpPr>
          <p:cNvPr id="457731" name="Notes Placeholder 2"/>
          <p:cNvSpPr>
            <a:spLocks noGrp="1"/>
          </p:cNvSpPr>
          <p:nvPr>
            <p:ph type="body" idx="1"/>
          </p:nvPr>
        </p:nvSpPr>
        <p:spPr>
          <a:noFill/>
          <a:ln/>
        </p:spPr>
        <p:txBody>
          <a:bodyPr/>
          <a:lstStyle/>
          <a:p>
            <a:endParaRPr lang="en-US" smtClean="0"/>
          </a:p>
        </p:txBody>
      </p:sp>
    </p:spTree>
    <p:extLst>
      <p:ext uri="{BB962C8B-B14F-4D97-AF65-F5344CB8AC3E}">
        <p14:creationId xmlns:p14="http://schemas.microsoft.com/office/powerpoint/2010/main" val="212326620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p:cNvSpPr>
            <a:spLocks noGrp="1" noRot="1" noChangeAspect="1" noTextEdit="1"/>
          </p:cNvSpPr>
          <p:nvPr>
            <p:ph type="sldImg"/>
          </p:nvPr>
        </p:nvSpPr>
        <p:spPr>
          <a:ln/>
        </p:spPr>
      </p:sp>
      <p:sp>
        <p:nvSpPr>
          <p:cNvPr id="458755" name="Notes Placeholder 2"/>
          <p:cNvSpPr>
            <a:spLocks noGrp="1"/>
          </p:cNvSpPr>
          <p:nvPr>
            <p:ph type="body" idx="1"/>
          </p:nvPr>
        </p:nvSpPr>
        <p:spPr>
          <a:noFill/>
          <a:ln/>
        </p:spPr>
        <p:txBody>
          <a:bodyPr/>
          <a:lstStyle/>
          <a:p>
            <a:endParaRPr lang="en-US" smtClean="0"/>
          </a:p>
        </p:txBody>
      </p:sp>
    </p:spTree>
    <p:extLst>
      <p:ext uri="{BB962C8B-B14F-4D97-AF65-F5344CB8AC3E}">
        <p14:creationId xmlns:p14="http://schemas.microsoft.com/office/powerpoint/2010/main" val="221954364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Image Placeholder 1"/>
          <p:cNvSpPr>
            <a:spLocks noGrp="1" noRot="1" noChangeAspect="1" noTextEdit="1"/>
          </p:cNvSpPr>
          <p:nvPr>
            <p:ph type="sldImg"/>
          </p:nvPr>
        </p:nvSpPr>
        <p:spPr>
          <a:ln/>
        </p:spPr>
      </p:sp>
      <p:sp>
        <p:nvSpPr>
          <p:cNvPr id="459779" name="Notes Placeholder 2"/>
          <p:cNvSpPr>
            <a:spLocks noGrp="1"/>
          </p:cNvSpPr>
          <p:nvPr>
            <p:ph type="body" idx="1"/>
          </p:nvPr>
        </p:nvSpPr>
        <p:spPr>
          <a:noFill/>
          <a:ln/>
        </p:spPr>
        <p:txBody>
          <a:bodyPr/>
          <a:lstStyle/>
          <a:p>
            <a:endParaRPr lang="en-US" smtClean="0"/>
          </a:p>
        </p:txBody>
      </p:sp>
    </p:spTree>
    <p:extLst>
      <p:ext uri="{BB962C8B-B14F-4D97-AF65-F5344CB8AC3E}">
        <p14:creationId xmlns:p14="http://schemas.microsoft.com/office/powerpoint/2010/main" val="374524116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6298561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407382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0678120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2"/>
          <p:cNvSpPr>
            <a:spLocks noGrp="1" noRot="1" noChangeAspect="1" noChangeArrowheads="1" noTextEdit="1"/>
          </p:cNvSpPr>
          <p:nvPr>
            <p:ph type="sldImg"/>
          </p:nvPr>
        </p:nvSpPr>
        <p:spPr>
          <a:ln/>
        </p:spPr>
      </p:sp>
      <p:sp>
        <p:nvSpPr>
          <p:cNvPr id="46387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7711952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985972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03925799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Rot="1" noChangeAspect="1" noChangeArrowheads="1" noTextEdit="1"/>
          </p:cNvSpPr>
          <p:nvPr>
            <p:ph type="sldImg"/>
          </p:nvPr>
        </p:nvSpPr>
        <p:spPr>
          <a:ln/>
        </p:spPr>
      </p:sp>
      <p:sp>
        <p:nvSpPr>
          <p:cNvPr id="46592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1624227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Grp="1" noRot="1" noChangeAspect="1" noChangeArrowheads="1" noTextEdit="1"/>
          </p:cNvSpPr>
          <p:nvPr>
            <p:ph type="sldImg"/>
          </p:nvPr>
        </p:nvSpPr>
        <p:spPr>
          <a:ln/>
        </p:spPr>
      </p:sp>
      <p:sp>
        <p:nvSpPr>
          <p:cNvPr id="46694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3605342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Rot="1" noChangeAspect="1" noChangeArrowheads="1" noTextEdit="1"/>
          </p:cNvSpPr>
          <p:nvPr>
            <p:ph type="sldImg"/>
          </p:nvPr>
        </p:nvSpPr>
        <p:spPr>
          <a:ln/>
        </p:spPr>
      </p:sp>
      <p:sp>
        <p:nvSpPr>
          <p:cNvPr id="46797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8649870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58770869"/>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1337382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0183601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Rot="1" noChangeAspect="1" noChangeArrowheads="1" noTextEdit="1"/>
          </p:cNvSpPr>
          <p:nvPr>
            <p:ph type="sldImg"/>
          </p:nvPr>
        </p:nvSpPr>
        <p:spPr>
          <a:ln/>
        </p:spPr>
      </p:sp>
      <p:sp>
        <p:nvSpPr>
          <p:cNvPr id="47206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09545223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2728160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Rot="1" noChangeAspect="1" noChangeArrowheads="1" noTextEdit="1"/>
          </p:cNvSpPr>
          <p:nvPr>
            <p:ph type="sldImg"/>
          </p:nvPr>
        </p:nvSpPr>
        <p:spPr>
          <a:ln/>
        </p:spPr>
      </p:sp>
      <p:sp>
        <p:nvSpPr>
          <p:cNvPr id="47411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0315844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57691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5515453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Rot="1" noChangeAspect="1" noChangeArrowheads="1" noTextEdit="1"/>
          </p:cNvSpPr>
          <p:nvPr>
            <p:ph type="sldImg"/>
          </p:nvPr>
        </p:nvSpPr>
        <p:spPr>
          <a:ln/>
        </p:spPr>
      </p:sp>
      <p:sp>
        <p:nvSpPr>
          <p:cNvPr id="47616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02456493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Rot="1" noChangeAspect="1" noChangeArrowheads="1" noTextEdit="1"/>
          </p:cNvSpPr>
          <p:nvPr>
            <p:ph type="sldImg"/>
          </p:nvPr>
        </p:nvSpPr>
        <p:spPr>
          <a:ln/>
        </p:spPr>
      </p:sp>
      <p:sp>
        <p:nvSpPr>
          <p:cNvPr id="47718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31765937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smtClean="0"/>
          </a:p>
        </p:txBody>
      </p:sp>
    </p:spTree>
    <p:extLst>
      <p:ext uri="{BB962C8B-B14F-4D97-AF65-F5344CB8AC3E}">
        <p14:creationId xmlns:p14="http://schemas.microsoft.com/office/powerpoint/2010/main" val="92140456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65246122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04352372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70117688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681750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Rot="1" noChangeAspect="1" noChangeArrowheads="1" noTextEdit="1"/>
          </p:cNvSpPr>
          <p:nvPr>
            <p:ph type="sldImg"/>
          </p:nvPr>
        </p:nvSpPr>
        <p:spPr>
          <a:ln/>
        </p:spPr>
      </p:sp>
      <p:sp>
        <p:nvSpPr>
          <p:cNvPr id="48333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6862177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0102128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Rot="1" noChangeAspect="1" noChangeArrowheads="1" noTextEdit="1"/>
          </p:cNvSpPr>
          <p:nvPr>
            <p:ph type="sldImg"/>
          </p:nvPr>
        </p:nvSpPr>
        <p:spPr>
          <a:ln/>
        </p:spPr>
      </p:sp>
      <p:sp>
        <p:nvSpPr>
          <p:cNvPr id="485379" name="Rectangle 3"/>
          <p:cNvSpPr>
            <a:spLocks noGrp="1" noChangeArrowheads="1"/>
          </p:cNvSpPr>
          <p:nvPr>
            <p:ph type="body" idx="1"/>
          </p:nvPr>
        </p:nvSpPr>
        <p:spPr>
          <a:noFill/>
          <a:ln/>
        </p:spPr>
        <p:txBody>
          <a:bodyPr lIns="89335" tIns="44668" rIns="89335" bIns="44668"/>
          <a:lstStyle/>
          <a:p>
            <a:endParaRPr lang="en-US" smtClean="0"/>
          </a:p>
        </p:txBody>
      </p:sp>
    </p:spTree>
    <p:extLst>
      <p:ext uri="{BB962C8B-B14F-4D97-AF65-F5344CB8AC3E}">
        <p14:creationId xmlns:p14="http://schemas.microsoft.com/office/powerpoint/2010/main" val="804576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74565616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Rot="1" noChangeAspect="1" noChangeArrowheads="1" noTextEdit="1"/>
          </p:cNvSpPr>
          <p:nvPr>
            <p:ph type="sldImg"/>
          </p:nvPr>
        </p:nvSpPr>
        <p:spPr>
          <a:ln/>
        </p:spPr>
      </p:sp>
      <p:sp>
        <p:nvSpPr>
          <p:cNvPr id="48640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45908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Rot="1" noChangeAspect="1" noChangeArrowheads="1" noTextEdit="1"/>
          </p:cNvSpPr>
          <p:nvPr>
            <p:ph type="sldImg"/>
          </p:nvPr>
        </p:nvSpPr>
        <p:spPr>
          <a:ln/>
        </p:spPr>
      </p:sp>
      <p:sp>
        <p:nvSpPr>
          <p:cNvPr id="48742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61471566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3604565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88491642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Rot="1" noChangeAspect="1" noChangeArrowheads="1" noTextEdit="1"/>
          </p:cNvSpPr>
          <p:nvPr>
            <p:ph type="sldImg"/>
          </p:nvPr>
        </p:nvSpPr>
        <p:spPr>
          <a:ln/>
        </p:spPr>
      </p:sp>
      <p:sp>
        <p:nvSpPr>
          <p:cNvPr id="49049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60396206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4984412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Rot="1" noChangeAspect="1" noChangeArrowheads="1" noTextEdit="1"/>
          </p:cNvSpPr>
          <p:nvPr>
            <p:ph type="sldImg"/>
          </p:nvPr>
        </p:nvSpPr>
        <p:spPr>
          <a:ln/>
        </p:spPr>
      </p:sp>
      <p:sp>
        <p:nvSpPr>
          <p:cNvPr id="49254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7473043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4587900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Rot="1" noChangeAspect="1" noChangeArrowheads="1" noTextEdit="1"/>
          </p:cNvSpPr>
          <p:nvPr>
            <p:ph type="sldImg"/>
          </p:nvPr>
        </p:nvSpPr>
        <p:spPr>
          <a:ln/>
        </p:spPr>
      </p:sp>
      <p:sp>
        <p:nvSpPr>
          <p:cNvPr id="49459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79556241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29492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spect="1" noChangeArrowheads="1" noTextEdit="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p:spPr>
        <p:txBody>
          <a:bodyPr lIns="90500" tIns="45249" rIns="90500" bIns="45249"/>
          <a:lstStyle/>
          <a:p>
            <a:endParaRPr lang="en-US" smtClean="0"/>
          </a:p>
        </p:txBody>
      </p:sp>
    </p:spTree>
    <p:extLst>
      <p:ext uri="{BB962C8B-B14F-4D97-AF65-F5344CB8AC3E}">
        <p14:creationId xmlns:p14="http://schemas.microsoft.com/office/powerpoint/2010/main" val="2287323742"/>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Rot="1" noChangeAspect="1" noChangeArrowheads="1" noTextEdit="1"/>
          </p:cNvSpPr>
          <p:nvPr>
            <p:ph type="sldImg"/>
          </p:nvPr>
        </p:nvSpPr>
        <p:spPr>
          <a:ln/>
        </p:spPr>
      </p:sp>
      <p:sp>
        <p:nvSpPr>
          <p:cNvPr id="49664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66191152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87286972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Rot="1" noChangeAspect="1" noChangeArrowheads="1" noTextEdit="1"/>
          </p:cNvSpPr>
          <p:nvPr>
            <p:ph type="sldImg"/>
          </p:nvPr>
        </p:nvSpPr>
        <p:spPr>
          <a:ln/>
        </p:spPr>
      </p:sp>
      <p:sp>
        <p:nvSpPr>
          <p:cNvPr id="49869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8360790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6919747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2"/>
          <p:cNvSpPr>
            <a:spLocks noGrp="1" noRot="1" noChangeAspect="1" noChangeArrowheads="1" noTextEdit="1"/>
          </p:cNvSpPr>
          <p:nvPr>
            <p:ph type="sldImg"/>
          </p:nvPr>
        </p:nvSpPr>
        <p:spPr>
          <a:ln/>
        </p:spPr>
      </p:sp>
      <p:sp>
        <p:nvSpPr>
          <p:cNvPr id="50073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03908922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2"/>
          <p:cNvSpPr>
            <a:spLocks noGrp="1" noRot="1" noChangeAspect="1" noChangeArrowheads="1" noTextEdit="1"/>
          </p:cNvSpPr>
          <p:nvPr>
            <p:ph type="sldImg"/>
          </p:nvPr>
        </p:nvSpPr>
        <p:spPr>
          <a:ln/>
        </p:spPr>
      </p:sp>
      <p:sp>
        <p:nvSpPr>
          <p:cNvPr id="50176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77812425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30450401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Rot="1" noChangeAspect="1" noChangeArrowheads="1" noTextEdit="1"/>
          </p:cNvSpPr>
          <p:nvPr>
            <p:ph type="sldImg"/>
          </p:nvPr>
        </p:nvSpPr>
        <p:spPr>
          <a:ln/>
        </p:spPr>
      </p:sp>
      <p:sp>
        <p:nvSpPr>
          <p:cNvPr id="50381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135392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397489177"/>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Rot="1" noChangeAspect="1" noChangeArrowheads="1" noTextEdit="1"/>
          </p:cNvSpPr>
          <p:nvPr>
            <p:ph type="sldImg"/>
          </p:nvPr>
        </p:nvSpPr>
        <p:spPr>
          <a:ln/>
        </p:spPr>
      </p:sp>
      <p:sp>
        <p:nvSpPr>
          <p:cNvPr id="50585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0170682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Rot="1" noChangeAspect="1" noChangeArrowheads="1" noTextEdit="1"/>
          </p:cNvSpPr>
          <p:nvPr>
            <p:ph type="sldImg"/>
          </p:nvPr>
        </p:nvSpPr>
        <p:spPr>
          <a:ln/>
        </p:spPr>
      </p:sp>
      <p:sp>
        <p:nvSpPr>
          <p:cNvPr id="31232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0601794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2"/>
          <p:cNvSpPr>
            <a:spLocks noGrp="1" noRot="1" noChangeAspect="1" noChangeArrowheads="1" noTextEdit="1"/>
          </p:cNvSpPr>
          <p:nvPr>
            <p:ph type="sldImg"/>
          </p:nvPr>
        </p:nvSpPr>
        <p:spPr>
          <a:ln/>
        </p:spPr>
      </p:sp>
      <p:sp>
        <p:nvSpPr>
          <p:cNvPr id="50688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11296839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Rot="1" noChangeAspect="1" noChangeArrowheads="1" noTextEdit="1"/>
          </p:cNvSpPr>
          <p:nvPr>
            <p:ph type="sldImg"/>
          </p:nvPr>
        </p:nvSpPr>
        <p:spPr>
          <a:ln/>
        </p:spPr>
      </p:sp>
      <p:sp>
        <p:nvSpPr>
          <p:cNvPr id="50790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74575725"/>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63980326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9005409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00666965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7774586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6857796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6472572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491500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Rot="1" noChangeAspect="1" noChangeArrowheads="1" noTextEdit="1"/>
          </p:cNvSpPr>
          <p:nvPr>
            <p:ph type="sldImg"/>
          </p:nvPr>
        </p:nvSpPr>
        <p:spPr>
          <a:ln/>
        </p:spPr>
      </p:sp>
      <p:sp>
        <p:nvSpPr>
          <p:cNvPr id="51609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17489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Rot="1" noChangeAspect="1" noChangeArrowheads="1" noTextEdit="1"/>
          </p:cNvSpPr>
          <p:nvPr>
            <p:ph type="sldImg"/>
          </p:nvPr>
        </p:nvSpPr>
        <p:spPr>
          <a:ln/>
        </p:spPr>
      </p:sp>
      <p:sp>
        <p:nvSpPr>
          <p:cNvPr id="31437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1894226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8168041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2"/>
          <p:cNvSpPr>
            <a:spLocks noGrp="1" noRot="1" noChangeAspect="1" noChangeArrowheads="1" noTextEdit="1"/>
          </p:cNvSpPr>
          <p:nvPr>
            <p:ph type="sldImg"/>
          </p:nvPr>
        </p:nvSpPr>
        <p:spPr>
          <a:ln/>
        </p:spPr>
      </p:sp>
      <p:sp>
        <p:nvSpPr>
          <p:cNvPr id="51814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3820911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Rot="1" noChangeAspect="1" noChangeArrowheads="1" noTextEdit="1"/>
          </p:cNvSpPr>
          <p:nvPr>
            <p:ph type="sldImg"/>
          </p:nvPr>
        </p:nvSpPr>
        <p:spPr>
          <a:ln/>
        </p:spPr>
      </p:sp>
      <p:sp>
        <p:nvSpPr>
          <p:cNvPr id="51917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8126678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37618039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04230946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17893439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89821513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p:cNvSpPr>
            <a:spLocks noGrp="1" noRot="1" noChangeAspect="1" noChangeArrowheads="1" noTextEdit="1"/>
          </p:cNvSpPr>
          <p:nvPr>
            <p:ph type="sldImg"/>
          </p:nvPr>
        </p:nvSpPr>
        <p:spPr>
          <a:ln/>
        </p:spPr>
      </p:sp>
      <p:sp>
        <p:nvSpPr>
          <p:cNvPr id="52429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20079099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1001529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228533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821713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6571979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957015580"/>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Rot="1" noChangeAspect="1" noChangeArrowheads="1" noTextEdit="1"/>
          </p:cNvSpPr>
          <p:nvPr>
            <p:ph type="sldImg"/>
          </p:nvPr>
        </p:nvSpPr>
        <p:spPr>
          <a:ln/>
        </p:spPr>
      </p:sp>
      <p:sp>
        <p:nvSpPr>
          <p:cNvPr id="52838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31214236"/>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2757840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12227907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072023784"/>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07429763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5690011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9248635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0930457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86214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08931092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79890692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23018085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Rot="1" noChangeAspect="1" noChangeArrowheads="1" noTextEdit="1"/>
          </p:cNvSpPr>
          <p:nvPr>
            <p:ph type="sldImg"/>
          </p:nvPr>
        </p:nvSpPr>
        <p:spPr>
          <a:ln/>
        </p:spPr>
      </p:sp>
      <p:sp>
        <p:nvSpPr>
          <p:cNvPr id="53965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947699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6891540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Rot="1" noChangeAspect="1" noChangeArrowheads="1" noTextEdit="1"/>
          </p:cNvSpPr>
          <p:nvPr>
            <p:ph type="sldImg"/>
          </p:nvPr>
        </p:nvSpPr>
        <p:spPr>
          <a:ln/>
        </p:spPr>
      </p:sp>
      <p:sp>
        <p:nvSpPr>
          <p:cNvPr id="54169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2253949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9898118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ln/>
        </p:spPr>
      </p:sp>
      <p:sp>
        <p:nvSpPr>
          <p:cNvPr id="54374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92982929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Rot="1" noChangeAspect="1" noChangeArrowheads="1" noTextEdit="1"/>
          </p:cNvSpPr>
          <p:nvPr>
            <p:ph type="sldImg"/>
          </p:nvPr>
        </p:nvSpPr>
        <p:spPr>
          <a:ln/>
        </p:spPr>
      </p:sp>
      <p:sp>
        <p:nvSpPr>
          <p:cNvPr id="54477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622973198"/>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2271101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6983993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Rot="1" noChangeAspect="1" noChangeArrowheads="1" noTextEdit="1"/>
          </p:cNvSpPr>
          <p:nvPr>
            <p:ph type="sldImg"/>
          </p:nvPr>
        </p:nvSpPr>
        <p:spPr>
          <a:ln/>
        </p:spPr>
      </p:sp>
      <p:sp>
        <p:nvSpPr>
          <p:cNvPr id="32665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357102979"/>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Rot="1" noChangeAspect="1" noChangeArrowheads="1" noTextEdit="1"/>
          </p:cNvSpPr>
          <p:nvPr>
            <p:ph type="sldImg"/>
          </p:nvPr>
        </p:nvSpPr>
        <p:spPr>
          <a:ln/>
        </p:spPr>
      </p:sp>
      <p:sp>
        <p:nvSpPr>
          <p:cNvPr id="54784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708826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381465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64739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81828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75566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575196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01679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26447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314493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373961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noFill/>
          <a:ln/>
        </p:spPr>
        <p:txBody>
          <a:bodyPr/>
          <a:lstStyle/>
          <a:p>
            <a:pPr>
              <a:lnSpc>
                <a:spcPct val="80000"/>
              </a:lnSpc>
            </a:pPr>
            <a:r>
              <a:rPr lang="en-US" sz="1000" b="1" u="sng" smtClean="0"/>
              <a:t>Ionization Region</a:t>
            </a:r>
            <a:r>
              <a:rPr lang="en-US" sz="1000" smtClean="0"/>
              <a:t> As  voltage  is  increased  in  the  ionization  region  (Region  II),  there  is  no  appreciable increase in the pulse height.  The field strength is more than adequate to ensure collection of all ions produced; however, it is insufficient to cause any increase in ion pairs due to gas amplification.   This region is called the ionization chamber region. </a:t>
            </a:r>
            <a:r>
              <a:rPr lang="en-US" sz="1000" b="1" u="sng" smtClean="0"/>
              <a:t>Proportional Region</a:t>
            </a:r>
            <a:r>
              <a:rPr lang="en-US" sz="1000" smtClean="0"/>
              <a:t> As  voltage  increases to  the  proportional region  (Region III),  the  pulse  height increases smoothly.   The voltage is sufficient to produce a large potential gradient near the anode, and it imparts a very high velocity to the electrons produced through ionization of the gas by  charged  radiation  particles.    The  velocity  of  these  electrons  is  sufficient  to  cause ionization  of  other  atoms  or  molecules  in  the  gas.   This  multiplication  of  electrons  is called gas amplification and is referred to as Townsend avalanche.  The gas amplification factor (A) varies from 103 to 104.   This region is called the proportional region since the gas amplification factor (A) is proportional to applied voltage. </a:t>
            </a:r>
          </a:p>
          <a:p>
            <a:pPr>
              <a:lnSpc>
                <a:spcPct val="80000"/>
              </a:lnSpc>
            </a:pPr>
            <a:r>
              <a:rPr lang="en-US" sz="1000" b="1" u="sng" smtClean="0"/>
              <a:t>Limited Proportional Region</a:t>
            </a:r>
            <a:r>
              <a:rPr lang="en-US" sz="1000" smtClean="0"/>
              <a:t> In the limited proportional region (Region IV), as voltage increases, additional processes occur leading to increased ionization.  The strong field causes increased electron velocity, which results in excited states of higher energies capable of releasing more electrons from the cathode.  These events cause the Townsend avalanche to spread along the anode.  The positive ions remain near where they were originated and reduce the electric field to a point where further avalanches are impossible.   For this reason, Region IV is called the limited proportional region, and it is not used for detector operation. </a:t>
            </a:r>
          </a:p>
          <a:p>
            <a:pPr>
              <a:lnSpc>
                <a:spcPct val="80000"/>
              </a:lnSpc>
            </a:pPr>
            <a:r>
              <a:rPr lang="en-US" sz="1000" b="1" u="sng" smtClean="0"/>
              <a:t>Geiger-Müller Region</a:t>
            </a:r>
            <a:r>
              <a:rPr lang="en-US" sz="1000" smtClean="0"/>
              <a:t> The pulse height in the Geiger-Müller region (Region V) is independent of the type of radiation  causing  the  initial  ionizations.   The  pulse  height  obtained  is  on  the  order  of several volts.  The field strength is so great that the discharge, once ignited, continues to spread until amplification cannot occur, due to a dense positive ion sheath surrounding the central wire (anode).   V4 is termed the threshold voltage.   This is where the number of  ion  pairs  level  off  and  remain  relatively  independent  of  the  applied  voltage.    This leveling off is called the Geiger plateau which extends over a region of 200 to 300 volts. The  threshold  is  normally  about  1000  volts.   In  the  G-M  region,  the  gas  amplification factor (A) depends on the specific ionization of the radiation to be detected. </a:t>
            </a:r>
          </a:p>
        </p:txBody>
      </p:sp>
    </p:spTree>
    <p:extLst>
      <p:ext uri="{BB962C8B-B14F-4D97-AF65-F5344CB8AC3E}">
        <p14:creationId xmlns:p14="http://schemas.microsoft.com/office/powerpoint/2010/main" val="2760278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20245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92934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124816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noFill/>
          <a:ln/>
        </p:spPr>
        <p:txBody>
          <a:bodyPr/>
          <a:lstStyle/>
          <a:p>
            <a:r>
              <a:rPr lang="en-US" smtClean="0"/>
              <a:t>A PMT is an extremely sensitive detector of light. These detectors multiply the signal produced by incident light by as much as 10^8. Once photons enter a PMT they strike a photocathode which is a thin deposit on the entry window of the PMT which converts the photons to electrons via the PE effect. Focusing electrodes direct these electrons to dynodes which are essentially electrodes held at increasing voltages. So electrons are accelerated towards the first dynode (gaining energy) so when they strike it more electrons are produced and so on as a cascade. An anode collects this accumulation of charge resulting in a sharp current pulse indicating the arrival of a photon at the photocathode. </a:t>
            </a:r>
          </a:p>
        </p:txBody>
      </p:sp>
    </p:spTree>
    <p:extLst>
      <p:ext uri="{BB962C8B-B14F-4D97-AF65-F5344CB8AC3E}">
        <p14:creationId xmlns:p14="http://schemas.microsoft.com/office/powerpoint/2010/main" val="4061793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8160757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50751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626365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252604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383038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7930659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7635308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p:spPr>
        <p:txBody>
          <a:bodyPr lIns="90500" tIns="45249" rIns="90500" bIns="45249"/>
          <a:lstStyle/>
          <a:p>
            <a:endParaRPr lang="en-US" smtClean="0"/>
          </a:p>
        </p:txBody>
      </p:sp>
    </p:spTree>
    <p:extLst>
      <p:ext uri="{BB962C8B-B14F-4D97-AF65-F5344CB8AC3E}">
        <p14:creationId xmlns:p14="http://schemas.microsoft.com/office/powerpoint/2010/main" val="14181184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Grp="1" noRot="1" noChangeAspect="1" noChangeArrowheads="1" noTextEdit="1"/>
          </p:cNvSpPr>
          <p:nvPr>
            <p:ph type="sldImg"/>
          </p:nvPr>
        </p:nvSpPr>
        <p:spPr>
          <a:xfrm>
            <a:off x="1184275" y="696913"/>
            <a:ext cx="4645025" cy="3484562"/>
          </a:xfrm>
          <a:ln/>
        </p:spPr>
      </p:sp>
      <p:sp>
        <p:nvSpPr>
          <p:cNvPr id="362499" name="Rectangle 3"/>
          <p:cNvSpPr>
            <a:spLocks noGrp="1" noChangeArrowheads="1"/>
          </p:cNvSpPr>
          <p:nvPr>
            <p:ph type="body" idx="1"/>
          </p:nvPr>
        </p:nvSpPr>
        <p:spPr>
          <a:noFill/>
          <a:ln/>
        </p:spPr>
        <p:txBody>
          <a:bodyPr lIns="90470" tIns="45234" rIns="90470" bIns="45234"/>
          <a:lstStyle/>
          <a:p>
            <a:endParaRPr lang="en-US" smtClean="0"/>
          </a:p>
        </p:txBody>
      </p:sp>
    </p:spTree>
    <p:extLst>
      <p:ext uri="{BB962C8B-B14F-4D97-AF65-F5344CB8AC3E}">
        <p14:creationId xmlns:p14="http://schemas.microsoft.com/office/powerpoint/2010/main" val="19620148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96619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819806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2577918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6658266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0443304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7234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908783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Rot="1" noChangeAspect="1" noChangeArrowheads="1" noTextEdit="1"/>
          </p:cNvSpPr>
          <p:nvPr>
            <p:ph type="sldImg"/>
          </p:nvPr>
        </p:nvSpPr>
        <p:spPr>
          <a:ln/>
        </p:spPr>
      </p:sp>
      <p:sp>
        <p:nvSpPr>
          <p:cNvPr id="36966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480150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2836065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Rot="1" noChangeAspect="1" noChangeArrowheads="1" noTextEdit="1"/>
          </p:cNvSpPr>
          <p:nvPr>
            <p:ph type="sldImg"/>
          </p:nvPr>
        </p:nvSpPr>
        <p:spPr>
          <a:ln/>
        </p:spPr>
      </p:sp>
      <p:sp>
        <p:nvSpPr>
          <p:cNvPr id="37581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6482834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781612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366104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Rot="1" noChangeAspect="1" noChangeArrowheads="1" noTextEdit="1"/>
          </p:cNvSpPr>
          <p:nvPr>
            <p:ph type="sldImg"/>
          </p:nvPr>
        </p:nvSpPr>
        <p:spPr>
          <a:ln/>
        </p:spPr>
      </p:sp>
      <p:sp>
        <p:nvSpPr>
          <p:cNvPr id="37888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6161352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671234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682640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6730710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690374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noFill/>
          <a:ln/>
        </p:spPr>
        <p:txBody>
          <a:bodyPr/>
          <a:lstStyle/>
          <a:p>
            <a:endParaRPr lang="en-US" smtClean="0"/>
          </a:p>
        </p:txBody>
      </p:sp>
    </p:spTree>
    <p:extLst>
      <p:ext uri="{BB962C8B-B14F-4D97-AF65-F5344CB8AC3E}">
        <p14:creationId xmlns:p14="http://schemas.microsoft.com/office/powerpoint/2010/main" val="25531320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539002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2844958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ChangeArrowheads="1" noTextEdit="1"/>
          </p:cNvSpPr>
          <p:nvPr>
            <p:ph type="sldImg"/>
          </p:nvPr>
        </p:nvSpPr>
        <p:spPr>
          <a:ln/>
        </p:spPr>
      </p:sp>
      <p:sp>
        <p:nvSpPr>
          <p:cNvPr id="38605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7406632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830248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9979261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4906726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196420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34507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6824768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Rot="1" noChangeAspect="1" noChangeArrowheads="1" noTextEdit="1"/>
          </p:cNvSpPr>
          <p:nvPr>
            <p:ph type="sldImg"/>
          </p:nvPr>
        </p:nvSpPr>
        <p:spPr>
          <a:ln/>
        </p:spPr>
      </p:sp>
      <p:sp>
        <p:nvSpPr>
          <p:cNvPr id="39321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56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76217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383876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712186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9513035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592354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2766612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33340636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Rot="1" noChangeAspect="1" noChangeArrowheads="1" noTextEdit="1"/>
          </p:cNvSpPr>
          <p:nvPr>
            <p:ph type="sldImg"/>
          </p:nvPr>
        </p:nvSpPr>
        <p:spPr>
          <a:ln/>
        </p:spPr>
      </p:sp>
      <p:sp>
        <p:nvSpPr>
          <p:cNvPr id="40038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7291746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450511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Rot="1" noChangeAspect="1" noChangeArrowheads="1" noTextEdit="1"/>
          </p:cNvSpPr>
          <p:nvPr>
            <p:ph type="sldImg"/>
          </p:nvPr>
        </p:nvSpPr>
        <p:spPr>
          <a:ln/>
        </p:spPr>
      </p:sp>
      <p:sp>
        <p:nvSpPr>
          <p:cNvPr id="40243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864871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15010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263923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793382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727665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99710593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50617086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9183133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9458314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580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3780168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8106874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700245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p:spPr>
        <p:txBody>
          <a:bodyPr/>
          <a:lstStyle/>
          <a:p>
            <a:r>
              <a:rPr lang="en-US" smtClean="0"/>
              <a:t>Isobars: same mass number (n+p)</a:t>
            </a:r>
          </a:p>
          <a:p>
            <a:r>
              <a:rPr lang="en-US" smtClean="0"/>
              <a:t>Isotones: name number of neutrons (different Z)</a:t>
            </a:r>
          </a:p>
          <a:p>
            <a:r>
              <a:rPr lang="en-US" smtClean="0"/>
              <a:t>Isomers: metastable, half-life &gt; 1ps</a:t>
            </a:r>
          </a:p>
        </p:txBody>
      </p:sp>
    </p:spTree>
    <p:extLst>
      <p:ext uri="{BB962C8B-B14F-4D97-AF65-F5344CB8AC3E}">
        <p14:creationId xmlns:p14="http://schemas.microsoft.com/office/powerpoint/2010/main" val="29632782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829214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1461007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630595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096131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5867349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Rot="1" noChangeAspect="1" noChangeArrowheads="1" noTextEdit="1"/>
          </p:cNvSpPr>
          <p:nvPr>
            <p:ph type="sldImg"/>
          </p:nvPr>
        </p:nvSpPr>
        <p:spPr>
          <a:ln/>
        </p:spPr>
      </p:sp>
      <p:sp>
        <p:nvSpPr>
          <p:cNvPr id="41984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8426309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6223655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660701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29539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2"/>
          <p:cNvSpPr>
            <a:spLocks noGrp="1" noRot="1" noChangeAspect="1" noChangeArrowheads="1" noTextEdit="1"/>
          </p:cNvSpPr>
          <p:nvPr>
            <p:ph type="sldImg"/>
          </p:nvPr>
        </p:nvSpPr>
        <p:spPr>
          <a:ln/>
        </p:spPr>
      </p:sp>
      <p:sp>
        <p:nvSpPr>
          <p:cNvPr id="42393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488754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CB6B7F-9823-4F0B-B2E3-182BC99DEAB3}" type="slidenum">
              <a:rPr lang="en-US"/>
              <a:pPr>
                <a:defRPr/>
              </a:pPr>
              <a:t>‹#›</a:t>
            </a:fld>
            <a:endParaRPr lang="en-US" dirty="0"/>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EC92C31-A50D-4DDB-8C04-AA1A7A162F42}" type="slidenum">
              <a:rPr lang="en-US"/>
              <a:pPr>
                <a:defRPr/>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D507B13-30D0-4E6D-9DA8-E0004C8D20EA}" type="slidenum">
              <a:rPr lang="en-US"/>
              <a:pPr>
                <a:defRPr/>
              </a:pPr>
              <a:t>‹#›</a:t>
            </a:fld>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620000" cy="11430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72400" cy="4114800"/>
          </a:xfrm>
        </p:spPr>
        <p:txBody>
          <a:bodyPr/>
          <a:lstStyle/>
          <a:p>
            <a:pPr lvl="0"/>
            <a:endParaRPr lang="en-US" noProof="0" dirty="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738C7AC-2B41-40ED-A518-D8AF0EB8AFCD}" type="slidenum">
              <a:rPr lang="en-US"/>
              <a:pPr>
                <a:defRPr/>
              </a:pPr>
              <a:t>‹#›</a:t>
            </a:fld>
            <a:endParaRPr lang="en-US" dirty="0"/>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6200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3755D6E-AA42-4434-8B81-4CB1A78D4D3D}" type="slidenum">
              <a:rPr lang="en-US"/>
              <a:pPr>
                <a:defRPr/>
              </a:pPr>
              <a:t>‹#›</a:t>
            </a:fld>
            <a:endParaRPr lang="en-US" dirty="0"/>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620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dirty="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BB7927A-6994-4AAB-9E74-285098BA54D6}" type="slidenum">
              <a:rPr lang="en-US"/>
              <a:pPr>
                <a:defRPr/>
              </a:pPr>
              <a:t>‹#›</a:t>
            </a:fld>
            <a:endParaRPr lang="en-US" dirty="0"/>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6200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smtClean="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D8A0629-27E6-493B-B702-F32E02792233}" type="slidenum">
              <a:rPr lang="en-US"/>
              <a:pPr>
                <a:defRPr/>
              </a:pPr>
              <a:t>‹#›</a:t>
            </a:fld>
            <a:endParaRPr lang="en-US" dirty="0"/>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620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endParaRPr lang="en-US" noProof="0" dirty="0" smtClean="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C47AEC4-F214-4770-BE34-9480CD55C7F0}" type="slidenum">
              <a:rPr lang="en-US"/>
              <a:pPr>
                <a:defRPr/>
              </a:pPr>
              <a:t>‹#›</a:t>
            </a:fld>
            <a:endParaRPr lang="en-US" dirty="0"/>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620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F3CD03D-21B7-4FE6-98F0-9159B8622C2C}" type="slidenum">
              <a:rPr lang="en-US"/>
              <a:pPr>
                <a:defRPr/>
              </a:pPr>
              <a:t>‹#›</a:t>
            </a:fld>
            <a:endParaRPr lang="en-US" dirty="0"/>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620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1964C70-0FB9-4555-AF10-104B5E5F4626}" type="slidenum">
              <a:rPr lang="en-US"/>
              <a:pPr>
                <a:defRPr/>
              </a:pPr>
              <a:t>‹#›</a:t>
            </a:fld>
            <a:endParaRPr lang="en-US" dirty="0"/>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8334F506-411B-4FB1-8C16-3FCB9FEBFA03}" type="slidenum">
              <a:rPr lang="en-US"/>
              <a:pPr>
                <a:defRPr/>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F53CE6B-D316-48F6-A9F3-70C8145D86AC}" type="slidenum">
              <a:rPr lang="en-US"/>
              <a:pPr>
                <a:defRPr/>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A759D60-EA68-4CC9-8AB0-29D24D6DC449}" type="slidenum">
              <a:rPr lang="en-US"/>
              <a:pPr>
                <a:defRPr/>
              </a:pPr>
              <a:t>‹#›</a:t>
            </a:fld>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43E77C2-AEA3-44A8-9027-FBCCDECA7FAE}" type="slidenum">
              <a:rPr lang="en-US"/>
              <a:pPr>
                <a:defRPr/>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E97999E-8B31-4000-9190-7C395F500549}" type="slidenum">
              <a:rPr lang="en-US"/>
              <a:pPr>
                <a:defRPr/>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68A458C8-0386-4430-B55D-ED44794BE158}" type="slidenum">
              <a:rPr lang="en-US"/>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522BB97-A1AB-4EB0-BFA7-E8CD839FB1E6}" type="slidenum">
              <a:rPr lang="en-US"/>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AF4107B-CB37-48E1-A0DF-969518C774C3}" type="slidenum">
              <a:rPr lang="en-US"/>
              <a:pPr>
                <a:defRPr/>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B232850-6FC3-4965-A05E-CCAE99A9EA92}" type="slidenum">
              <a:rPr lang="en-US"/>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rgbClr val="333399"/>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762000" y="6096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0B71E3D-0393-456F-889D-63BCA928B772}"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 id="2147484002" r:id="rId12"/>
    <p:sldLayoutId id="2147484003" r:id="rId13"/>
    <p:sldLayoutId id="2147484004" r:id="rId14"/>
    <p:sldLayoutId id="2147484005" r:id="rId15"/>
    <p:sldLayoutId id="2147484006" r:id="rId16"/>
    <p:sldLayoutId id="2147484007" r:id="rId17"/>
    <p:sldLayoutId id="2147484008" r:id="rId18"/>
    <p:sldLayoutId id="2147484009" r:id="rId19"/>
  </p:sldLayoutIdLst>
  <p:transition/>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pitchFamily="34" charset="0"/>
        </a:defRPr>
      </a:lvl2pPr>
      <a:lvl3pPr algn="ctr" rtl="0" eaLnBrk="0" fontAlgn="base" hangingPunct="0">
        <a:spcBef>
          <a:spcPct val="0"/>
        </a:spcBef>
        <a:spcAft>
          <a:spcPct val="0"/>
        </a:spcAft>
        <a:defRPr sz="4400" b="1">
          <a:solidFill>
            <a:srgbClr val="FFFF00"/>
          </a:solidFill>
          <a:latin typeface="Arial" pitchFamily="34" charset="0"/>
        </a:defRPr>
      </a:lvl3pPr>
      <a:lvl4pPr algn="ctr" rtl="0" eaLnBrk="0" fontAlgn="base" hangingPunct="0">
        <a:spcBef>
          <a:spcPct val="0"/>
        </a:spcBef>
        <a:spcAft>
          <a:spcPct val="0"/>
        </a:spcAft>
        <a:defRPr sz="4400" b="1">
          <a:solidFill>
            <a:srgbClr val="FFFF00"/>
          </a:solidFill>
          <a:latin typeface="Arial" pitchFamily="34" charset="0"/>
        </a:defRPr>
      </a:lvl4pPr>
      <a:lvl5pPr algn="ctr" rtl="0" eaLnBrk="0" fontAlgn="base" hangingPunct="0">
        <a:spcBef>
          <a:spcPct val="0"/>
        </a:spcBef>
        <a:spcAft>
          <a:spcPct val="0"/>
        </a:spcAft>
        <a:defRPr sz="4400" b="1">
          <a:solidFill>
            <a:srgbClr val="FFFF00"/>
          </a:solidFill>
          <a:latin typeface="Arial" pitchFamily="34" charset="0"/>
        </a:defRPr>
      </a:lvl5pPr>
      <a:lvl6pPr marL="457200" algn="ctr" rtl="0" eaLnBrk="0" fontAlgn="base" hangingPunct="0">
        <a:spcBef>
          <a:spcPct val="0"/>
        </a:spcBef>
        <a:spcAft>
          <a:spcPct val="0"/>
        </a:spcAft>
        <a:defRPr sz="4400" b="1">
          <a:solidFill>
            <a:srgbClr val="FFFF00"/>
          </a:solidFill>
          <a:latin typeface="Arial" pitchFamily="34" charset="0"/>
        </a:defRPr>
      </a:lvl6pPr>
      <a:lvl7pPr marL="914400" algn="ctr" rtl="0" eaLnBrk="0" fontAlgn="base" hangingPunct="0">
        <a:spcBef>
          <a:spcPct val="0"/>
        </a:spcBef>
        <a:spcAft>
          <a:spcPct val="0"/>
        </a:spcAft>
        <a:defRPr sz="4400" b="1">
          <a:solidFill>
            <a:srgbClr val="FFFF00"/>
          </a:solidFill>
          <a:latin typeface="Arial" pitchFamily="34" charset="0"/>
        </a:defRPr>
      </a:lvl7pPr>
      <a:lvl8pPr marL="1371600" algn="ctr" rtl="0" eaLnBrk="0" fontAlgn="base" hangingPunct="0">
        <a:spcBef>
          <a:spcPct val="0"/>
        </a:spcBef>
        <a:spcAft>
          <a:spcPct val="0"/>
        </a:spcAft>
        <a:defRPr sz="4400" b="1">
          <a:solidFill>
            <a:srgbClr val="FFFF00"/>
          </a:solidFill>
          <a:latin typeface="Arial" pitchFamily="34" charset="0"/>
        </a:defRPr>
      </a:lvl8pPr>
      <a:lvl9pPr marL="1828800" algn="ctr" rtl="0" eaLnBrk="0" fontAlgn="base" hangingPunct="0">
        <a:spcBef>
          <a:spcPct val="0"/>
        </a:spcBef>
        <a:spcAft>
          <a:spcPct val="0"/>
        </a:spcAft>
        <a:defRPr sz="4400" b="1">
          <a:solidFill>
            <a:srgbClr val="FFFF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umaryland.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02.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10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3.xml"/><Relationship Id="rId1" Type="http://schemas.openxmlformats.org/officeDocument/2006/relationships/slideLayout" Target="../slideLayouts/slideLayout4.xml"/><Relationship Id="rId5" Type="http://schemas.openxmlformats.org/officeDocument/2006/relationships/image" Target="../media/image61.jpeg"/><Relationship Id="rId4" Type="http://schemas.openxmlformats.org/officeDocument/2006/relationships/image" Target="../media/image60.jpeg"/></Relationships>
</file>

<file path=ppt/slides/_rels/slide104.xml.rels><?xml version="1.0" encoding="UTF-8" standalone="yes"?>
<Relationships xmlns="http://schemas.openxmlformats.org/package/2006/relationships"><Relationship Id="rId3" Type="http://schemas.openxmlformats.org/officeDocument/2006/relationships/hyperlink" Target="http://afcf.umaryland.edu/ehs/public/pregnantworker/" TargetMode="External"/><Relationship Id="rId2" Type="http://schemas.openxmlformats.org/officeDocument/2006/relationships/notesSlide" Target="../notesSlides/notesSlide104.xml"/><Relationship Id="rId1" Type="http://schemas.openxmlformats.org/officeDocument/2006/relationships/slideLayout" Target="../slideLayouts/slideLayout13.xml"/><Relationship Id="rId4" Type="http://schemas.openxmlformats.org/officeDocument/2006/relationships/image" Target="../media/image62.jpeg"/></Relationships>
</file>

<file path=ppt/slides/_rels/slide10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notesSlide" Target="../notesSlides/notesSlide108.xml"/><Relationship Id="rId7" Type="http://schemas.openxmlformats.org/officeDocument/2006/relationships/oleObject" Target="../embeddings/oleObject8.bin"/><Relationship Id="rId2" Type="http://schemas.openxmlformats.org/officeDocument/2006/relationships/slideLayout" Target="../slideLayouts/slideLayout14.xml"/><Relationship Id="rId1" Type="http://schemas.openxmlformats.org/officeDocument/2006/relationships/vmlDrawing" Target="../drawings/vmlDrawing5.vml"/><Relationship Id="rId6" Type="http://schemas.openxmlformats.org/officeDocument/2006/relationships/image" Target="../media/image65.wmf"/><Relationship Id="rId11" Type="http://schemas.openxmlformats.org/officeDocument/2006/relationships/image" Target="../media/image68.jpeg"/><Relationship Id="rId5" Type="http://schemas.openxmlformats.org/officeDocument/2006/relationships/oleObject" Target="../embeddings/oleObject7.bin"/><Relationship Id="rId10" Type="http://schemas.openxmlformats.org/officeDocument/2006/relationships/image" Target="../media/image67.wmf"/><Relationship Id="rId4" Type="http://schemas.openxmlformats.org/officeDocument/2006/relationships/oleObject" Target="../embeddings/oleObject6.bin"/><Relationship Id="rId9" Type="http://schemas.openxmlformats.org/officeDocument/2006/relationships/oleObject" Target="../embeddings/oleObject9.bin"/></Relationships>
</file>

<file path=ppt/slides/_rels/slide10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1.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oleObject" Target="../embeddings/oleObject15.bin"/><Relationship Id="rId3" Type="http://schemas.openxmlformats.org/officeDocument/2006/relationships/notesSlide" Target="../notesSlides/notesSlide113.xml"/><Relationship Id="rId7" Type="http://schemas.openxmlformats.org/officeDocument/2006/relationships/image" Target="../media/image73.wmf"/><Relationship Id="rId12" Type="http://schemas.openxmlformats.org/officeDocument/2006/relationships/image" Target="../media/image75.wmf"/><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oleObject" Target="../embeddings/oleObject11.bin"/><Relationship Id="rId11" Type="http://schemas.openxmlformats.org/officeDocument/2006/relationships/oleObject" Target="../embeddings/oleObject14.bin"/><Relationship Id="rId5" Type="http://schemas.openxmlformats.org/officeDocument/2006/relationships/image" Target="../media/image72.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74.wmf"/></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5.xml"/><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s://cicero.umaryland.edu/" TargetMode="External"/><Relationship Id="rId2" Type="http://schemas.openxmlformats.org/officeDocument/2006/relationships/notesSlide" Target="../notesSlides/notesSlide121.xml"/><Relationship Id="rId1" Type="http://schemas.openxmlformats.org/officeDocument/2006/relationships/slideLayout" Target="../slideLayouts/slideLayout13.xml"/><Relationship Id="rId4" Type="http://schemas.openxmlformats.org/officeDocument/2006/relationships/image" Target="../media/image79.wmf"/></Relationships>
</file>

<file path=ppt/slides/_rels/slide122.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122.xml"/><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14.xml"/><Relationship Id="rId1" Type="http://schemas.openxmlformats.org/officeDocument/2006/relationships/vmlDrawing" Target="../drawings/vmlDrawing7.vml"/><Relationship Id="rId5" Type="http://schemas.openxmlformats.org/officeDocument/2006/relationships/image" Target="../media/image81.png"/><Relationship Id="rId4" Type="http://schemas.openxmlformats.org/officeDocument/2006/relationships/oleObject" Target="../embeddings/oleObject16.bin"/></Relationships>
</file>

<file path=ppt/slides/_rels/slide1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3.xml"/><Relationship Id="rId1" Type="http://schemas.openxmlformats.org/officeDocument/2006/relationships/vmlDrawing" Target="../drawings/vmlDrawing8.vml"/><Relationship Id="rId5" Type="http://schemas.openxmlformats.org/officeDocument/2006/relationships/image" Target="../media/image88.wmf"/><Relationship Id="rId4" Type="http://schemas.openxmlformats.org/officeDocument/2006/relationships/oleObject" Target="../embeddings/oleObject17.bin"/></Relationships>
</file>

<file path=ppt/slides/_rels/slide1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40.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41.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45.xm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47.xml"/><Relationship Id="rId1" Type="http://schemas.openxmlformats.org/officeDocument/2006/relationships/slideLayout" Target="../slideLayouts/slideLayout1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52.xml"/><Relationship Id="rId1" Type="http://schemas.openxmlformats.org/officeDocument/2006/relationships/slideLayout" Target="../slideLayouts/slideLayout17.xml"/><Relationship Id="rId4" Type="http://schemas.openxmlformats.org/officeDocument/2006/relationships/image" Target="../media/image98.jpeg"/></Relationships>
</file>

<file path=ppt/slides/_rels/slide1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png"/><Relationship Id="rId4" Type="http://schemas.openxmlformats.org/officeDocument/2006/relationships/image" Target="../media/image100.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7" Type="http://schemas.openxmlformats.org/officeDocument/2006/relationships/image" Target="../media/image106.wmf"/><Relationship Id="rId2" Type="http://schemas.openxmlformats.org/officeDocument/2006/relationships/slideLayout" Target="../slideLayouts/slideLayout13.xml"/><Relationship Id="rId1" Type="http://schemas.openxmlformats.org/officeDocument/2006/relationships/vmlDrawing" Target="../drawings/vmlDrawing9.vml"/><Relationship Id="rId6" Type="http://schemas.openxmlformats.org/officeDocument/2006/relationships/oleObject" Target="../embeddings/oleObject19.bin"/><Relationship Id="rId5" Type="http://schemas.openxmlformats.org/officeDocument/2006/relationships/image" Target="../media/image105.wmf"/><Relationship Id="rId4" Type="http://schemas.openxmlformats.org/officeDocument/2006/relationships/oleObject" Target="../embeddings/oleObject18.bin"/></Relationships>
</file>

<file path=ppt/slides/_rels/slide15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63.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9.xml"/><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0.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120.jpe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hyperlink" Target="http://www.umaryland.edu/ehs/programs/radiation-safety/forms/" TargetMode="External"/><Relationship Id="rId2" Type="http://schemas.openxmlformats.org/officeDocument/2006/relationships/notesSlide" Target="../notesSlides/notesSlide174.xml"/><Relationship Id="rId1" Type="http://schemas.openxmlformats.org/officeDocument/2006/relationships/slideLayout" Target="../slideLayouts/slideLayout17.xml"/><Relationship Id="rId4" Type="http://schemas.openxmlformats.org/officeDocument/2006/relationships/image" Target="../media/image69.jpeg"/></Relationships>
</file>

<file path=ppt/slides/_rels/slide17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80.xml"/><Relationship Id="rId1" Type="http://schemas.openxmlformats.org/officeDocument/2006/relationships/slideLayout" Target="../slideLayouts/slideLayout2.xml"/><Relationship Id="rId5" Type="http://schemas.openxmlformats.org/officeDocument/2006/relationships/image" Target="../media/image126.jpeg"/><Relationship Id="rId4" Type="http://schemas.openxmlformats.org/officeDocument/2006/relationships/image" Target="../media/image125.jpeg"/></Relationships>
</file>

<file path=ppt/slides/_rels/slide18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83.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88.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92.xml"/><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19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93.xml"/><Relationship Id="rId1" Type="http://schemas.openxmlformats.org/officeDocument/2006/relationships/slideLayout" Target="../slideLayouts/slideLayout19.xml"/></Relationships>
</file>

<file path=ppt/slides/_rels/slide19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94.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19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96.xml"/><Relationship Id="rId1" Type="http://schemas.openxmlformats.org/officeDocument/2006/relationships/slideLayout" Target="../slideLayouts/slideLayout6.xml"/><Relationship Id="rId4" Type="http://schemas.openxmlformats.org/officeDocument/2006/relationships/image" Target="../media/image143.jpeg"/></Relationships>
</file>

<file path=ppt/slides/_rels/slide19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97.xml"/><Relationship Id="rId1" Type="http://schemas.openxmlformats.org/officeDocument/2006/relationships/slideLayout" Target="../slideLayouts/slideLayout4.xml"/><Relationship Id="rId4" Type="http://schemas.openxmlformats.org/officeDocument/2006/relationships/image" Target="../media/image145.jpe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9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00.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01.xml"/><Relationship Id="rId1" Type="http://schemas.openxmlformats.org/officeDocument/2006/relationships/slideLayout" Target="../slideLayouts/slideLayout13.xml"/><Relationship Id="rId4" Type="http://schemas.openxmlformats.org/officeDocument/2006/relationships/image" Target="../media/image149.jpeg"/></Relationships>
</file>

<file path=ppt/slides/_rels/slide20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02.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03.xml"/><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04.xml"/><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05.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20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06.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08.xml"/><Relationship Id="rId1" Type="http://schemas.openxmlformats.org/officeDocument/2006/relationships/slideLayout" Target="../slideLayouts/slideLayout14.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11.xml"/><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3" Type="http://schemas.openxmlformats.org/officeDocument/2006/relationships/hyperlink" Target="http://en.wikipedia.org/wiki/File:LS6500.jpg" TargetMode="External"/><Relationship Id="rId2" Type="http://schemas.openxmlformats.org/officeDocument/2006/relationships/notesSlide" Target="../notesSlides/notesSlide212.xml"/><Relationship Id="rId1" Type="http://schemas.openxmlformats.org/officeDocument/2006/relationships/slideLayout" Target="../slideLayouts/slideLayout2.xml"/><Relationship Id="rId4" Type="http://schemas.openxmlformats.org/officeDocument/2006/relationships/image" Target="../media/image158.jpeg"/></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hyperlink" Target="http://www.ehs.umaryland.edu/" TargetMode="External"/><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6.xml"/><Relationship Id="rId1" Type="http://schemas.openxmlformats.org/officeDocument/2006/relationships/vmlDrawing" Target="../drawings/vmlDrawing1.vm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21.e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0.emf"/><Relationship Id="rId4" Type="http://schemas.openxmlformats.org/officeDocument/2006/relationships/oleObject" Target="../embeddings/oleObject2.bin"/></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6.jpeg"/></Relationships>
</file>

<file path=ppt/slides/_rels/slide5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5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51.wmf"/><Relationship Id="rId4" Type="http://schemas.openxmlformats.org/officeDocument/2006/relationships/oleObject" Target="../embeddings/oleObject4.bin"/></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5.xml"/><Relationship Id="rId1" Type="http://schemas.openxmlformats.org/officeDocument/2006/relationships/vmlDrawing" Target="../drawings/vmlDrawing4.vml"/><Relationship Id="rId5" Type="http://schemas.openxmlformats.org/officeDocument/2006/relationships/image" Target="../media/image52.emf"/><Relationship Id="rId4" Type="http://schemas.openxmlformats.org/officeDocument/2006/relationships/oleObject" Target="../embeddings/oleObject5.bin"/></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type="body" idx="1"/>
          </p:nvPr>
        </p:nvSpPr>
        <p:spPr>
          <a:xfrm>
            <a:off x="685800" y="762000"/>
            <a:ext cx="7772400" cy="5562600"/>
          </a:xfrm>
        </p:spPr>
        <p:txBody>
          <a:bodyPr/>
          <a:lstStyle/>
          <a:p>
            <a:pPr>
              <a:buFontTx/>
              <a:buNone/>
            </a:pPr>
            <a:r>
              <a:rPr lang="en-US" dirty="0" smtClean="0">
                <a:solidFill>
                  <a:srgbClr val="FF0000"/>
                </a:solidFill>
              </a:rPr>
              <a:t>To ensure proper credit:</a:t>
            </a:r>
          </a:p>
          <a:p>
            <a:pPr>
              <a:buFontTx/>
              <a:buNone/>
            </a:pPr>
            <a:endParaRPr lang="en-US" sz="2800" dirty="0" smtClean="0"/>
          </a:p>
          <a:p>
            <a:r>
              <a:rPr lang="en-US" sz="2800" dirty="0" smtClean="0"/>
              <a:t>1) Sign in.  Print name legibly.</a:t>
            </a:r>
          </a:p>
          <a:p>
            <a:endParaRPr lang="en-US" sz="2800" dirty="0" smtClean="0"/>
          </a:p>
          <a:p>
            <a:r>
              <a:rPr lang="en-US" sz="2800" dirty="0" smtClean="0"/>
              <a:t>2) Complete a ‘Radiation Worker Registration Form’, via:</a:t>
            </a:r>
          </a:p>
          <a:p>
            <a:pPr>
              <a:buFontTx/>
              <a:buNone/>
            </a:pPr>
            <a:r>
              <a:rPr lang="en-US" sz="2800" dirty="0" smtClean="0"/>
              <a:t>		</a:t>
            </a:r>
            <a:r>
              <a:rPr lang="en-US" sz="2800" dirty="0" smtClean="0">
                <a:solidFill>
                  <a:schemeClr val="accent2">
                    <a:lumMod val="20000"/>
                    <a:lumOff val="80000"/>
                  </a:schemeClr>
                </a:solidFill>
                <a:hlinkClick r:id="rId3"/>
              </a:rPr>
              <a:t>www.umaryland.edu</a:t>
            </a:r>
            <a:r>
              <a:rPr lang="en-US" sz="2800" dirty="0" smtClean="0">
                <a:solidFill>
                  <a:schemeClr val="accent2">
                    <a:lumMod val="20000"/>
                    <a:lumOff val="80000"/>
                  </a:schemeClr>
                </a:solidFill>
              </a:rPr>
              <a:t>/ehs</a:t>
            </a:r>
          </a:p>
          <a:p>
            <a:pPr>
              <a:buFontTx/>
              <a:buNone/>
            </a:pPr>
            <a:endParaRPr lang="en-US" sz="2800" dirty="0" smtClean="0"/>
          </a:p>
          <a:p>
            <a:r>
              <a:rPr lang="en-US" sz="2800" dirty="0" smtClean="0"/>
              <a:t>3) Complete online exam via </a:t>
            </a:r>
            <a:r>
              <a:rPr lang="en-US" sz="2800" dirty="0" err="1" smtClean="0">
                <a:solidFill>
                  <a:srgbClr val="FFFF00"/>
                </a:solidFill>
              </a:rPr>
              <a:t>MyEHS</a:t>
            </a:r>
            <a:r>
              <a:rPr lang="en-US" sz="2800" dirty="0" smtClean="0">
                <a:solidFill>
                  <a:srgbClr val="FFFF00"/>
                </a:solidFill>
              </a:rPr>
              <a:t> &gt; Online Training &gt; Radiation Safety</a:t>
            </a:r>
            <a:r>
              <a:rPr lang="en-US" sz="2800" dirty="0" smtClean="0"/>
              <a:t>.</a:t>
            </a:r>
          </a:p>
          <a:p>
            <a:pPr>
              <a:buFontTx/>
              <a:buNone/>
            </a:pPr>
            <a:r>
              <a:rPr lang="en-US" sz="2800" dirty="0" smtClean="0"/>
              <a:t>		Two weeks from today – 70%</a:t>
            </a:r>
          </a:p>
        </p:txBody>
      </p:sp>
      <p:sp>
        <p:nvSpPr>
          <p:cNvPr id="3" name="Slide Number Placeholder 2"/>
          <p:cNvSpPr>
            <a:spLocks noGrp="1"/>
          </p:cNvSpPr>
          <p:nvPr>
            <p:ph type="sldNum" sz="quarter" idx="12"/>
          </p:nvPr>
        </p:nvSpPr>
        <p:spPr/>
        <p:txBody>
          <a:bodyPr/>
          <a:lstStyle/>
          <a:p>
            <a:pPr>
              <a:defRPr/>
            </a:pPr>
            <a:fld id="{6F53CE6B-D316-48F6-A9F3-70C8145D86AC}" type="slidenum">
              <a:rPr lang="en-US" smtClean="0"/>
              <a:pPr>
                <a:defRPr/>
              </a:pPr>
              <a:t>1</a:t>
            </a:fld>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26"/>
          <p:cNvSpPr>
            <a:spLocks noChangeArrowheads="1"/>
          </p:cNvSpPr>
          <p:nvPr/>
        </p:nvSpPr>
        <p:spPr bwMode="auto">
          <a:xfrm>
            <a:off x="762000" y="228600"/>
            <a:ext cx="7620000" cy="1143000"/>
          </a:xfrm>
          <a:prstGeom prst="rect">
            <a:avLst/>
          </a:prstGeom>
          <a:noFill/>
          <a:ln w="9525">
            <a:noFill/>
            <a:miter lim="800000"/>
            <a:headEnd/>
            <a:tailEnd/>
          </a:ln>
        </p:spPr>
        <p:txBody>
          <a:bodyPr anchor="ctr"/>
          <a:lstStyle/>
          <a:p>
            <a:r>
              <a:rPr lang="en-US" sz="4400" b="1" dirty="0" smtClean="0">
                <a:solidFill>
                  <a:srgbClr val="FFFF00"/>
                </a:solidFill>
                <a:latin typeface="Arial" charset="0"/>
              </a:rPr>
              <a:t>Isotopes, “Line of Stability”</a:t>
            </a:r>
            <a:endParaRPr lang="en-US" sz="4400" b="1" dirty="0">
              <a:solidFill>
                <a:srgbClr val="FFFF00"/>
              </a:solidFill>
              <a:latin typeface="Arial" charset="0"/>
            </a:endParaRPr>
          </a:p>
        </p:txBody>
      </p:sp>
      <p:pic>
        <p:nvPicPr>
          <p:cNvPr id="46083" name="Picture 1027" descr="CN001"/>
          <p:cNvPicPr>
            <a:picLocks noChangeAspect="1" noChangeArrowheads="1"/>
          </p:cNvPicPr>
          <p:nvPr/>
        </p:nvPicPr>
        <p:blipFill>
          <a:blip r:embed="rId3" cstate="print"/>
          <a:srcRect/>
          <a:stretch>
            <a:fillRect/>
          </a:stretch>
        </p:blipFill>
        <p:spPr bwMode="auto">
          <a:xfrm>
            <a:off x="228600" y="1600200"/>
            <a:ext cx="8686800" cy="50482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C522BB97-A1AB-4EB0-BFA7-E8CD839FB1E6}" type="slidenum">
              <a:rPr lang="en-US" smtClean="0"/>
              <a:pPr>
                <a:defRPr/>
              </a:pPr>
              <a:t>10</a:t>
            </a:fld>
            <a:endParaRPr lang="en-US" dirty="0"/>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1026"/>
          <p:cNvSpPr>
            <a:spLocks noGrp="1" noChangeArrowheads="1"/>
          </p:cNvSpPr>
          <p:nvPr>
            <p:ph type="title"/>
          </p:nvPr>
        </p:nvSpPr>
        <p:spPr>
          <a:xfrm>
            <a:off x="381000" y="381000"/>
            <a:ext cx="8382000" cy="1143000"/>
          </a:xfrm>
        </p:spPr>
        <p:txBody>
          <a:bodyPr/>
          <a:lstStyle/>
          <a:p>
            <a:r>
              <a:rPr lang="en-US" sz="4000" smtClean="0"/>
              <a:t>Proper Handling of Dosimeters</a:t>
            </a:r>
          </a:p>
        </p:txBody>
      </p:sp>
      <p:sp>
        <p:nvSpPr>
          <p:cNvPr id="166915" name="Rectangle 1027"/>
          <p:cNvSpPr>
            <a:spLocks noGrp="1" noChangeArrowheads="1"/>
          </p:cNvSpPr>
          <p:nvPr>
            <p:ph type="body" idx="1"/>
          </p:nvPr>
        </p:nvSpPr>
        <p:spPr>
          <a:xfrm>
            <a:off x="762000" y="1676400"/>
            <a:ext cx="7772400" cy="4114800"/>
          </a:xfrm>
        </p:spPr>
        <p:txBody>
          <a:bodyPr/>
          <a:lstStyle/>
          <a:p>
            <a:pPr>
              <a:lnSpc>
                <a:spcPct val="90000"/>
              </a:lnSpc>
            </a:pPr>
            <a:r>
              <a:rPr lang="en-US" sz="2400" smtClean="0"/>
              <a:t>When to Wear the Dosimeter</a:t>
            </a:r>
          </a:p>
          <a:p>
            <a:pPr lvl="1">
              <a:lnSpc>
                <a:spcPct val="90000"/>
              </a:lnSpc>
            </a:pPr>
            <a:r>
              <a:rPr lang="en-US" sz="2000" smtClean="0"/>
              <a:t>Dosimeters must be worn when handling isotopes, which includes picking up a package from EHS.</a:t>
            </a:r>
          </a:p>
          <a:p>
            <a:pPr>
              <a:lnSpc>
                <a:spcPct val="90000"/>
              </a:lnSpc>
            </a:pPr>
            <a:r>
              <a:rPr lang="en-US" sz="2400" smtClean="0"/>
              <a:t>Storage of the Dosimeter</a:t>
            </a:r>
          </a:p>
          <a:p>
            <a:pPr lvl="1">
              <a:lnSpc>
                <a:spcPct val="90000"/>
              </a:lnSpc>
            </a:pPr>
            <a:r>
              <a:rPr lang="en-US" sz="2000" smtClean="0"/>
              <a:t>When not being worn, dosimeters should be left in the lab and stored in an area free of radiation, excessive heat and moisture.</a:t>
            </a:r>
          </a:p>
          <a:p>
            <a:pPr>
              <a:lnSpc>
                <a:spcPct val="90000"/>
              </a:lnSpc>
            </a:pPr>
            <a:r>
              <a:rPr lang="en-US" sz="2400" smtClean="0"/>
              <a:t>Location to Wear the Dosimeter</a:t>
            </a:r>
          </a:p>
          <a:p>
            <a:pPr lvl="1">
              <a:lnSpc>
                <a:spcPct val="90000"/>
              </a:lnSpc>
            </a:pPr>
            <a:r>
              <a:rPr lang="en-US" sz="2000" smtClean="0"/>
              <a:t>Dosimeter should be worn as indicated on your badge and on the outside of your lab coat.</a:t>
            </a:r>
          </a:p>
          <a:p>
            <a:pPr lvl="1">
              <a:lnSpc>
                <a:spcPct val="90000"/>
              </a:lnSpc>
            </a:pPr>
            <a:r>
              <a:rPr lang="en-US" sz="2000" smtClean="0"/>
              <a:t>Ring badge, if assigned, should be worn on prominent hand, under your gloves, with label facing the radiation source.</a:t>
            </a:r>
          </a:p>
          <a:p>
            <a:pPr lvl="1">
              <a:lnSpc>
                <a:spcPct val="90000"/>
              </a:lnSpc>
              <a:buFontTx/>
              <a:buNone/>
            </a:pPr>
            <a:endParaRPr lang="en-US" sz="2000" smtClean="0"/>
          </a:p>
          <a:p>
            <a:pPr>
              <a:lnSpc>
                <a:spcPct val="90000"/>
              </a:lnSpc>
            </a:pPr>
            <a:endParaRPr lang="en-US" sz="2400" smtClean="0"/>
          </a:p>
          <a:p>
            <a:pPr>
              <a:lnSpc>
                <a:spcPct val="90000"/>
              </a:lnSpc>
            </a:pPr>
            <a:endParaRPr lang="en-US" sz="2400" smtClean="0"/>
          </a:p>
          <a:p>
            <a:pPr>
              <a:lnSpc>
                <a:spcPct val="90000"/>
              </a:lnSpc>
            </a:pPr>
            <a:endParaRPr lang="en-US" sz="2400" smtClean="0"/>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100</a:t>
            </a:fld>
            <a:endParaRPr lang="en-US" dirty="0"/>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685800" y="228600"/>
            <a:ext cx="7848600" cy="1143000"/>
          </a:xfrm>
        </p:spPr>
        <p:txBody>
          <a:bodyPr/>
          <a:lstStyle/>
          <a:p>
            <a:r>
              <a:rPr lang="en-US" sz="4000" smtClean="0"/>
              <a:t>Location to Wear Dosimeters</a:t>
            </a:r>
          </a:p>
        </p:txBody>
      </p:sp>
      <p:sp>
        <p:nvSpPr>
          <p:cNvPr id="167939" name="Text Box 4"/>
          <p:cNvSpPr txBox="1">
            <a:spLocks noChangeArrowheads="1"/>
          </p:cNvSpPr>
          <p:nvPr/>
        </p:nvSpPr>
        <p:spPr bwMode="auto">
          <a:xfrm>
            <a:off x="5257800" y="2971800"/>
            <a:ext cx="1981200" cy="457200"/>
          </a:xfrm>
          <a:prstGeom prst="rect">
            <a:avLst/>
          </a:prstGeom>
          <a:noFill/>
          <a:ln w="9525">
            <a:noFill/>
            <a:miter lim="800000"/>
            <a:headEnd/>
            <a:tailEnd/>
          </a:ln>
        </p:spPr>
        <p:txBody>
          <a:bodyPr>
            <a:spAutoFit/>
          </a:bodyPr>
          <a:lstStyle/>
          <a:p>
            <a:pPr algn="l">
              <a:spcBef>
                <a:spcPct val="50000"/>
              </a:spcBef>
            </a:pPr>
            <a:endParaRPr lang="en-US" sz="2400"/>
          </a:p>
        </p:txBody>
      </p:sp>
      <p:pic>
        <p:nvPicPr>
          <p:cNvPr id="167940" name="Picture 7" descr="C0_Img"/>
          <p:cNvPicPr>
            <a:picLocks noChangeAspect="1" noChangeArrowheads="1"/>
          </p:cNvPicPr>
          <p:nvPr/>
        </p:nvPicPr>
        <p:blipFill>
          <a:blip r:embed="rId3" cstate="print"/>
          <a:srcRect/>
          <a:stretch>
            <a:fillRect/>
          </a:stretch>
        </p:blipFill>
        <p:spPr bwMode="auto">
          <a:xfrm>
            <a:off x="762000" y="1447800"/>
            <a:ext cx="7620000" cy="5181600"/>
          </a:xfrm>
          <a:prstGeom prst="rect">
            <a:avLst/>
          </a:prstGeom>
          <a:noFill/>
          <a:ln w="9525">
            <a:noFill/>
            <a:miter lim="800000"/>
            <a:headEnd/>
            <a:tailEnd/>
          </a:ln>
        </p:spPr>
      </p:pic>
      <p:sp>
        <p:nvSpPr>
          <p:cNvPr id="167941" name="Text Box 5"/>
          <p:cNvSpPr txBox="1">
            <a:spLocks noChangeArrowheads="1"/>
          </p:cNvSpPr>
          <p:nvPr/>
        </p:nvSpPr>
        <p:spPr bwMode="auto">
          <a:xfrm>
            <a:off x="5562600" y="2362200"/>
            <a:ext cx="2667000" cy="1552575"/>
          </a:xfrm>
          <a:prstGeom prst="rect">
            <a:avLst/>
          </a:prstGeom>
          <a:noFill/>
          <a:ln w="9525">
            <a:noFill/>
            <a:miter lim="800000"/>
            <a:headEnd/>
            <a:tailEnd/>
          </a:ln>
        </p:spPr>
        <p:txBody>
          <a:bodyPr>
            <a:spAutoFit/>
          </a:bodyPr>
          <a:lstStyle/>
          <a:p>
            <a:pPr algn="l">
              <a:spcBef>
                <a:spcPct val="50000"/>
              </a:spcBef>
            </a:pPr>
            <a:r>
              <a:rPr lang="en-US" sz="2400">
                <a:solidFill>
                  <a:srgbClr val="FFFF66"/>
                </a:solidFill>
                <a:latin typeface="Arial" charset="0"/>
              </a:rPr>
              <a:t>Wear your body badge between the waist and neck</a:t>
            </a:r>
            <a:r>
              <a:rPr lang="en-US" sz="2400">
                <a:latin typeface="Arial" charset="0"/>
              </a:rPr>
              <a:t>.</a:t>
            </a:r>
          </a:p>
        </p:txBody>
      </p:sp>
      <p:sp>
        <p:nvSpPr>
          <p:cNvPr id="167942" name="Text Box 6"/>
          <p:cNvSpPr txBox="1">
            <a:spLocks noChangeArrowheads="1"/>
          </p:cNvSpPr>
          <p:nvPr/>
        </p:nvSpPr>
        <p:spPr bwMode="auto">
          <a:xfrm>
            <a:off x="1143000" y="4648200"/>
            <a:ext cx="3048000" cy="1917700"/>
          </a:xfrm>
          <a:prstGeom prst="rect">
            <a:avLst/>
          </a:prstGeom>
          <a:noFill/>
          <a:ln w="9525">
            <a:noFill/>
            <a:miter lim="800000"/>
            <a:headEnd/>
            <a:tailEnd/>
          </a:ln>
        </p:spPr>
        <p:txBody>
          <a:bodyPr>
            <a:spAutoFit/>
          </a:bodyPr>
          <a:lstStyle/>
          <a:p>
            <a:pPr algn="l">
              <a:spcBef>
                <a:spcPct val="50000"/>
              </a:spcBef>
            </a:pPr>
            <a:r>
              <a:rPr lang="en-US" sz="2400">
                <a:solidFill>
                  <a:srgbClr val="FFFF66"/>
                </a:solidFill>
                <a:latin typeface="Arial" charset="0"/>
              </a:rPr>
              <a:t>Wear your ring badge under your glove, label facing toward radiation source</a:t>
            </a:r>
          </a:p>
        </p:txBody>
      </p:sp>
      <p:sp>
        <p:nvSpPr>
          <p:cNvPr id="7" name="Slide Number Placeholder 6"/>
          <p:cNvSpPr>
            <a:spLocks noGrp="1"/>
          </p:cNvSpPr>
          <p:nvPr>
            <p:ph type="sldNum" sz="quarter" idx="12"/>
          </p:nvPr>
        </p:nvSpPr>
        <p:spPr/>
        <p:txBody>
          <a:bodyPr/>
          <a:lstStyle/>
          <a:p>
            <a:pPr>
              <a:defRPr/>
            </a:pPr>
            <a:fld id="{6F53CE6B-D316-48F6-A9F3-70C8145D86AC}" type="slidenum">
              <a:rPr lang="en-US" smtClean="0"/>
              <a:pPr>
                <a:defRPr/>
              </a:pPr>
              <a:t>101</a:t>
            </a:fld>
            <a:endParaRPr lang="en-US" dirty="0"/>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762000" y="228600"/>
            <a:ext cx="7620000" cy="914400"/>
          </a:xfrm>
        </p:spPr>
        <p:txBody>
          <a:bodyPr/>
          <a:lstStyle/>
          <a:p>
            <a:r>
              <a:rPr lang="en-US" smtClean="0"/>
              <a:t>Obtaining A Dosimeter</a:t>
            </a:r>
          </a:p>
        </p:txBody>
      </p:sp>
      <p:pic>
        <p:nvPicPr>
          <p:cNvPr id="168963" name="Picture 11" descr="Radiation Worker Registration Form Page 2"/>
          <p:cNvPicPr>
            <a:picLocks noGrp="1" noChangeAspect="1" noChangeArrowheads="1"/>
          </p:cNvPicPr>
          <p:nvPr>
            <p:ph sz="half" idx="2"/>
          </p:nvPr>
        </p:nvPicPr>
        <p:blipFill>
          <a:blip r:embed="rId3" cstate="print"/>
          <a:srcRect/>
          <a:stretch>
            <a:fillRect/>
          </a:stretch>
        </p:blipFill>
        <p:spPr>
          <a:xfrm>
            <a:off x="4941888" y="1600200"/>
            <a:ext cx="3592512" cy="4953000"/>
          </a:xfrm>
          <a:noFill/>
        </p:spPr>
      </p:pic>
      <p:pic>
        <p:nvPicPr>
          <p:cNvPr id="168964" name="Picture 17" descr="Rad Worker Reg Form 2005 Page 1"/>
          <p:cNvPicPr>
            <a:picLocks noChangeAspect="1" noChangeArrowheads="1"/>
          </p:cNvPicPr>
          <p:nvPr/>
        </p:nvPicPr>
        <p:blipFill>
          <a:blip r:embed="rId4" cstate="print"/>
          <a:srcRect/>
          <a:stretch>
            <a:fillRect/>
          </a:stretch>
        </p:blipFill>
        <p:spPr bwMode="auto">
          <a:xfrm>
            <a:off x="762000" y="1600200"/>
            <a:ext cx="3581400" cy="4953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743E77C2-AEA3-44A8-9027-FBCCDECA7FAE}" type="slidenum">
              <a:rPr lang="en-US" smtClean="0"/>
              <a:pPr>
                <a:defRPr/>
              </a:pPr>
              <a:t>102</a:t>
            </a:fld>
            <a:endParaRPr lang="en-US" dirty="0"/>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762000" y="152400"/>
            <a:ext cx="7620000" cy="990600"/>
          </a:xfrm>
        </p:spPr>
        <p:txBody>
          <a:bodyPr/>
          <a:lstStyle/>
          <a:p>
            <a:r>
              <a:rPr lang="en-US" sz="4000" b="0" smtClean="0"/>
              <a:t>Dosimetry Forms</a:t>
            </a:r>
          </a:p>
        </p:txBody>
      </p:sp>
      <p:pic>
        <p:nvPicPr>
          <p:cNvPr id="169987" name="Picture 7" descr="Badge Term Form"/>
          <p:cNvPicPr>
            <a:picLocks noChangeAspect="1" noChangeArrowheads="1"/>
          </p:cNvPicPr>
          <p:nvPr/>
        </p:nvPicPr>
        <p:blipFill>
          <a:blip r:embed="rId3" cstate="print"/>
          <a:srcRect/>
          <a:stretch>
            <a:fillRect/>
          </a:stretch>
        </p:blipFill>
        <p:spPr bwMode="auto">
          <a:xfrm>
            <a:off x="152400" y="990600"/>
            <a:ext cx="2743200" cy="3962400"/>
          </a:xfrm>
          <a:prstGeom prst="rect">
            <a:avLst/>
          </a:prstGeom>
          <a:noFill/>
          <a:ln w="9525">
            <a:noFill/>
            <a:miter lim="800000"/>
            <a:headEnd/>
            <a:tailEnd/>
          </a:ln>
        </p:spPr>
      </p:pic>
      <p:pic>
        <p:nvPicPr>
          <p:cNvPr id="169988" name="Picture 8" descr="Damaged Badge Form"/>
          <p:cNvPicPr>
            <a:picLocks noChangeAspect="1" noChangeArrowheads="1"/>
          </p:cNvPicPr>
          <p:nvPr/>
        </p:nvPicPr>
        <p:blipFill>
          <a:blip r:embed="rId4" cstate="print"/>
          <a:srcRect/>
          <a:stretch>
            <a:fillRect/>
          </a:stretch>
        </p:blipFill>
        <p:spPr bwMode="auto">
          <a:xfrm>
            <a:off x="6172200" y="990600"/>
            <a:ext cx="2743200" cy="3962400"/>
          </a:xfrm>
          <a:prstGeom prst="rect">
            <a:avLst/>
          </a:prstGeom>
          <a:noFill/>
          <a:ln w="9525">
            <a:noFill/>
            <a:miter lim="800000"/>
            <a:headEnd/>
            <a:tailEnd/>
          </a:ln>
        </p:spPr>
      </p:pic>
      <p:pic>
        <p:nvPicPr>
          <p:cNvPr id="169989" name="Picture 9" descr="Lost Badge Form"/>
          <p:cNvPicPr>
            <a:picLocks noChangeAspect="1" noChangeArrowheads="1"/>
          </p:cNvPicPr>
          <p:nvPr/>
        </p:nvPicPr>
        <p:blipFill>
          <a:blip r:embed="rId5" cstate="print"/>
          <a:srcRect/>
          <a:stretch>
            <a:fillRect/>
          </a:stretch>
        </p:blipFill>
        <p:spPr bwMode="auto">
          <a:xfrm>
            <a:off x="3124200" y="2743200"/>
            <a:ext cx="2743200" cy="39624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743E77C2-AEA3-44A8-9027-FBCCDECA7FAE}" type="slidenum">
              <a:rPr lang="en-US" smtClean="0"/>
              <a:pPr>
                <a:defRPr/>
              </a:pPr>
              <a:t>103</a:t>
            </a:fld>
            <a:endParaRPr lang="en-US" dirty="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762000" y="228600"/>
            <a:ext cx="7620000" cy="762000"/>
          </a:xfrm>
        </p:spPr>
        <p:txBody>
          <a:bodyPr/>
          <a:lstStyle/>
          <a:p>
            <a:r>
              <a:rPr lang="en-US" smtClean="0"/>
              <a:t>Declared Pregnancy</a:t>
            </a:r>
          </a:p>
        </p:txBody>
      </p:sp>
      <p:sp>
        <p:nvSpPr>
          <p:cNvPr id="171011" name="Rectangle 3"/>
          <p:cNvSpPr>
            <a:spLocks noGrp="1" noChangeArrowheads="1"/>
          </p:cNvSpPr>
          <p:nvPr>
            <p:ph type="body" sz="half" idx="2"/>
          </p:nvPr>
        </p:nvSpPr>
        <p:spPr>
          <a:xfrm>
            <a:off x="3048000" y="1524000"/>
            <a:ext cx="6096000" cy="5029200"/>
          </a:xfrm>
        </p:spPr>
        <p:txBody>
          <a:bodyPr/>
          <a:lstStyle/>
          <a:p>
            <a:r>
              <a:rPr lang="en-US" sz="2800" dirty="0" smtClean="0"/>
              <a:t>Pregnant worker may declare pregnancy to RSO</a:t>
            </a:r>
          </a:p>
          <a:p>
            <a:r>
              <a:rPr lang="en-US" sz="2800" dirty="0" smtClean="0"/>
              <a:t>Entitles worker to lower dose limits</a:t>
            </a:r>
          </a:p>
          <a:p>
            <a:r>
              <a:rPr lang="en-US" sz="2800" dirty="0" smtClean="0"/>
              <a:t>Additional monitoring (monthly)</a:t>
            </a:r>
          </a:p>
          <a:p>
            <a:r>
              <a:rPr lang="en-US" sz="2800" dirty="0" smtClean="0"/>
              <a:t>Possible change of duties</a:t>
            </a:r>
          </a:p>
          <a:p>
            <a:r>
              <a:rPr lang="en-US" sz="2800" dirty="0" smtClean="0"/>
              <a:t>Cannot be forced to declare pregnancy</a:t>
            </a:r>
          </a:p>
          <a:p>
            <a:r>
              <a:rPr lang="en-US" sz="2800" dirty="0">
                <a:hlinkClick r:id="rId3"/>
              </a:rPr>
              <a:t>http://afcf.umaryland.edu/ehs/public/pregnantworker</a:t>
            </a:r>
            <a:r>
              <a:rPr lang="en-US" sz="2800" dirty="0" smtClean="0">
                <a:hlinkClick r:id="rId3"/>
              </a:rPr>
              <a:t>/</a:t>
            </a:r>
            <a:endParaRPr lang="en-US" sz="2800" dirty="0" smtClean="0"/>
          </a:p>
          <a:p>
            <a:endParaRPr lang="en-US" sz="2800" dirty="0" smtClean="0"/>
          </a:p>
        </p:txBody>
      </p:sp>
      <p:pic>
        <p:nvPicPr>
          <p:cNvPr id="171012" name="Picture 4" descr="pregnant2"/>
          <p:cNvPicPr>
            <a:picLocks noChangeAspect="1" noChangeArrowheads="1"/>
          </p:cNvPicPr>
          <p:nvPr/>
        </p:nvPicPr>
        <p:blipFill>
          <a:blip r:embed="rId4" cstate="print"/>
          <a:srcRect/>
          <a:stretch>
            <a:fillRect/>
          </a:stretch>
        </p:blipFill>
        <p:spPr bwMode="auto">
          <a:xfrm>
            <a:off x="228600" y="1676400"/>
            <a:ext cx="2708275" cy="4114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3755D6E-AA42-4434-8B81-4CB1A78D4D3D}" type="slidenum">
              <a:rPr lang="en-US" smtClean="0"/>
              <a:pPr>
                <a:defRPr/>
              </a:pPr>
              <a:t>104</a:t>
            </a:fld>
            <a:endParaRPr lang="en-US" dirty="0"/>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685800" y="228600"/>
            <a:ext cx="7772400" cy="381000"/>
          </a:xfrm>
        </p:spPr>
        <p:txBody>
          <a:bodyPr/>
          <a:lstStyle/>
          <a:p>
            <a:r>
              <a:rPr lang="en-US" smtClean="0"/>
              <a:t>Dosimetry Report</a:t>
            </a:r>
          </a:p>
        </p:txBody>
      </p:sp>
      <p:pic>
        <p:nvPicPr>
          <p:cNvPr id="172035" name="Picture 5" descr="ICN Exposure Rpt"/>
          <p:cNvPicPr>
            <a:picLocks noChangeAspect="1" noChangeArrowheads="1"/>
          </p:cNvPicPr>
          <p:nvPr/>
        </p:nvPicPr>
        <p:blipFill>
          <a:blip r:embed="rId3" cstate="print"/>
          <a:srcRect/>
          <a:stretch>
            <a:fillRect/>
          </a:stretch>
        </p:blipFill>
        <p:spPr bwMode="auto">
          <a:xfrm>
            <a:off x="228600" y="838200"/>
            <a:ext cx="8686800" cy="58674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83755D6E-AA42-4434-8B81-4CB1A78D4D3D}" type="slidenum">
              <a:rPr lang="en-US" smtClean="0"/>
              <a:pPr>
                <a:defRPr/>
              </a:pPr>
              <a:t>105</a:t>
            </a:fld>
            <a:endParaRPr lang="en-US" dirty="0"/>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685800" y="304800"/>
            <a:ext cx="7772400" cy="685800"/>
          </a:xfrm>
        </p:spPr>
        <p:txBody>
          <a:bodyPr/>
          <a:lstStyle/>
          <a:p>
            <a:r>
              <a:rPr lang="en-US" smtClean="0"/>
              <a:t>Dosimetry Report</a:t>
            </a:r>
          </a:p>
        </p:txBody>
      </p:sp>
      <p:sp>
        <p:nvSpPr>
          <p:cNvPr id="173059" name="Rectangle 3"/>
          <p:cNvSpPr>
            <a:spLocks noGrp="1" noChangeArrowheads="1"/>
          </p:cNvSpPr>
          <p:nvPr>
            <p:ph type="body" idx="1"/>
          </p:nvPr>
        </p:nvSpPr>
        <p:spPr>
          <a:xfrm>
            <a:off x="1066800" y="1219200"/>
            <a:ext cx="7620000" cy="2895600"/>
          </a:xfrm>
        </p:spPr>
        <p:txBody>
          <a:bodyPr/>
          <a:lstStyle/>
          <a:p>
            <a:pPr>
              <a:buFontTx/>
              <a:buNone/>
            </a:pPr>
            <a:r>
              <a:rPr lang="en-US" sz="3600" smtClean="0"/>
              <a:t>Reports should be maintained on </a:t>
            </a:r>
          </a:p>
          <a:p>
            <a:pPr>
              <a:buFontTx/>
              <a:buNone/>
            </a:pPr>
            <a:r>
              <a:rPr lang="en-US" sz="3600" smtClean="0"/>
              <a:t>file for two years and should be </a:t>
            </a:r>
          </a:p>
          <a:p>
            <a:pPr>
              <a:buFontTx/>
              <a:buNone/>
            </a:pPr>
            <a:r>
              <a:rPr lang="en-US" sz="3600" smtClean="0"/>
              <a:t>readily available during semiannual </a:t>
            </a:r>
          </a:p>
          <a:p>
            <a:pPr>
              <a:buFontTx/>
              <a:buNone/>
            </a:pPr>
            <a:r>
              <a:rPr lang="en-US" sz="3600" smtClean="0"/>
              <a:t>inspections.</a:t>
            </a:r>
          </a:p>
        </p:txBody>
      </p:sp>
      <p:pic>
        <p:nvPicPr>
          <p:cNvPr id="173060" name="Picture 4" descr="BU010790"/>
          <p:cNvPicPr>
            <a:picLocks noChangeAspect="1" noChangeArrowheads="1"/>
          </p:cNvPicPr>
          <p:nvPr/>
        </p:nvPicPr>
        <p:blipFill>
          <a:blip r:embed="rId3" cstate="print"/>
          <a:srcRect/>
          <a:stretch>
            <a:fillRect/>
          </a:stretch>
        </p:blipFill>
        <p:spPr bwMode="auto">
          <a:xfrm>
            <a:off x="6096000" y="3200400"/>
            <a:ext cx="2451100" cy="3352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106</a:t>
            </a:fld>
            <a:endParaRPr lang="en-US" dirty="0"/>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4"/>
          <p:cNvSpPr>
            <a:spLocks noGrp="1" noChangeArrowheads="1"/>
          </p:cNvSpPr>
          <p:nvPr>
            <p:ph type="title"/>
          </p:nvPr>
        </p:nvSpPr>
        <p:spPr>
          <a:xfrm>
            <a:off x="685800" y="381000"/>
            <a:ext cx="7772400" cy="685800"/>
          </a:xfrm>
        </p:spPr>
        <p:txBody>
          <a:bodyPr/>
          <a:lstStyle/>
          <a:p>
            <a:r>
              <a:rPr lang="en-US" smtClean="0"/>
              <a:t>Internal Exposure</a:t>
            </a:r>
          </a:p>
        </p:txBody>
      </p:sp>
      <p:sp>
        <p:nvSpPr>
          <p:cNvPr id="174083" name="Rectangle 5"/>
          <p:cNvSpPr>
            <a:spLocks noGrp="1" noChangeArrowheads="1"/>
          </p:cNvSpPr>
          <p:nvPr>
            <p:ph type="body" idx="1"/>
          </p:nvPr>
        </p:nvSpPr>
        <p:spPr>
          <a:xfrm>
            <a:off x="762000" y="4191000"/>
            <a:ext cx="8077200" cy="2133600"/>
          </a:xfrm>
        </p:spPr>
        <p:txBody>
          <a:bodyPr/>
          <a:lstStyle/>
          <a:p>
            <a:pPr>
              <a:buFontTx/>
              <a:buNone/>
            </a:pPr>
            <a:r>
              <a:rPr lang="en-US" sz="2800" smtClean="0"/>
              <a:t>	All radionuclides present a potential for internal exposure if taken into the body.  Entry into the body can occur by inhalation, ingestion, injection, or absorption.</a:t>
            </a:r>
          </a:p>
        </p:txBody>
      </p:sp>
      <p:grpSp>
        <p:nvGrpSpPr>
          <p:cNvPr id="174084" name="Group 29"/>
          <p:cNvGrpSpPr>
            <a:grpSpLocks/>
          </p:cNvGrpSpPr>
          <p:nvPr/>
        </p:nvGrpSpPr>
        <p:grpSpPr bwMode="auto">
          <a:xfrm>
            <a:off x="3429000" y="1676400"/>
            <a:ext cx="2514600" cy="2133600"/>
            <a:chOff x="2496" y="1152"/>
            <a:chExt cx="1584" cy="1344"/>
          </a:xfrm>
        </p:grpSpPr>
        <p:grpSp>
          <p:nvGrpSpPr>
            <p:cNvPr id="174085" name="Group 7"/>
            <p:cNvGrpSpPr>
              <a:grpSpLocks/>
            </p:cNvGrpSpPr>
            <p:nvPr/>
          </p:nvGrpSpPr>
          <p:grpSpPr bwMode="auto">
            <a:xfrm>
              <a:off x="2832" y="1152"/>
              <a:ext cx="906" cy="1344"/>
              <a:chOff x="1467" y="1584"/>
              <a:chExt cx="906" cy="2304"/>
            </a:xfrm>
          </p:grpSpPr>
          <p:sp>
            <p:nvSpPr>
              <p:cNvPr id="174103" name="Freeform 8"/>
              <p:cNvSpPr>
                <a:spLocks/>
              </p:cNvSpPr>
              <p:nvPr/>
            </p:nvSpPr>
            <p:spPr bwMode="auto">
              <a:xfrm>
                <a:off x="1467" y="1949"/>
                <a:ext cx="906" cy="1939"/>
              </a:xfrm>
              <a:custGeom>
                <a:avLst/>
                <a:gdLst>
                  <a:gd name="T0" fmla="*/ 901 w 906"/>
                  <a:gd name="T1" fmla="*/ 807 h 1939"/>
                  <a:gd name="T2" fmla="*/ 876 w 906"/>
                  <a:gd name="T3" fmla="*/ 601 h 1939"/>
                  <a:gd name="T4" fmla="*/ 869 w 906"/>
                  <a:gd name="T5" fmla="*/ 498 h 1939"/>
                  <a:gd name="T6" fmla="*/ 853 w 906"/>
                  <a:gd name="T7" fmla="*/ 397 h 1939"/>
                  <a:gd name="T8" fmla="*/ 830 w 906"/>
                  <a:gd name="T9" fmla="*/ 280 h 1939"/>
                  <a:gd name="T10" fmla="*/ 808 w 906"/>
                  <a:gd name="T11" fmla="*/ 179 h 1939"/>
                  <a:gd name="T12" fmla="*/ 791 w 906"/>
                  <a:gd name="T13" fmla="*/ 129 h 1939"/>
                  <a:gd name="T14" fmla="*/ 754 w 906"/>
                  <a:gd name="T15" fmla="*/ 85 h 1939"/>
                  <a:gd name="T16" fmla="*/ 702 w 906"/>
                  <a:gd name="T17" fmla="*/ 42 h 1939"/>
                  <a:gd name="T18" fmla="*/ 651 w 906"/>
                  <a:gd name="T19" fmla="*/ 11 h 1939"/>
                  <a:gd name="T20" fmla="*/ 628 w 906"/>
                  <a:gd name="T21" fmla="*/ 2 h 1939"/>
                  <a:gd name="T22" fmla="*/ 622 w 906"/>
                  <a:gd name="T23" fmla="*/ 0 h 1939"/>
                  <a:gd name="T24" fmla="*/ 622 w 906"/>
                  <a:gd name="T25" fmla="*/ 2 h 1939"/>
                  <a:gd name="T26" fmla="*/ 622 w 906"/>
                  <a:gd name="T27" fmla="*/ 2 h 1939"/>
                  <a:gd name="T28" fmla="*/ 422 w 906"/>
                  <a:gd name="T29" fmla="*/ 504 h 1939"/>
                  <a:gd name="T30" fmla="*/ 269 w 906"/>
                  <a:gd name="T31" fmla="*/ 11 h 1939"/>
                  <a:gd name="T32" fmla="*/ 246 w 906"/>
                  <a:gd name="T33" fmla="*/ 16 h 1939"/>
                  <a:gd name="T34" fmla="*/ 216 w 906"/>
                  <a:gd name="T35" fmla="*/ 26 h 1939"/>
                  <a:gd name="T36" fmla="*/ 181 w 906"/>
                  <a:gd name="T37" fmla="*/ 55 h 1939"/>
                  <a:gd name="T38" fmla="*/ 149 w 906"/>
                  <a:gd name="T39" fmla="*/ 94 h 1939"/>
                  <a:gd name="T40" fmla="*/ 126 w 906"/>
                  <a:gd name="T41" fmla="*/ 136 h 1939"/>
                  <a:gd name="T42" fmla="*/ 110 w 906"/>
                  <a:gd name="T43" fmla="*/ 176 h 1939"/>
                  <a:gd name="T44" fmla="*/ 96 w 906"/>
                  <a:gd name="T45" fmla="*/ 239 h 1939"/>
                  <a:gd name="T46" fmla="*/ 80 w 906"/>
                  <a:gd name="T47" fmla="*/ 316 h 1939"/>
                  <a:gd name="T48" fmla="*/ 66 w 906"/>
                  <a:gd name="T49" fmla="*/ 388 h 1939"/>
                  <a:gd name="T50" fmla="*/ 48 w 906"/>
                  <a:gd name="T51" fmla="*/ 500 h 1939"/>
                  <a:gd name="T52" fmla="*/ 32 w 906"/>
                  <a:gd name="T53" fmla="*/ 725 h 1939"/>
                  <a:gd name="T54" fmla="*/ 18 w 906"/>
                  <a:gd name="T55" fmla="*/ 821 h 1939"/>
                  <a:gd name="T56" fmla="*/ 12 w 906"/>
                  <a:gd name="T57" fmla="*/ 866 h 1939"/>
                  <a:gd name="T58" fmla="*/ 211 w 906"/>
                  <a:gd name="T59" fmla="*/ 873 h 1939"/>
                  <a:gd name="T60" fmla="*/ 287 w 906"/>
                  <a:gd name="T61" fmla="*/ 1939 h 1939"/>
                  <a:gd name="T62" fmla="*/ 465 w 906"/>
                  <a:gd name="T63" fmla="*/ 1187 h 1939"/>
                  <a:gd name="T64" fmla="*/ 491 w 906"/>
                  <a:gd name="T65" fmla="*/ 1361 h 1939"/>
                  <a:gd name="T66" fmla="*/ 530 w 906"/>
                  <a:gd name="T67" fmla="*/ 1616 h 1939"/>
                  <a:gd name="T68" fmla="*/ 571 w 906"/>
                  <a:gd name="T69" fmla="*/ 1852 h 1939"/>
                  <a:gd name="T70" fmla="*/ 599 w 906"/>
                  <a:gd name="T71" fmla="*/ 1932 h 1939"/>
                  <a:gd name="T72" fmla="*/ 626 w 906"/>
                  <a:gd name="T73" fmla="*/ 1932 h 1939"/>
                  <a:gd name="T74" fmla="*/ 661 w 906"/>
                  <a:gd name="T75" fmla="*/ 1932 h 1939"/>
                  <a:gd name="T76" fmla="*/ 702 w 906"/>
                  <a:gd name="T77" fmla="*/ 1932 h 1939"/>
                  <a:gd name="T78" fmla="*/ 745 w 906"/>
                  <a:gd name="T79" fmla="*/ 1932 h 1939"/>
                  <a:gd name="T80" fmla="*/ 791 w 906"/>
                  <a:gd name="T81" fmla="*/ 1932 h 1939"/>
                  <a:gd name="T82" fmla="*/ 835 w 906"/>
                  <a:gd name="T83" fmla="*/ 1932 h 1939"/>
                  <a:gd name="T84" fmla="*/ 876 w 906"/>
                  <a:gd name="T85" fmla="*/ 1932 h 1939"/>
                  <a:gd name="T86" fmla="*/ 881 w 906"/>
                  <a:gd name="T87" fmla="*/ 1870 h 1939"/>
                  <a:gd name="T88" fmla="*/ 830 w 906"/>
                  <a:gd name="T89" fmla="*/ 1589 h 1939"/>
                  <a:gd name="T90" fmla="*/ 768 w 906"/>
                  <a:gd name="T91" fmla="*/ 1228 h 1939"/>
                  <a:gd name="T92" fmla="*/ 722 w 906"/>
                  <a:gd name="T93" fmla="*/ 937 h 1939"/>
                  <a:gd name="T94" fmla="*/ 725 w 906"/>
                  <a:gd name="T95" fmla="*/ 867 h 1939"/>
                  <a:gd name="T96" fmla="*/ 773 w 906"/>
                  <a:gd name="T97" fmla="*/ 871 h 1939"/>
                  <a:gd name="T98" fmla="*/ 832 w 906"/>
                  <a:gd name="T99" fmla="*/ 873 h 1939"/>
                  <a:gd name="T100" fmla="*/ 886 w 906"/>
                  <a:gd name="T101" fmla="*/ 875 h 193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06"/>
                  <a:gd name="T154" fmla="*/ 0 h 1939"/>
                  <a:gd name="T155" fmla="*/ 906 w 906"/>
                  <a:gd name="T156" fmla="*/ 1939 h 193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06" h="1939">
                    <a:moveTo>
                      <a:pt x="906" y="873"/>
                    </a:moveTo>
                    <a:lnTo>
                      <a:pt x="901" y="807"/>
                    </a:lnTo>
                    <a:lnTo>
                      <a:pt x="888" y="706"/>
                    </a:lnTo>
                    <a:lnTo>
                      <a:pt x="876" y="601"/>
                    </a:lnTo>
                    <a:lnTo>
                      <a:pt x="871" y="529"/>
                    </a:lnTo>
                    <a:lnTo>
                      <a:pt x="869" y="498"/>
                    </a:lnTo>
                    <a:lnTo>
                      <a:pt x="862" y="452"/>
                    </a:lnTo>
                    <a:lnTo>
                      <a:pt x="853" y="397"/>
                    </a:lnTo>
                    <a:lnTo>
                      <a:pt x="842" y="339"/>
                    </a:lnTo>
                    <a:lnTo>
                      <a:pt x="830" y="280"/>
                    </a:lnTo>
                    <a:lnTo>
                      <a:pt x="817" y="225"/>
                    </a:lnTo>
                    <a:lnTo>
                      <a:pt x="808" y="179"/>
                    </a:lnTo>
                    <a:lnTo>
                      <a:pt x="800" y="149"/>
                    </a:lnTo>
                    <a:lnTo>
                      <a:pt x="791" y="129"/>
                    </a:lnTo>
                    <a:lnTo>
                      <a:pt x="775" y="106"/>
                    </a:lnTo>
                    <a:lnTo>
                      <a:pt x="754" y="85"/>
                    </a:lnTo>
                    <a:lnTo>
                      <a:pt x="729" y="62"/>
                    </a:lnTo>
                    <a:lnTo>
                      <a:pt x="702" y="42"/>
                    </a:lnTo>
                    <a:lnTo>
                      <a:pt x="677" y="25"/>
                    </a:lnTo>
                    <a:lnTo>
                      <a:pt x="651" y="11"/>
                    </a:lnTo>
                    <a:lnTo>
                      <a:pt x="629" y="2"/>
                    </a:lnTo>
                    <a:lnTo>
                      <a:pt x="628" y="2"/>
                    </a:lnTo>
                    <a:lnTo>
                      <a:pt x="626" y="0"/>
                    </a:lnTo>
                    <a:lnTo>
                      <a:pt x="622" y="0"/>
                    </a:lnTo>
                    <a:lnTo>
                      <a:pt x="621" y="0"/>
                    </a:lnTo>
                    <a:lnTo>
                      <a:pt x="622" y="2"/>
                    </a:lnTo>
                    <a:lnTo>
                      <a:pt x="622" y="3"/>
                    </a:lnTo>
                    <a:lnTo>
                      <a:pt x="422" y="504"/>
                    </a:lnTo>
                    <a:lnTo>
                      <a:pt x="282" y="9"/>
                    </a:lnTo>
                    <a:lnTo>
                      <a:pt x="269" y="11"/>
                    </a:lnTo>
                    <a:lnTo>
                      <a:pt x="259" y="14"/>
                    </a:lnTo>
                    <a:lnTo>
                      <a:pt x="246" y="16"/>
                    </a:lnTo>
                    <a:lnTo>
                      <a:pt x="234" y="19"/>
                    </a:lnTo>
                    <a:lnTo>
                      <a:pt x="216" y="26"/>
                    </a:lnTo>
                    <a:lnTo>
                      <a:pt x="199" y="39"/>
                    </a:lnTo>
                    <a:lnTo>
                      <a:pt x="181" y="55"/>
                    </a:lnTo>
                    <a:lnTo>
                      <a:pt x="165" y="74"/>
                    </a:lnTo>
                    <a:lnTo>
                      <a:pt x="149" y="94"/>
                    </a:lnTo>
                    <a:lnTo>
                      <a:pt x="137" y="115"/>
                    </a:lnTo>
                    <a:lnTo>
                      <a:pt x="126" y="136"/>
                    </a:lnTo>
                    <a:lnTo>
                      <a:pt x="117" y="154"/>
                    </a:lnTo>
                    <a:lnTo>
                      <a:pt x="110" y="176"/>
                    </a:lnTo>
                    <a:lnTo>
                      <a:pt x="103" y="206"/>
                    </a:lnTo>
                    <a:lnTo>
                      <a:pt x="96" y="239"/>
                    </a:lnTo>
                    <a:lnTo>
                      <a:pt x="89" y="277"/>
                    </a:lnTo>
                    <a:lnTo>
                      <a:pt x="80" y="316"/>
                    </a:lnTo>
                    <a:lnTo>
                      <a:pt x="73" y="353"/>
                    </a:lnTo>
                    <a:lnTo>
                      <a:pt x="66" y="388"/>
                    </a:lnTo>
                    <a:lnTo>
                      <a:pt x="59" y="419"/>
                    </a:lnTo>
                    <a:lnTo>
                      <a:pt x="48" y="500"/>
                    </a:lnTo>
                    <a:lnTo>
                      <a:pt x="39" y="616"/>
                    </a:lnTo>
                    <a:lnTo>
                      <a:pt x="32" y="725"/>
                    </a:lnTo>
                    <a:lnTo>
                      <a:pt x="23" y="791"/>
                    </a:lnTo>
                    <a:lnTo>
                      <a:pt x="18" y="821"/>
                    </a:lnTo>
                    <a:lnTo>
                      <a:pt x="14" y="848"/>
                    </a:lnTo>
                    <a:lnTo>
                      <a:pt x="12" y="866"/>
                    </a:lnTo>
                    <a:lnTo>
                      <a:pt x="12" y="873"/>
                    </a:lnTo>
                    <a:lnTo>
                      <a:pt x="211" y="873"/>
                    </a:lnTo>
                    <a:lnTo>
                      <a:pt x="0" y="1939"/>
                    </a:lnTo>
                    <a:lnTo>
                      <a:pt x="287" y="1939"/>
                    </a:lnTo>
                    <a:lnTo>
                      <a:pt x="461" y="1160"/>
                    </a:lnTo>
                    <a:lnTo>
                      <a:pt x="465" y="1187"/>
                    </a:lnTo>
                    <a:lnTo>
                      <a:pt x="475" y="1258"/>
                    </a:lnTo>
                    <a:lnTo>
                      <a:pt x="491" y="1361"/>
                    </a:lnTo>
                    <a:lnTo>
                      <a:pt x="509" y="1485"/>
                    </a:lnTo>
                    <a:lnTo>
                      <a:pt x="530" y="1616"/>
                    </a:lnTo>
                    <a:lnTo>
                      <a:pt x="551" y="1742"/>
                    </a:lnTo>
                    <a:lnTo>
                      <a:pt x="571" y="1852"/>
                    </a:lnTo>
                    <a:lnTo>
                      <a:pt x="589" y="1932"/>
                    </a:lnTo>
                    <a:lnTo>
                      <a:pt x="599" y="1932"/>
                    </a:lnTo>
                    <a:lnTo>
                      <a:pt x="612" y="1932"/>
                    </a:lnTo>
                    <a:lnTo>
                      <a:pt x="626" y="1932"/>
                    </a:lnTo>
                    <a:lnTo>
                      <a:pt x="642" y="1932"/>
                    </a:lnTo>
                    <a:lnTo>
                      <a:pt x="661" y="1932"/>
                    </a:lnTo>
                    <a:lnTo>
                      <a:pt x="681" y="1932"/>
                    </a:lnTo>
                    <a:lnTo>
                      <a:pt x="702" y="1932"/>
                    </a:lnTo>
                    <a:lnTo>
                      <a:pt x="723" y="1932"/>
                    </a:lnTo>
                    <a:lnTo>
                      <a:pt x="745" y="1932"/>
                    </a:lnTo>
                    <a:lnTo>
                      <a:pt x="768" y="1932"/>
                    </a:lnTo>
                    <a:lnTo>
                      <a:pt x="791" y="1932"/>
                    </a:lnTo>
                    <a:lnTo>
                      <a:pt x="812" y="1932"/>
                    </a:lnTo>
                    <a:lnTo>
                      <a:pt x="835" y="1932"/>
                    </a:lnTo>
                    <a:lnTo>
                      <a:pt x="855" y="1932"/>
                    </a:lnTo>
                    <a:lnTo>
                      <a:pt x="876" y="1932"/>
                    </a:lnTo>
                    <a:lnTo>
                      <a:pt x="894" y="1932"/>
                    </a:lnTo>
                    <a:lnTo>
                      <a:pt x="881" y="1870"/>
                    </a:lnTo>
                    <a:lnTo>
                      <a:pt x="858" y="1749"/>
                    </a:lnTo>
                    <a:lnTo>
                      <a:pt x="830" y="1589"/>
                    </a:lnTo>
                    <a:lnTo>
                      <a:pt x="798" y="1409"/>
                    </a:lnTo>
                    <a:lnTo>
                      <a:pt x="768" y="1228"/>
                    </a:lnTo>
                    <a:lnTo>
                      <a:pt x="741" y="1064"/>
                    </a:lnTo>
                    <a:lnTo>
                      <a:pt x="722" y="937"/>
                    </a:lnTo>
                    <a:lnTo>
                      <a:pt x="713" y="867"/>
                    </a:lnTo>
                    <a:lnTo>
                      <a:pt x="725" y="867"/>
                    </a:lnTo>
                    <a:lnTo>
                      <a:pt x="746" y="869"/>
                    </a:lnTo>
                    <a:lnTo>
                      <a:pt x="773" y="871"/>
                    </a:lnTo>
                    <a:lnTo>
                      <a:pt x="801" y="873"/>
                    </a:lnTo>
                    <a:lnTo>
                      <a:pt x="832" y="873"/>
                    </a:lnTo>
                    <a:lnTo>
                      <a:pt x="862" y="875"/>
                    </a:lnTo>
                    <a:lnTo>
                      <a:pt x="886" y="875"/>
                    </a:lnTo>
                    <a:lnTo>
                      <a:pt x="906" y="873"/>
                    </a:lnTo>
                    <a:close/>
                  </a:path>
                </a:pathLst>
              </a:custGeom>
              <a:solidFill>
                <a:srgbClr val="000000"/>
              </a:solidFill>
              <a:ln w="9525">
                <a:solidFill>
                  <a:srgbClr val="000000"/>
                </a:solidFill>
                <a:round/>
                <a:headEnd/>
                <a:tailEnd/>
              </a:ln>
            </p:spPr>
            <p:txBody>
              <a:bodyPr/>
              <a:lstStyle/>
              <a:p>
                <a:endParaRPr lang="en-US"/>
              </a:p>
            </p:txBody>
          </p:sp>
          <p:sp>
            <p:nvSpPr>
              <p:cNvPr id="174104" name="Oval 9"/>
              <p:cNvSpPr>
                <a:spLocks noChangeArrowheads="1"/>
              </p:cNvSpPr>
              <p:nvPr/>
            </p:nvSpPr>
            <p:spPr bwMode="auto">
              <a:xfrm>
                <a:off x="1632" y="1584"/>
                <a:ext cx="528" cy="336"/>
              </a:xfrm>
              <a:prstGeom prst="ellipse">
                <a:avLst/>
              </a:prstGeom>
              <a:solidFill>
                <a:srgbClr val="000000"/>
              </a:solidFill>
              <a:ln w="9525">
                <a:solidFill>
                  <a:srgbClr val="000000"/>
                </a:solidFill>
                <a:round/>
                <a:headEnd/>
                <a:tailEnd/>
              </a:ln>
            </p:spPr>
            <p:txBody>
              <a:bodyPr wrap="none" anchor="ctr"/>
              <a:lstStyle/>
              <a:p>
                <a:endParaRPr lang="en-US"/>
              </a:p>
            </p:txBody>
          </p:sp>
        </p:grpSp>
        <p:grpSp>
          <p:nvGrpSpPr>
            <p:cNvPr id="174086" name="Group 28"/>
            <p:cNvGrpSpPr>
              <a:grpSpLocks/>
            </p:cNvGrpSpPr>
            <p:nvPr/>
          </p:nvGrpSpPr>
          <p:grpSpPr bwMode="auto">
            <a:xfrm>
              <a:off x="2496" y="1550"/>
              <a:ext cx="1584" cy="609"/>
              <a:chOff x="2496" y="1550"/>
              <a:chExt cx="1584" cy="609"/>
            </a:xfrm>
          </p:grpSpPr>
          <p:grpSp>
            <p:nvGrpSpPr>
              <p:cNvPr id="174087" name="Group 24"/>
              <p:cNvGrpSpPr>
                <a:grpSpLocks/>
              </p:cNvGrpSpPr>
              <p:nvPr/>
            </p:nvGrpSpPr>
            <p:grpSpPr bwMode="auto">
              <a:xfrm>
                <a:off x="3072" y="1680"/>
                <a:ext cx="408" cy="330"/>
                <a:chOff x="4332" y="1731"/>
                <a:chExt cx="408" cy="330"/>
              </a:xfrm>
            </p:grpSpPr>
            <p:grpSp>
              <p:nvGrpSpPr>
                <p:cNvPr id="174094" name="Group 11"/>
                <p:cNvGrpSpPr>
                  <a:grpSpLocks/>
                </p:cNvGrpSpPr>
                <p:nvPr/>
              </p:nvGrpSpPr>
              <p:grpSpPr bwMode="auto">
                <a:xfrm>
                  <a:off x="4332" y="1731"/>
                  <a:ext cx="408" cy="330"/>
                  <a:chOff x="3792" y="1728"/>
                  <a:chExt cx="720" cy="624"/>
                </a:xfrm>
              </p:grpSpPr>
              <p:sp>
                <p:nvSpPr>
                  <p:cNvPr id="174098" name="Oval 12"/>
                  <p:cNvSpPr>
                    <a:spLocks noChangeArrowheads="1"/>
                  </p:cNvSpPr>
                  <p:nvPr/>
                </p:nvSpPr>
                <p:spPr bwMode="auto">
                  <a:xfrm>
                    <a:off x="3792" y="1728"/>
                    <a:ext cx="720" cy="624"/>
                  </a:xfrm>
                  <a:prstGeom prst="ellipse">
                    <a:avLst/>
                  </a:prstGeom>
                  <a:solidFill>
                    <a:srgbClr val="FFFF00"/>
                  </a:solidFill>
                  <a:ln w="9525">
                    <a:solidFill>
                      <a:schemeClr val="tx1"/>
                    </a:solidFill>
                    <a:round/>
                    <a:headEnd/>
                    <a:tailEnd/>
                  </a:ln>
                </p:spPr>
                <p:txBody>
                  <a:bodyPr wrap="none" anchor="ctr"/>
                  <a:lstStyle/>
                  <a:p>
                    <a:endParaRPr lang="en-US"/>
                  </a:p>
                </p:txBody>
              </p:sp>
              <p:grpSp>
                <p:nvGrpSpPr>
                  <p:cNvPr id="174099" name="Group 13"/>
                  <p:cNvGrpSpPr>
                    <a:grpSpLocks/>
                  </p:cNvGrpSpPr>
                  <p:nvPr/>
                </p:nvGrpSpPr>
                <p:grpSpPr bwMode="auto">
                  <a:xfrm>
                    <a:off x="3911" y="1828"/>
                    <a:ext cx="494" cy="465"/>
                    <a:chOff x="3911" y="1828"/>
                    <a:chExt cx="494" cy="465"/>
                  </a:xfrm>
                </p:grpSpPr>
                <p:sp>
                  <p:nvSpPr>
                    <p:cNvPr id="174100" name="Arc 14"/>
                    <p:cNvSpPr>
                      <a:spLocks/>
                    </p:cNvSpPr>
                    <p:nvPr/>
                  </p:nvSpPr>
                  <p:spPr bwMode="auto">
                    <a:xfrm>
                      <a:off x="3911" y="1829"/>
                      <a:ext cx="247" cy="217"/>
                    </a:xfrm>
                    <a:custGeom>
                      <a:avLst/>
                      <a:gdLst>
                        <a:gd name="T0" fmla="*/ 0 w 21600"/>
                        <a:gd name="T1" fmla="*/ 0 h 19243"/>
                        <a:gd name="T2" fmla="*/ 0 w 21600"/>
                        <a:gd name="T3" fmla="*/ 0 h 19243"/>
                        <a:gd name="T4" fmla="*/ 0 w 21600"/>
                        <a:gd name="T5" fmla="*/ 0 h 19243"/>
                        <a:gd name="T6" fmla="*/ 0 60000 65536"/>
                        <a:gd name="T7" fmla="*/ 0 60000 65536"/>
                        <a:gd name="T8" fmla="*/ 0 60000 65536"/>
                        <a:gd name="T9" fmla="*/ 0 w 21600"/>
                        <a:gd name="T10" fmla="*/ 0 h 19243"/>
                        <a:gd name="T11" fmla="*/ 21600 w 21600"/>
                        <a:gd name="T12" fmla="*/ 19243 h 19243"/>
                      </a:gdLst>
                      <a:ahLst/>
                      <a:cxnLst>
                        <a:cxn ang="T6">
                          <a:pos x="T0" y="T1"/>
                        </a:cxn>
                        <a:cxn ang="T7">
                          <a:pos x="T2" y="T3"/>
                        </a:cxn>
                        <a:cxn ang="T8">
                          <a:pos x="T4" y="T5"/>
                        </a:cxn>
                      </a:cxnLst>
                      <a:rect l="T9" t="T10" r="T11" b="T12"/>
                      <a:pathLst>
                        <a:path w="21600" h="19243" fill="none" extrusionOk="0">
                          <a:moveTo>
                            <a:pt x="0" y="19154"/>
                          </a:moveTo>
                          <a:cubicBezTo>
                            <a:pt x="33" y="11065"/>
                            <a:pt x="4582" y="3673"/>
                            <a:pt x="11788" y="-1"/>
                          </a:cubicBezTo>
                        </a:path>
                        <a:path w="21600" h="19243" stroke="0" extrusionOk="0">
                          <a:moveTo>
                            <a:pt x="0" y="19154"/>
                          </a:moveTo>
                          <a:cubicBezTo>
                            <a:pt x="33" y="11065"/>
                            <a:pt x="4582" y="3673"/>
                            <a:pt x="11788" y="-1"/>
                          </a:cubicBezTo>
                          <a:lnTo>
                            <a:pt x="21600" y="19243"/>
                          </a:lnTo>
                          <a:close/>
                        </a:path>
                      </a:pathLst>
                    </a:custGeom>
                    <a:solidFill>
                      <a:srgbClr val="000000"/>
                    </a:solidFill>
                    <a:ln w="9525">
                      <a:noFill/>
                      <a:round/>
                      <a:headEnd/>
                      <a:tailEnd/>
                    </a:ln>
                  </p:spPr>
                  <p:txBody>
                    <a:bodyPr/>
                    <a:lstStyle/>
                    <a:p>
                      <a:endParaRPr lang="en-US"/>
                    </a:p>
                  </p:txBody>
                </p:sp>
                <p:sp>
                  <p:nvSpPr>
                    <p:cNvPr id="174101" name="Arc 15"/>
                    <p:cNvSpPr>
                      <a:spLocks/>
                    </p:cNvSpPr>
                    <p:nvPr/>
                  </p:nvSpPr>
                  <p:spPr bwMode="auto">
                    <a:xfrm>
                      <a:off x="4008" y="2046"/>
                      <a:ext cx="299" cy="247"/>
                    </a:xfrm>
                    <a:custGeom>
                      <a:avLst/>
                      <a:gdLst>
                        <a:gd name="T0" fmla="*/ 0 w 25543"/>
                        <a:gd name="T1" fmla="*/ 0 h 21600"/>
                        <a:gd name="T2" fmla="*/ 0 w 25543"/>
                        <a:gd name="T3" fmla="*/ 0 h 21600"/>
                        <a:gd name="T4" fmla="*/ 0 w 25543"/>
                        <a:gd name="T5" fmla="*/ 0 h 21600"/>
                        <a:gd name="T6" fmla="*/ 0 60000 65536"/>
                        <a:gd name="T7" fmla="*/ 0 60000 65536"/>
                        <a:gd name="T8" fmla="*/ 0 60000 65536"/>
                        <a:gd name="T9" fmla="*/ 0 w 25543"/>
                        <a:gd name="T10" fmla="*/ 0 h 21600"/>
                        <a:gd name="T11" fmla="*/ 25543 w 25543"/>
                        <a:gd name="T12" fmla="*/ 21600 h 21600"/>
                      </a:gdLst>
                      <a:ahLst/>
                      <a:cxnLst>
                        <a:cxn ang="T6">
                          <a:pos x="T0" y="T1"/>
                        </a:cxn>
                        <a:cxn ang="T7">
                          <a:pos x="T2" y="T3"/>
                        </a:cxn>
                        <a:cxn ang="T8">
                          <a:pos x="T4" y="T5"/>
                        </a:cxn>
                      </a:cxnLst>
                      <a:rect l="T9" t="T10" r="T11" b="T12"/>
                      <a:pathLst>
                        <a:path w="25543" h="21600" fill="none" extrusionOk="0">
                          <a:moveTo>
                            <a:pt x="25542" y="17490"/>
                          </a:moveTo>
                          <a:cubicBezTo>
                            <a:pt x="21856" y="20161"/>
                            <a:pt x="17421" y="21599"/>
                            <a:pt x="12869" y="21600"/>
                          </a:cubicBezTo>
                          <a:cubicBezTo>
                            <a:pt x="8234" y="21600"/>
                            <a:pt x="3722" y="20109"/>
                            <a:pt x="0" y="17347"/>
                          </a:cubicBezTo>
                        </a:path>
                        <a:path w="25543" h="21600" stroke="0" extrusionOk="0">
                          <a:moveTo>
                            <a:pt x="25542" y="17490"/>
                          </a:moveTo>
                          <a:cubicBezTo>
                            <a:pt x="21856" y="20161"/>
                            <a:pt x="17421" y="21599"/>
                            <a:pt x="12869" y="21600"/>
                          </a:cubicBezTo>
                          <a:cubicBezTo>
                            <a:pt x="8234" y="21600"/>
                            <a:pt x="3722" y="20109"/>
                            <a:pt x="0" y="17347"/>
                          </a:cubicBezTo>
                          <a:lnTo>
                            <a:pt x="12869" y="0"/>
                          </a:lnTo>
                          <a:close/>
                        </a:path>
                      </a:pathLst>
                    </a:custGeom>
                    <a:solidFill>
                      <a:srgbClr val="000000"/>
                    </a:solidFill>
                    <a:ln w="9525">
                      <a:noFill/>
                      <a:round/>
                      <a:headEnd/>
                      <a:tailEnd/>
                    </a:ln>
                  </p:spPr>
                  <p:txBody>
                    <a:bodyPr/>
                    <a:lstStyle/>
                    <a:p>
                      <a:endParaRPr lang="en-US"/>
                    </a:p>
                  </p:txBody>
                </p:sp>
                <p:sp>
                  <p:nvSpPr>
                    <p:cNvPr id="174102" name="Arc 16"/>
                    <p:cNvSpPr>
                      <a:spLocks/>
                    </p:cNvSpPr>
                    <p:nvPr/>
                  </p:nvSpPr>
                  <p:spPr bwMode="auto">
                    <a:xfrm>
                      <a:off x="4158" y="1828"/>
                      <a:ext cx="247" cy="218"/>
                    </a:xfrm>
                    <a:custGeom>
                      <a:avLst/>
                      <a:gdLst>
                        <a:gd name="T0" fmla="*/ 0 w 21600"/>
                        <a:gd name="T1" fmla="*/ 0 h 19270"/>
                        <a:gd name="T2" fmla="*/ 0 w 21600"/>
                        <a:gd name="T3" fmla="*/ 0 h 19270"/>
                        <a:gd name="T4" fmla="*/ 0 w 21600"/>
                        <a:gd name="T5" fmla="*/ 0 h 19270"/>
                        <a:gd name="T6" fmla="*/ 0 60000 65536"/>
                        <a:gd name="T7" fmla="*/ 0 60000 65536"/>
                        <a:gd name="T8" fmla="*/ 0 60000 65536"/>
                        <a:gd name="T9" fmla="*/ 0 w 21600"/>
                        <a:gd name="T10" fmla="*/ 0 h 19270"/>
                        <a:gd name="T11" fmla="*/ 21600 w 21600"/>
                        <a:gd name="T12" fmla="*/ 19270 h 19270"/>
                      </a:gdLst>
                      <a:ahLst/>
                      <a:cxnLst>
                        <a:cxn ang="T6">
                          <a:pos x="T0" y="T1"/>
                        </a:cxn>
                        <a:cxn ang="T7">
                          <a:pos x="T2" y="T3"/>
                        </a:cxn>
                        <a:cxn ang="T8">
                          <a:pos x="T4" y="T5"/>
                        </a:cxn>
                      </a:cxnLst>
                      <a:rect l="T9" t="T10" r="T11" b="T12"/>
                      <a:pathLst>
                        <a:path w="21600" h="19270" fill="none" extrusionOk="0">
                          <a:moveTo>
                            <a:pt x="9757" y="-1"/>
                          </a:moveTo>
                          <a:cubicBezTo>
                            <a:pt x="16993" y="3663"/>
                            <a:pt x="21566" y="11071"/>
                            <a:pt x="21599" y="19182"/>
                          </a:cubicBezTo>
                        </a:path>
                        <a:path w="21600" h="19270" stroke="0" extrusionOk="0">
                          <a:moveTo>
                            <a:pt x="9757" y="-1"/>
                          </a:moveTo>
                          <a:cubicBezTo>
                            <a:pt x="16993" y="3663"/>
                            <a:pt x="21566" y="11071"/>
                            <a:pt x="21599" y="19182"/>
                          </a:cubicBezTo>
                          <a:lnTo>
                            <a:pt x="0" y="19270"/>
                          </a:lnTo>
                          <a:close/>
                        </a:path>
                      </a:pathLst>
                    </a:custGeom>
                    <a:solidFill>
                      <a:srgbClr val="000000"/>
                    </a:solidFill>
                    <a:ln w="9525">
                      <a:noFill/>
                      <a:round/>
                      <a:headEnd/>
                      <a:tailEnd/>
                    </a:ln>
                  </p:spPr>
                  <p:txBody>
                    <a:bodyPr/>
                    <a:lstStyle/>
                    <a:p>
                      <a:endParaRPr lang="en-US"/>
                    </a:p>
                  </p:txBody>
                </p:sp>
              </p:grpSp>
            </p:grpSp>
            <p:grpSp>
              <p:nvGrpSpPr>
                <p:cNvPr id="174095" name="Group 17"/>
                <p:cNvGrpSpPr>
                  <a:grpSpLocks/>
                </p:cNvGrpSpPr>
                <p:nvPr/>
              </p:nvGrpSpPr>
              <p:grpSpPr bwMode="auto">
                <a:xfrm>
                  <a:off x="4495" y="1858"/>
                  <a:ext cx="82" cy="77"/>
                  <a:chOff x="4086" y="1973"/>
                  <a:chExt cx="144" cy="145"/>
                </a:xfrm>
              </p:grpSpPr>
              <p:sp>
                <p:nvSpPr>
                  <p:cNvPr id="174096" name="Oval 18"/>
                  <p:cNvSpPr>
                    <a:spLocks noChangeArrowheads="1"/>
                  </p:cNvSpPr>
                  <p:nvPr/>
                </p:nvSpPr>
                <p:spPr bwMode="auto">
                  <a:xfrm>
                    <a:off x="4086" y="1973"/>
                    <a:ext cx="144" cy="145"/>
                  </a:xfrm>
                  <a:prstGeom prst="ellipse">
                    <a:avLst/>
                  </a:prstGeom>
                  <a:solidFill>
                    <a:srgbClr val="FFFF00"/>
                  </a:solidFill>
                  <a:ln w="9525">
                    <a:noFill/>
                    <a:round/>
                    <a:headEnd/>
                    <a:tailEnd/>
                  </a:ln>
                </p:spPr>
                <p:txBody>
                  <a:bodyPr/>
                  <a:lstStyle/>
                  <a:p>
                    <a:endParaRPr lang="en-US"/>
                  </a:p>
                </p:txBody>
              </p:sp>
              <p:sp>
                <p:nvSpPr>
                  <p:cNvPr id="174097" name="Oval 19"/>
                  <p:cNvSpPr>
                    <a:spLocks noChangeArrowheads="1"/>
                  </p:cNvSpPr>
                  <p:nvPr/>
                </p:nvSpPr>
                <p:spPr bwMode="auto">
                  <a:xfrm>
                    <a:off x="4115" y="2002"/>
                    <a:ext cx="86" cy="87"/>
                  </a:xfrm>
                  <a:prstGeom prst="ellipse">
                    <a:avLst/>
                  </a:prstGeom>
                  <a:solidFill>
                    <a:srgbClr val="000000"/>
                  </a:solidFill>
                  <a:ln w="9525">
                    <a:noFill/>
                    <a:round/>
                    <a:headEnd/>
                    <a:tailEnd/>
                  </a:ln>
                </p:spPr>
                <p:txBody>
                  <a:bodyPr/>
                  <a:lstStyle/>
                  <a:p>
                    <a:endParaRPr lang="en-US"/>
                  </a:p>
                </p:txBody>
              </p:sp>
            </p:grpSp>
          </p:grpSp>
          <p:sp>
            <p:nvSpPr>
              <p:cNvPr id="174088" name="Line 20"/>
              <p:cNvSpPr>
                <a:spLocks noChangeShapeType="1"/>
              </p:cNvSpPr>
              <p:nvPr/>
            </p:nvSpPr>
            <p:spPr bwMode="auto">
              <a:xfrm rot="-2649467" flipH="1" flipV="1">
                <a:off x="2587" y="2034"/>
                <a:ext cx="552" cy="108"/>
              </a:xfrm>
              <a:prstGeom prst="line">
                <a:avLst/>
              </a:prstGeom>
              <a:noFill/>
              <a:ln w="38100">
                <a:solidFill>
                  <a:srgbClr val="FFFF00"/>
                </a:solidFill>
                <a:round/>
                <a:headEnd/>
                <a:tailEnd type="triangle" w="med" len="med"/>
              </a:ln>
            </p:spPr>
            <p:txBody>
              <a:bodyPr wrap="none" anchor="ctr"/>
              <a:lstStyle/>
              <a:p>
                <a:endParaRPr lang="en-US"/>
              </a:p>
            </p:txBody>
          </p:sp>
          <p:sp>
            <p:nvSpPr>
              <p:cNvPr id="174089" name="Line 21"/>
              <p:cNvSpPr>
                <a:spLocks noChangeShapeType="1"/>
              </p:cNvSpPr>
              <p:nvPr/>
            </p:nvSpPr>
            <p:spPr bwMode="auto">
              <a:xfrm rot="-10221250" flipH="1" flipV="1">
                <a:off x="3455" y="1976"/>
                <a:ext cx="525" cy="183"/>
              </a:xfrm>
              <a:prstGeom prst="line">
                <a:avLst/>
              </a:prstGeom>
              <a:noFill/>
              <a:ln w="38100">
                <a:solidFill>
                  <a:srgbClr val="FFFF00"/>
                </a:solidFill>
                <a:round/>
                <a:headEnd/>
                <a:tailEnd type="triangle" w="med" len="med"/>
              </a:ln>
            </p:spPr>
            <p:txBody>
              <a:bodyPr wrap="none" anchor="ctr"/>
              <a:lstStyle/>
              <a:p>
                <a:endParaRPr lang="en-US"/>
              </a:p>
            </p:txBody>
          </p:sp>
          <p:sp>
            <p:nvSpPr>
              <p:cNvPr id="174090" name="Line 22"/>
              <p:cNvSpPr>
                <a:spLocks noChangeShapeType="1"/>
              </p:cNvSpPr>
              <p:nvPr/>
            </p:nvSpPr>
            <p:spPr bwMode="auto">
              <a:xfrm rot="2649467" flipH="1">
                <a:off x="2584" y="1550"/>
                <a:ext cx="556" cy="105"/>
              </a:xfrm>
              <a:prstGeom prst="line">
                <a:avLst/>
              </a:prstGeom>
              <a:noFill/>
              <a:ln w="38100">
                <a:solidFill>
                  <a:srgbClr val="FFFF00"/>
                </a:solidFill>
                <a:round/>
                <a:headEnd/>
                <a:tailEnd type="triangle" w="med" len="med"/>
              </a:ln>
            </p:spPr>
            <p:txBody>
              <a:bodyPr wrap="none" anchor="ctr"/>
              <a:lstStyle/>
              <a:p>
                <a:endParaRPr lang="en-US"/>
              </a:p>
            </p:txBody>
          </p:sp>
          <p:sp>
            <p:nvSpPr>
              <p:cNvPr id="174091" name="Line 23"/>
              <p:cNvSpPr>
                <a:spLocks noChangeShapeType="1"/>
              </p:cNvSpPr>
              <p:nvPr/>
            </p:nvSpPr>
            <p:spPr bwMode="auto">
              <a:xfrm rot="10221250" flipH="1">
                <a:off x="3459" y="1568"/>
                <a:ext cx="519" cy="150"/>
              </a:xfrm>
              <a:prstGeom prst="line">
                <a:avLst/>
              </a:prstGeom>
              <a:noFill/>
              <a:ln w="38100">
                <a:solidFill>
                  <a:srgbClr val="FFFF00"/>
                </a:solidFill>
                <a:round/>
                <a:headEnd/>
                <a:tailEnd type="triangle" w="med" len="med"/>
              </a:ln>
            </p:spPr>
            <p:txBody>
              <a:bodyPr wrap="none" anchor="ctr"/>
              <a:lstStyle/>
              <a:p>
                <a:endParaRPr lang="en-US"/>
              </a:p>
            </p:txBody>
          </p:sp>
          <p:sp>
            <p:nvSpPr>
              <p:cNvPr id="174092" name="Line 26"/>
              <p:cNvSpPr>
                <a:spLocks noChangeShapeType="1"/>
              </p:cNvSpPr>
              <p:nvPr/>
            </p:nvSpPr>
            <p:spPr bwMode="auto">
              <a:xfrm flipH="1">
                <a:off x="2496" y="1872"/>
                <a:ext cx="576" cy="0"/>
              </a:xfrm>
              <a:prstGeom prst="line">
                <a:avLst/>
              </a:prstGeom>
              <a:noFill/>
              <a:ln w="38100">
                <a:solidFill>
                  <a:srgbClr val="FFFF00"/>
                </a:solidFill>
                <a:round/>
                <a:headEnd/>
                <a:tailEnd type="triangle" w="med" len="med"/>
              </a:ln>
            </p:spPr>
            <p:txBody>
              <a:bodyPr wrap="none" anchor="ctr"/>
              <a:lstStyle/>
              <a:p>
                <a:endParaRPr lang="en-US"/>
              </a:p>
            </p:txBody>
          </p:sp>
          <p:sp>
            <p:nvSpPr>
              <p:cNvPr id="174093" name="Line 27"/>
              <p:cNvSpPr>
                <a:spLocks noChangeShapeType="1"/>
              </p:cNvSpPr>
              <p:nvPr/>
            </p:nvSpPr>
            <p:spPr bwMode="auto">
              <a:xfrm>
                <a:off x="3504" y="1872"/>
                <a:ext cx="576" cy="0"/>
              </a:xfrm>
              <a:prstGeom prst="line">
                <a:avLst/>
              </a:prstGeom>
              <a:noFill/>
              <a:ln w="38100">
                <a:solidFill>
                  <a:srgbClr val="FFFF00"/>
                </a:solidFill>
                <a:round/>
                <a:headEnd/>
                <a:tailEnd type="triangle" w="med" len="med"/>
              </a:ln>
            </p:spPr>
            <p:txBody>
              <a:bodyPr wrap="none" anchor="ctr"/>
              <a:lstStyle/>
              <a:p>
                <a:endParaRPr lang="en-US"/>
              </a:p>
            </p:txBody>
          </p:sp>
        </p:grpSp>
      </p:grpSp>
      <p:sp>
        <p:nvSpPr>
          <p:cNvPr id="25" name="Slide Number Placeholder 24"/>
          <p:cNvSpPr>
            <a:spLocks noGrp="1"/>
          </p:cNvSpPr>
          <p:nvPr>
            <p:ph type="sldNum" sz="quarter" idx="12"/>
          </p:nvPr>
        </p:nvSpPr>
        <p:spPr/>
        <p:txBody>
          <a:bodyPr/>
          <a:lstStyle/>
          <a:p>
            <a:pPr>
              <a:defRPr/>
            </a:pPr>
            <a:fld id="{6F53CE6B-D316-48F6-A9F3-70C8145D86AC}" type="slidenum">
              <a:rPr lang="en-US" smtClean="0"/>
              <a:pPr>
                <a:defRPr/>
              </a:pPr>
              <a:t>107</a:t>
            </a:fld>
            <a:endParaRPr lang="en-US" dirty="0"/>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Rectangle 2"/>
          <p:cNvSpPr>
            <a:spLocks noGrp="1" noChangeArrowheads="1"/>
          </p:cNvSpPr>
          <p:nvPr>
            <p:ph type="title"/>
          </p:nvPr>
        </p:nvSpPr>
        <p:spPr>
          <a:xfrm>
            <a:off x="1981200" y="304800"/>
            <a:ext cx="6248400" cy="990600"/>
          </a:xfrm>
        </p:spPr>
        <p:txBody>
          <a:bodyPr/>
          <a:lstStyle/>
          <a:p>
            <a:r>
              <a:rPr lang="en-US" smtClean="0"/>
              <a:t>Modes of Entry</a:t>
            </a:r>
          </a:p>
        </p:txBody>
      </p:sp>
      <p:sp>
        <p:nvSpPr>
          <p:cNvPr id="8199" name="Rectangle 3"/>
          <p:cNvSpPr>
            <a:spLocks noGrp="1" noChangeArrowheads="1"/>
          </p:cNvSpPr>
          <p:nvPr>
            <p:ph type="body" sz="half" idx="1"/>
          </p:nvPr>
        </p:nvSpPr>
        <p:spPr>
          <a:xfrm>
            <a:off x="685800" y="2590800"/>
            <a:ext cx="2514600" cy="2438400"/>
          </a:xfrm>
        </p:spPr>
        <p:txBody>
          <a:bodyPr/>
          <a:lstStyle/>
          <a:p>
            <a:pPr>
              <a:buSzPct val="70000"/>
              <a:buFont typeface="Symbol" pitchFamily="18" charset="2"/>
              <a:buChar char="·"/>
            </a:pPr>
            <a:r>
              <a:rPr lang="en-US" smtClean="0"/>
              <a:t>Inhalation</a:t>
            </a:r>
          </a:p>
          <a:p>
            <a:pPr>
              <a:buSzPct val="70000"/>
              <a:buFont typeface="Symbol" pitchFamily="18" charset="2"/>
              <a:buChar char="·"/>
            </a:pPr>
            <a:r>
              <a:rPr lang="en-US" smtClean="0"/>
              <a:t>Ingestion</a:t>
            </a:r>
          </a:p>
          <a:p>
            <a:pPr>
              <a:buSzPct val="70000"/>
              <a:buFont typeface="Symbol" pitchFamily="18" charset="2"/>
              <a:buChar char="·"/>
            </a:pPr>
            <a:r>
              <a:rPr lang="en-US" smtClean="0"/>
              <a:t>Injection</a:t>
            </a:r>
          </a:p>
          <a:p>
            <a:pPr>
              <a:buSzPct val="70000"/>
              <a:buFont typeface="Symbol" pitchFamily="18" charset="2"/>
              <a:buChar char="·"/>
            </a:pPr>
            <a:r>
              <a:rPr lang="en-US" smtClean="0"/>
              <a:t>Absorption</a:t>
            </a:r>
          </a:p>
        </p:txBody>
      </p:sp>
      <p:graphicFrame>
        <p:nvGraphicFramePr>
          <p:cNvPr id="8194" name="Rectangle 2"/>
          <p:cNvGraphicFramePr>
            <a:graphicFrameLocks noGrp="1"/>
          </p:cNvGraphicFramePr>
          <p:nvPr>
            <p:ph type="clipArt" sz="half" idx="2"/>
          </p:nvPr>
        </p:nvGraphicFramePr>
        <p:xfrm>
          <a:off x="4648200" y="1981200"/>
          <a:ext cx="3810000" cy="4114800"/>
        </p:xfrm>
        <a:graphic>
          <a:graphicData uri="http://schemas.openxmlformats.org/presentationml/2006/ole">
            <mc:AlternateContent xmlns:mc="http://schemas.openxmlformats.org/markup-compatibility/2006">
              <mc:Choice xmlns:v="urn:schemas-microsoft-com:vml" Requires="v">
                <p:oleObj spid="_x0000_s8306" name="Clip" r:id="rId4" imgW="0" imgH="0" progId="MS_ClipArt_Gallery.2">
                  <p:embed/>
                </p:oleObj>
              </mc:Choice>
              <mc:Fallback>
                <p:oleObj name="Clip" r:id="rId4" imgW="0" imgH="0" progId="MS_ClipArt_Gallery.2">
                  <p:embed/>
                  <p:pic>
                    <p:nvPicPr>
                      <p:cNvPr id="0" name="Rectangle 2"/>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648200" y="1981200"/>
                        <a:ext cx="3810000" cy="4114800"/>
                      </a:xfrm>
                      <a:prstGeom prst="rect">
                        <a:avLst/>
                      </a:prstGeom>
                      <a:solidFill>
                        <a:srgbClr val="FFFFFF"/>
                      </a:solidFill>
                      <a:ln w="9525">
                        <a:solidFill>
                          <a:srgbClr val="000000"/>
                        </a:solidFill>
                        <a:miter lim="800000"/>
                        <a:headEnd/>
                        <a:tailEnd/>
                      </a:ln>
                    </p:spPr>
                  </p:pic>
                </p:oleObj>
              </mc:Fallback>
            </mc:AlternateContent>
          </a:graphicData>
        </a:graphic>
      </p:graphicFrame>
      <p:graphicFrame>
        <p:nvGraphicFramePr>
          <p:cNvPr id="8195" name="Object 3"/>
          <p:cNvGraphicFramePr>
            <a:graphicFrameLocks noChangeAspect="1"/>
          </p:cNvGraphicFramePr>
          <p:nvPr/>
        </p:nvGraphicFramePr>
        <p:xfrm>
          <a:off x="3886200" y="4648200"/>
          <a:ext cx="1981200" cy="746125"/>
        </p:xfrm>
        <a:graphic>
          <a:graphicData uri="http://schemas.openxmlformats.org/presentationml/2006/ole">
            <mc:AlternateContent xmlns:mc="http://schemas.openxmlformats.org/markup-compatibility/2006">
              <mc:Choice xmlns:v="urn:schemas-microsoft-com:vml" Requires="v">
                <p:oleObj spid="_x0000_s8307" name="Clip" r:id="rId5" imgW="1247760" imgH="266040" progId="MS_ClipArt_Gallery.2">
                  <p:embed/>
                </p:oleObj>
              </mc:Choice>
              <mc:Fallback>
                <p:oleObj name="Clip" r:id="rId5" imgW="1247760" imgH="266040" progId="MS_ClipArt_Gallery.2">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200" y="4648200"/>
                        <a:ext cx="1981200" cy="74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nvGraphicFramePr>
        <p:xfrm>
          <a:off x="3657600" y="2362200"/>
          <a:ext cx="1752600" cy="1204913"/>
        </p:xfrm>
        <a:graphic>
          <a:graphicData uri="http://schemas.openxmlformats.org/presentationml/2006/ole">
            <mc:AlternateContent xmlns:mc="http://schemas.openxmlformats.org/markup-compatibility/2006">
              <mc:Choice xmlns:v="urn:schemas-microsoft-com:vml" Requires="v">
                <p:oleObj spid="_x0000_s8308" name="Clip" r:id="rId7" imgW="4495680" imgH="3344760" progId="MS_ClipArt_Gallery.5">
                  <p:embed/>
                </p:oleObj>
              </mc:Choice>
              <mc:Fallback>
                <p:oleObj name="Clip" r:id="rId7" imgW="4495680" imgH="3344760" progId="MS_ClipArt_Gallery.5">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2362200"/>
                        <a:ext cx="1752600" cy="1204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7" name="Object 5"/>
          <p:cNvGraphicFramePr>
            <a:graphicFrameLocks noChangeAspect="1"/>
          </p:cNvGraphicFramePr>
          <p:nvPr/>
        </p:nvGraphicFramePr>
        <p:xfrm>
          <a:off x="6400800" y="4267200"/>
          <a:ext cx="1752600" cy="1752600"/>
        </p:xfrm>
        <a:graphic>
          <a:graphicData uri="http://schemas.openxmlformats.org/presentationml/2006/ole">
            <mc:AlternateContent xmlns:mc="http://schemas.openxmlformats.org/markup-compatibility/2006">
              <mc:Choice xmlns:v="urn:schemas-microsoft-com:vml" Requires="v">
                <p:oleObj spid="_x0000_s8309" name="Clip" r:id="rId9" imgW="965520" imgH="1193040" progId="MS_ClipArt_Gallery.2">
                  <p:embed/>
                </p:oleObj>
              </mc:Choice>
              <mc:Fallback>
                <p:oleObj name="Clip" r:id="rId9" imgW="965520" imgH="1193040" progId="MS_ClipArt_Gallery.2">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00800" y="4267200"/>
                        <a:ext cx="1752600" cy="175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200" name="Picture 9" descr="sandwich"/>
          <p:cNvPicPr>
            <a:picLocks noChangeAspect="1" noChangeArrowheads="1"/>
          </p:cNvPicPr>
          <p:nvPr/>
        </p:nvPicPr>
        <p:blipFill>
          <a:blip r:embed="rId11" cstate="print"/>
          <a:srcRect/>
          <a:stretch>
            <a:fillRect/>
          </a:stretch>
        </p:blipFill>
        <p:spPr bwMode="auto">
          <a:xfrm>
            <a:off x="6400800" y="2286000"/>
            <a:ext cx="1847850" cy="1449388"/>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pPr>
              <a:defRPr/>
            </a:pPr>
            <a:fld id="{6BB7927A-6994-4AAB-9E74-285098BA54D6}" type="slidenum">
              <a:rPr lang="en-US" smtClean="0"/>
              <a:pPr>
                <a:defRPr/>
              </a:pPr>
              <a:t>108</a:t>
            </a:fld>
            <a:endParaRPr lang="en-US" dirty="0"/>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685800" y="381000"/>
            <a:ext cx="7772400" cy="914400"/>
          </a:xfrm>
        </p:spPr>
        <p:txBody>
          <a:bodyPr/>
          <a:lstStyle/>
          <a:p>
            <a:r>
              <a:rPr lang="en-US" smtClean="0"/>
              <a:t>Inhalation Control</a:t>
            </a:r>
          </a:p>
        </p:txBody>
      </p:sp>
      <p:sp>
        <p:nvSpPr>
          <p:cNvPr id="175107" name="Rectangle 3"/>
          <p:cNvSpPr>
            <a:spLocks noGrp="1" noChangeArrowheads="1"/>
          </p:cNvSpPr>
          <p:nvPr>
            <p:ph type="body" sz="half" idx="1"/>
          </p:nvPr>
        </p:nvSpPr>
        <p:spPr>
          <a:xfrm>
            <a:off x="685800" y="1600200"/>
            <a:ext cx="3810000" cy="4495800"/>
          </a:xfrm>
        </p:spPr>
        <p:txBody>
          <a:bodyPr/>
          <a:lstStyle/>
          <a:p>
            <a:pPr>
              <a:lnSpc>
                <a:spcPct val="90000"/>
              </a:lnSpc>
              <a:buFontTx/>
              <a:buNone/>
            </a:pPr>
            <a:r>
              <a:rPr lang="en-US" sz="2800" smtClean="0"/>
              <a:t>	Control of inhalation is accomplished by working with volatile compounds in a fume hood.  </a:t>
            </a:r>
          </a:p>
          <a:p>
            <a:pPr>
              <a:lnSpc>
                <a:spcPct val="90000"/>
              </a:lnSpc>
              <a:buFontTx/>
              <a:buNone/>
            </a:pPr>
            <a:endParaRPr lang="en-US" sz="2800" smtClean="0"/>
          </a:p>
          <a:p>
            <a:pPr>
              <a:lnSpc>
                <a:spcPct val="90000"/>
              </a:lnSpc>
              <a:buFontTx/>
              <a:buNone/>
            </a:pPr>
            <a:r>
              <a:rPr lang="en-US" sz="2800" smtClean="0"/>
              <a:t>	</a:t>
            </a:r>
            <a:r>
              <a:rPr lang="en-US" sz="2800" u="sng" smtClean="0"/>
              <a:t>Iodinations</a:t>
            </a:r>
            <a:r>
              <a:rPr lang="en-US" sz="2800" smtClean="0"/>
              <a:t> are the most common work involving volatile radioactivity in the lab.</a:t>
            </a:r>
          </a:p>
        </p:txBody>
      </p:sp>
      <p:pic>
        <p:nvPicPr>
          <p:cNvPr id="175108" name="Picture 8" descr="331AHHfume"/>
          <p:cNvPicPr>
            <a:picLocks noChangeAspect="1" noChangeArrowheads="1"/>
          </p:cNvPicPr>
          <p:nvPr/>
        </p:nvPicPr>
        <p:blipFill>
          <a:blip r:embed="rId3" cstate="print"/>
          <a:srcRect/>
          <a:stretch>
            <a:fillRect/>
          </a:stretch>
        </p:blipFill>
        <p:spPr bwMode="auto">
          <a:xfrm>
            <a:off x="5410200" y="1524000"/>
            <a:ext cx="3505200" cy="4800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BB7927A-6994-4AAB-9E74-285098BA54D6}" type="slidenum">
              <a:rPr lang="en-US" smtClean="0"/>
              <a:pPr>
                <a:defRPr/>
              </a:pPr>
              <a:t>109</a:t>
            </a:fld>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838200" y="457200"/>
            <a:ext cx="7620000" cy="685800"/>
          </a:xfrm>
          <a:prstGeom prst="rect">
            <a:avLst/>
          </a:prstGeom>
          <a:noFill/>
          <a:ln w="9525">
            <a:noFill/>
            <a:miter lim="800000"/>
            <a:headEnd/>
            <a:tailEnd/>
          </a:ln>
        </p:spPr>
        <p:txBody>
          <a:bodyPr anchor="ctr"/>
          <a:lstStyle/>
          <a:p>
            <a:r>
              <a:rPr lang="en-US" sz="4400" b="1">
                <a:solidFill>
                  <a:srgbClr val="FFFF00"/>
                </a:solidFill>
                <a:latin typeface="Arial" charset="0"/>
              </a:rPr>
              <a:t>Alpha Particles</a:t>
            </a:r>
          </a:p>
        </p:txBody>
      </p:sp>
      <p:sp>
        <p:nvSpPr>
          <p:cNvPr id="47107" name="Rectangle 3"/>
          <p:cNvSpPr>
            <a:spLocks noChangeArrowheads="1"/>
          </p:cNvSpPr>
          <p:nvPr/>
        </p:nvSpPr>
        <p:spPr bwMode="auto">
          <a:xfrm>
            <a:off x="457200" y="1676400"/>
            <a:ext cx="5486400" cy="4343400"/>
          </a:xfrm>
          <a:prstGeom prst="rect">
            <a:avLst/>
          </a:prstGeom>
          <a:noFill/>
          <a:ln w="9525">
            <a:noFill/>
            <a:miter lim="800000"/>
            <a:headEnd/>
            <a:tailEnd/>
          </a:ln>
        </p:spPr>
        <p:txBody>
          <a:bodyPr/>
          <a:lstStyle/>
          <a:p>
            <a:pPr marL="342900" indent="-342900" algn="l">
              <a:lnSpc>
                <a:spcPct val="90000"/>
              </a:lnSpc>
              <a:spcBef>
                <a:spcPct val="20000"/>
              </a:spcBef>
              <a:buFontTx/>
              <a:buChar char="•"/>
            </a:pPr>
            <a:r>
              <a:rPr lang="en-US" sz="2400" dirty="0">
                <a:solidFill>
                  <a:schemeClr val="bg1"/>
                </a:solidFill>
                <a:latin typeface="Arial" charset="0"/>
              </a:rPr>
              <a:t>Highly charged, heavy particles which are identical to helium nuclei (2n, 2p, +2 charge) emitted from the nucleus</a:t>
            </a:r>
          </a:p>
          <a:p>
            <a:pPr marL="342900" indent="-342900" algn="l">
              <a:lnSpc>
                <a:spcPct val="90000"/>
              </a:lnSpc>
              <a:spcBef>
                <a:spcPct val="20000"/>
              </a:spcBef>
              <a:buFontTx/>
              <a:buChar char="•"/>
            </a:pPr>
            <a:r>
              <a:rPr lang="en-US" sz="2400" dirty="0">
                <a:solidFill>
                  <a:schemeClr val="bg1"/>
                </a:solidFill>
                <a:latin typeface="Arial" charset="0"/>
              </a:rPr>
              <a:t>Energy range from 3 to 8 MeV (most are around 5</a:t>
            </a:r>
            <a:r>
              <a:rPr lang="en-US" sz="2400" dirty="0" smtClean="0">
                <a:solidFill>
                  <a:schemeClr val="bg1"/>
                </a:solidFill>
                <a:latin typeface="Arial" charset="0"/>
              </a:rPr>
              <a:t>)</a:t>
            </a:r>
            <a:endParaRPr lang="en-US" sz="2400" dirty="0">
              <a:solidFill>
                <a:schemeClr val="bg1"/>
              </a:solidFill>
              <a:latin typeface="Arial" charset="0"/>
            </a:endParaRPr>
          </a:p>
          <a:p>
            <a:pPr marL="342900" indent="-342900" algn="l">
              <a:lnSpc>
                <a:spcPct val="90000"/>
              </a:lnSpc>
              <a:spcBef>
                <a:spcPct val="20000"/>
              </a:spcBef>
              <a:buFontTx/>
              <a:buChar char="•"/>
            </a:pPr>
            <a:r>
              <a:rPr lang="en-US" sz="2400" dirty="0">
                <a:solidFill>
                  <a:schemeClr val="bg1"/>
                </a:solidFill>
                <a:latin typeface="Arial" charset="0"/>
              </a:rPr>
              <a:t>Have a very short range in air (a few cm) or tissue</a:t>
            </a:r>
          </a:p>
          <a:p>
            <a:pPr marL="342900" indent="-342900" algn="l">
              <a:lnSpc>
                <a:spcPct val="90000"/>
              </a:lnSpc>
              <a:spcBef>
                <a:spcPct val="20000"/>
              </a:spcBef>
              <a:buFontTx/>
              <a:buChar char="•"/>
            </a:pPr>
            <a:r>
              <a:rPr lang="en-US" sz="2400" dirty="0">
                <a:solidFill>
                  <a:schemeClr val="bg1"/>
                </a:solidFill>
                <a:latin typeface="Arial" charset="0"/>
              </a:rPr>
              <a:t>Common example </a:t>
            </a:r>
            <a:r>
              <a:rPr lang="en-US" sz="2400" dirty="0" smtClean="0">
                <a:solidFill>
                  <a:schemeClr val="bg1"/>
                </a:solidFill>
                <a:latin typeface="Arial" charset="0"/>
              </a:rPr>
              <a:t>of alpha </a:t>
            </a:r>
            <a:r>
              <a:rPr lang="en-US" sz="2400" dirty="0" err="1" smtClean="0">
                <a:solidFill>
                  <a:schemeClr val="bg1"/>
                </a:solidFill>
                <a:latin typeface="Arial" charset="0"/>
              </a:rPr>
              <a:t>emmitters</a:t>
            </a:r>
            <a:r>
              <a:rPr lang="en-US" sz="2400" dirty="0" smtClean="0">
                <a:solidFill>
                  <a:schemeClr val="bg1"/>
                </a:solidFill>
                <a:latin typeface="Arial" charset="0"/>
              </a:rPr>
              <a:t> are</a:t>
            </a:r>
            <a:r>
              <a:rPr lang="en-US" sz="2400" dirty="0">
                <a:solidFill>
                  <a:schemeClr val="bg1"/>
                </a:solidFill>
                <a:latin typeface="Arial" charset="0"/>
              </a:rPr>
              <a:t>:  polonium-210, uranium-238, and plutonium-239</a:t>
            </a:r>
          </a:p>
          <a:p>
            <a:pPr marL="342900" indent="-342900" algn="l">
              <a:lnSpc>
                <a:spcPct val="90000"/>
              </a:lnSpc>
              <a:spcBef>
                <a:spcPct val="20000"/>
              </a:spcBef>
              <a:buFontTx/>
              <a:buChar char="•"/>
            </a:pPr>
            <a:endParaRPr lang="en-US" sz="2400" dirty="0">
              <a:solidFill>
                <a:schemeClr val="bg1"/>
              </a:solidFill>
              <a:latin typeface="Arial" charset="0"/>
            </a:endParaRPr>
          </a:p>
        </p:txBody>
      </p:sp>
      <p:pic>
        <p:nvPicPr>
          <p:cNvPr id="47108" name="Picture 4" descr="alphaparticle"/>
          <p:cNvPicPr>
            <a:picLocks noChangeAspect="1" noChangeArrowheads="1"/>
          </p:cNvPicPr>
          <p:nvPr/>
        </p:nvPicPr>
        <p:blipFill>
          <a:blip r:embed="rId3" cstate="print"/>
          <a:srcRect/>
          <a:stretch>
            <a:fillRect/>
          </a:stretch>
        </p:blipFill>
        <p:spPr bwMode="auto">
          <a:xfrm>
            <a:off x="6400800" y="2286000"/>
            <a:ext cx="2378075" cy="244633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C522BB97-A1AB-4EB0-BFA7-E8CD839FB1E6}" type="slidenum">
              <a:rPr lang="en-US" smtClean="0"/>
              <a:pPr>
                <a:defRPr/>
              </a:pPr>
              <a:t>11</a:t>
            </a:fld>
            <a:endParaRPr lang="en-US" dirty="0"/>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1752600" y="609600"/>
            <a:ext cx="6019800" cy="838200"/>
          </a:xfrm>
        </p:spPr>
        <p:txBody>
          <a:bodyPr/>
          <a:lstStyle/>
          <a:p>
            <a:r>
              <a:rPr lang="en-US" smtClean="0"/>
              <a:t>Ingestion Control</a:t>
            </a:r>
          </a:p>
        </p:txBody>
      </p:sp>
      <p:sp>
        <p:nvSpPr>
          <p:cNvPr id="176131" name="Rectangle 3"/>
          <p:cNvSpPr>
            <a:spLocks noGrp="1" noChangeArrowheads="1"/>
          </p:cNvSpPr>
          <p:nvPr>
            <p:ph type="body" sz="half" idx="2"/>
          </p:nvPr>
        </p:nvSpPr>
        <p:spPr>
          <a:xfrm>
            <a:off x="3962400" y="2209800"/>
            <a:ext cx="5181600" cy="3886200"/>
          </a:xfrm>
        </p:spPr>
        <p:txBody>
          <a:bodyPr/>
          <a:lstStyle/>
          <a:p>
            <a:pPr>
              <a:lnSpc>
                <a:spcPct val="90000"/>
              </a:lnSpc>
              <a:buFontTx/>
              <a:buNone/>
            </a:pPr>
            <a:r>
              <a:rPr lang="en-US" sz="2800" smtClean="0"/>
              <a:t>	Control is maintained by following general safe work habits: </a:t>
            </a:r>
          </a:p>
          <a:p>
            <a:pPr lvl="1">
              <a:lnSpc>
                <a:spcPct val="90000"/>
              </a:lnSpc>
            </a:pPr>
            <a:r>
              <a:rPr lang="en-US" sz="2400" smtClean="0"/>
              <a:t>identifying radiation use areas </a:t>
            </a:r>
          </a:p>
          <a:p>
            <a:pPr lvl="1">
              <a:lnSpc>
                <a:spcPct val="90000"/>
              </a:lnSpc>
            </a:pPr>
            <a:r>
              <a:rPr lang="en-US" sz="2400" smtClean="0"/>
              <a:t>controlling contamination </a:t>
            </a:r>
          </a:p>
          <a:p>
            <a:pPr lvl="1">
              <a:lnSpc>
                <a:spcPct val="90000"/>
              </a:lnSpc>
            </a:pPr>
            <a:r>
              <a:rPr lang="en-US" sz="2400" smtClean="0"/>
              <a:t>laboratory monitoring </a:t>
            </a:r>
          </a:p>
          <a:p>
            <a:pPr lvl="1">
              <a:lnSpc>
                <a:spcPct val="90000"/>
              </a:lnSpc>
            </a:pPr>
            <a:r>
              <a:rPr lang="en-US" sz="2400" smtClean="0"/>
              <a:t>practicing good housekeeping</a:t>
            </a:r>
          </a:p>
          <a:p>
            <a:pPr lvl="1">
              <a:lnSpc>
                <a:spcPct val="90000"/>
              </a:lnSpc>
            </a:pPr>
            <a:r>
              <a:rPr lang="en-US" sz="2400" smtClean="0"/>
              <a:t>No eating, drinking or smoking in laboratory</a:t>
            </a:r>
          </a:p>
        </p:txBody>
      </p:sp>
      <p:pic>
        <p:nvPicPr>
          <p:cNvPr id="176132" name="Picture 4" descr="sandwich"/>
          <p:cNvPicPr>
            <a:picLocks noChangeAspect="1" noChangeArrowheads="1"/>
          </p:cNvPicPr>
          <p:nvPr/>
        </p:nvPicPr>
        <p:blipFill>
          <a:blip r:embed="rId3" cstate="print"/>
          <a:srcRect/>
          <a:stretch>
            <a:fillRect/>
          </a:stretch>
        </p:blipFill>
        <p:spPr bwMode="auto">
          <a:xfrm>
            <a:off x="609600" y="2514600"/>
            <a:ext cx="3238500" cy="2540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3755D6E-AA42-4434-8B81-4CB1A78D4D3D}" type="slidenum">
              <a:rPr lang="en-US" smtClean="0"/>
              <a:pPr>
                <a:defRPr/>
              </a:pPr>
              <a:t>110</a:t>
            </a:fld>
            <a:endParaRPr lang="en-US" dirty="0"/>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685800" y="457200"/>
            <a:ext cx="7772400" cy="838200"/>
          </a:xfrm>
        </p:spPr>
        <p:txBody>
          <a:bodyPr/>
          <a:lstStyle/>
          <a:p>
            <a:r>
              <a:rPr lang="en-US" smtClean="0"/>
              <a:t>Injection Hazards</a:t>
            </a:r>
          </a:p>
        </p:txBody>
      </p:sp>
      <p:sp>
        <p:nvSpPr>
          <p:cNvPr id="177155" name="Rectangle 3"/>
          <p:cNvSpPr>
            <a:spLocks noGrp="1" noChangeArrowheads="1"/>
          </p:cNvSpPr>
          <p:nvPr>
            <p:ph type="body" sz="half" idx="1"/>
          </p:nvPr>
        </p:nvSpPr>
        <p:spPr>
          <a:xfrm>
            <a:off x="228600" y="1981200"/>
            <a:ext cx="4267200" cy="4114800"/>
          </a:xfrm>
        </p:spPr>
        <p:txBody>
          <a:bodyPr/>
          <a:lstStyle/>
          <a:p>
            <a:r>
              <a:rPr lang="en-US" sz="2800" smtClean="0"/>
              <a:t>Always use sharp containers to dispose of needles and sharp objects.</a:t>
            </a:r>
          </a:p>
          <a:p>
            <a:r>
              <a:rPr lang="en-US" sz="2800" smtClean="0"/>
              <a:t>NEVER try to:</a:t>
            </a:r>
          </a:p>
          <a:p>
            <a:pPr lvl="1"/>
            <a:r>
              <a:rPr lang="en-US" sz="2400" smtClean="0"/>
              <a:t>Recap Needles	</a:t>
            </a:r>
          </a:p>
          <a:p>
            <a:pPr lvl="1"/>
            <a:r>
              <a:rPr lang="en-US" sz="2400" smtClean="0"/>
              <a:t>Bend Needles</a:t>
            </a:r>
          </a:p>
          <a:p>
            <a:pPr lvl="1"/>
            <a:r>
              <a:rPr lang="en-US" sz="2400" smtClean="0"/>
              <a:t>Break Needles</a:t>
            </a:r>
          </a:p>
        </p:txBody>
      </p:sp>
      <p:pic>
        <p:nvPicPr>
          <p:cNvPr id="177156" name="Picture 6" descr="eng02[1]"/>
          <p:cNvPicPr>
            <a:picLocks noChangeAspect="1" noChangeArrowheads="1"/>
          </p:cNvPicPr>
          <p:nvPr/>
        </p:nvPicPr>
        <p:blipFill>
          <a:blip r:embed="rId3" cstate="print"/>
          <a:srcRect/>
          <a:stretch>
            <a:fillRect/>
          </a:stretch>
        </p:blipFill>
        <p:spPr bwMode="auto">
          <a:xfrm>
            <a:off x="5105400" y="2286000"/>
            <a:ext cx="3581400" cy="2971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BB7927A-6994-4AAB-9E74-285098BA54D6}" type="slidenum">
              <a:rPr lang="en-US" smtClean="0"/>
              <a:pPr>
                <a:defRPr/>
              </a:pPr>
              <a:t>111</a:t>
            </a:fld>
            <a:endParaRPr lang="en-US" dirty="0"/>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body" idx="1"/>
          </p:nvPr>
        </p:nvSpPr>
        <p:spPr>
          <a:xfrm>
            <a:off x="685800" y="2070100"/>
            <a:ext cx="3962400" cy="3213100"/>
          </a:xfrm>
        </p:spPr>
        <p:txBody>
          <a:bodyPr/>
          <a:lstStyle/>
          <a:p>
            <a:pPr>
              <a:lnSpc>
                <a:spcPct val="90000"/>
              </a:lnSpc>
              <a:buFontTx/>
              <a:buNone/>
            </a:pPr>
            <a:r>
              <a:rPr lang="en-US" sz="2800" smtClean="0"/>
              <a:t>	Always wear proper protective equipment (PPE) when working in the laboratory.  Always select the appropriate barrier for the material that you are handling.</a:t>
            </a:r>
          </a:p>
        </p:txBody>
      </p:sp>
      <p:sp>
        <p:nvSpPr>
          <p:cNvPr id="178179" name="Rectangle 3"/>
          <p:cNvSpPr>
            <a:spLocks noGrp="1" noChangeArrowheads="1"/>
          </p:cNvSpPr>
          <p:nvPr>
            <p:ph type="title"/>
          </p:nvPr>
        </p:nvSpPr>
        <p:spPr/>
        <p:txBody>
          <a:bodyPr/>
          <a:lstStyle/>
          <a:p>
            <a:r>
              <a:rPr lang="en-US" smtClean="0"/>
              <a:t>Absorption	</a:t>
            </a:r>
          </a:p>
        </p:txBody>
      </p:sp>
      <p:pic>
        <p:nvPicPr>
          <p:cNvPr id="178180" name="Picture 5" descr="labtechs"/>
          <p:cNvPicPr>
            <a:picLocks noChangeAspect="1" noChangeArrowheads="1"/>
          </p:cNvPicPr>
          <p:nvPr/>
        </p:nvPicPr>
        <p:blipFill>
          <a:blip r:embed="rId3" cstate="print"/>
          <a:srcRect/>
          <a:stretch>
            <a:fillRect/>
          </a:stretch>
        </p:blipFill>
        <p:spPr bwMode="auto">
          <a:xfrm>
            <a:off x="5257800" y="2286000"/>
            <a:ext cx="3352800" cy="2819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112</a:t>
            </a:fld>
            <a:endParaRPr lang="en-US" dirty="0"/>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4" name="Rectangle 2"/>
          <p:cNvSpPr>
            <a:spLocks noGrp="1" noChangeArrowheads="1"/>
          </p:cNvSpPr>
          <p:nvPr>
            <p:ph type="title"/>
          </p:nvPr>
        </p:nvSpPr>
        <p:spPr>
          <a:xfrm>
            <a:off x="304800" y="609600"/>
            <a:ext cx="8534400" cy="1143000"/>
          </a:xfrm>
        </p:spPr>
        <p:txBody>
          <a:bodyPr/>
          <a:lstStyle/>
          <a:p>
            <a:r>
              <a:rPr lang="en-US" smtClean="0"/>
              <a:t>These Are Not Allowed in the Lab</a:t>
            </a:r>
          </a:p>
        </p:txBody>
      </p:sp>
      <p:sp>
        <p:nvSpPr>
          <p:cNvPr id="9225" name="Rectangle 3"/>
          <p:cNvSpPr>
            <a:spLocks noGrp="1" noChangeArrowheads="1"/>
          </p:cNvSpPr>
          <p:nvPr>
            <p:ph type="body" sz="half" idx="2"/>
          </p:nvPr>
        </p:nvSpPr>
        <p:spPr>
          <a:xfrm>
            <a:off x="4800600" y="2514600"/>
            <a:ext cx="3810000" cy="3429000"/>
          </a:xfrm>
        </p:spPr>
        <p:txBody>
          <a:bodyPr/>
          <a:lstStyle/>
          <a:p>
            <a:pPr>
              <a:buFontTx/>
              <a:buNone/>
            </a:pPr>
            <a:r>
              <a:rPr lang="en-US" sz="2400" smtClean="0"/>
              <a:t>	No eating, drinking, smoking, no pipetting by mouth or applying cosmetics (lipstick, chap stick, eyeliner, etc.) should take place in a posted area</a:t>
            </a:r>
          </a:p>
        </p:txBody>
      </p:sp>
      <p:grpSp>
        <p:nvGrpSpPr>
          <p:cNvPr id="9226" name="Group 4"/>
          <p:cNvGrpSpPr>
            <a:grpSpLocks/>
          </p:cNvGrpSpPr>
          <p:nvPr/>
        </p:nvGrpSpPr>
        <p:grpSpPr bwMode="auto">
          <a:xfrm>
            <a:off x="762000" y="2298700"/>
            <a:ext cx="1524000" cy="1524000"/>
            <a:chOff x="480" y="1448"/>
            <a:chExt cx="960" cy="960"/>
          </a:xfrm>
        </p:grpSpPr>
        <p:graphicFrame>
          <p:nvGraphicFramePr>
            <p:cNvPr id="9222" name="Object 5"/>
            <p:cNvGraphicFramePr>
              <a:graphicFrameLocks noChangeAspect="1"/>
            </p:cNvGraphicFramePr>
            <p:nvPr/>
          </p:nvGraphicFramePr>
          <p:xfrm>
            <a:off x="480" y="1448"/>
            <a:ext cx="960" cy="960"/>
          </p:xfrm>
          <a:graphic>
            <a:graphicData uri="http://schemas.openxmlformats.org/presentationml/2006/ole">
              <mc:AlternateContent xmlns:mc="http://schemas.openxmlformats.org/markup-compatibility/2006">
                <mc:Choice xmlns:v="urn:schemas-microsoft-com:vml" Requires="v">
                  <p:oleObj spid="_x0000_s9386" name="Clip" r:id="rId4" imgW="2438280" imgH="2430000" progId="MS_ClipArt_Gallery.2">
                    <p:embed/>
                  </p:oleObj>
                </mc:Choice>
                <mc:Fallback>
                  <p:oleObj name="Clip" r:id="rId4" imgW="2438280" imgH="2430000" progId="MS_ClipArt_Gallery.2">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1448"/>
                          <a:ext cx="960" cy="9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3" name="Object 6"/>
            <p:cNvGraphicFramePr>
              <a:graphicFrameLocks noChangeAspect="1"/>
            </p:cNvGraphicFramePr>
            <p:nvPr/>
          </p:nvGraphicFramePr>
          <p:xfrm>
            <a:off x="622" y="1608"/>
            <a:ext cx="664" cy="609"/>
          </p:xfrm>
          <a:graphic>
            <a:graphicData uri="http://schemas.openxmlformats.org/presentationml/2006/ole">
              <mc:AlternateContent xmlns:mc="http://schemas.openxmlformats.org/markup-compatibility/2006">
                <mc:Choice xmlns:v="urn:schemas-microsoft-com:vml" Requires="v">
                  <p:oleObj spid="_x0000_s9387" name="Clip" r:id="rId6" imgW="3298320" imgH="3468960" progId="MS_ClipArt_Gallery.2">
                    <p:embed/>
                  </p:oleObj>
                </mc:Choice>
                <mc:Fallback>
                  <p:oleObj name="Clip" r:id="rId6" imgW="3298320" imgH="3468960" progId="MS_ClipArt_Gallery.2">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 y="1608"/>
                          <a:ext cx="664" cy="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graphicFrame>
        <p:nvGraphicFramePr>
          <p:cNvPr id="9218" name="Object 7"/>
          <p:cNvGraphicFramePr>
            <a:graphicFrameLocks noChangeAspect="1"/>
          </p:cNvGraphicFramePr>
          <p:nvPr/>
        </p:nvGraphicFramePr>
        <p:xfrm>
          <a:off x="2895600" y="4038600"/>
          <a:ext cx="1490663" cy="1490663"/>
        </p:xfrm>
        <a:graphic>
          <a:graphicData uri="http://schemas.openxmlformats.org/presentationml/2006/ole">
            <mc:AlternateContent xmlns:mc="http://schemas.openxmlformats.org/markup-compatibility/2006">
              <mc:Choice xmlns:v="urn:schemas-microsoft-com:vml" Requires="v">
                <p:oleObj spid="_x0000_s9388" name="Clip" r:id="rId8" imgW="1490400" imgH="1490760" progId="MS_ClipArt_Gallery.2">
                  <p:embed/>
                </p:oleObj>
              </mc:Choice>
              <mc:Fallback>
                <p:oleObj name="Clip" r:id="rId8" imgW="1490400" imgH="1490760" progId="MS_ClipArt_Gallery.2">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4038600"/>
                        <a:ext cx="1490663" cy="1490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227" name="Group 8"/>
          <p:cNvGrpSpPr>
            <a:grpSpLocks/>
          </p:cNvGrpSpPr>
          <p:nvPr/>
        </p:nvGrpSpPr>
        <p:grpSpPr bwMode="auto">
          <a:xfrm>
            <a:off x="3048000" y="2438400"/>
            <a:ext cx="1524000" cy="1447800"/>
            <a:chOff x="1920" y="2688"/>
            <a:chExt cx="1344" cy="1075"/>
          </a:xfrm>
        </p:grpSpPr>
        <p:graphicFrame>
          <p:nvGraphicFramePr>
            <p:cNvPr id="9220" name="Object 9"/>
            <p:cNvGraphicFramePr>
              <a:graphicFrameLocks noChangeAspect="1"/>
            </p:cNvGraphicFramePr>
            <p:nvPr/>
          </p:nvGraphicFramePr>
          <p:xfrm>
            <a:off x="1920" y="2688"/>
            <a:ext cx="1344" cy="1075"/>
          </p:xfrm>
          <a:graphic>
            <a:graphicData uri="http://schemas.openxmlformats.org/presentationml/2006/ole">
              <mc:AlternateContent xmlns:mc="http://schemas.openxmlformats.org/markup-compatibility/2006">
                <mc:Choice xmlns:v="urn:schemas-microsoft-com:vml" Requires="v">
                  <p:oleObj spid="_x0000_s9389" name="Clip" r:id="rId10" imgW="2438280" imgH="2430000" progId="MS_ClipArt_Gallery.2">
                    <p:embed/>
                  </p:oleObj>
                </mc:Choice>
                <mc:Fallback>
                  <p:oleObj name="Clip" r:id="rId10" imgW="2438280" imgH="2430000" progId="MS_ClipArt_Gallery.2">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 y="2688"/>
                          <a:ext cx="1344" cy="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221" name="Object 10"/>
            <p:cNvGraphicFramePr>
              <a:graphicFrameLocks noChangeAspect="1"/>
            </p:cNvGraphicFramePr>
            <p:nvPr/>
          </p:nvGraphicFramePr>
          <p:xfrm>
            <a:off x="2304" y="2832"/>
            <a:ext cx="635" cy="612"/>
          </p:xfrm>
          <a:graphic>
            <a:graphicData uri="http://schemas.openxmlformats.org/presentationml/2006/ole">
              <mc:AlternateContent xmlns:mc="http://schemas.openxmlformats.org/markup-compatibility/2006">
                <mc:Choice xmlns:v="urn:schemas-microsoft-com:vml" Requires="v">
                  <p:oleObj spid="_x0000_s9390" name="Clip" r:id="rId11" imgW="2916720" imgH="3468960" progId="MS_ClipArt_Gallery.2">
                    <p:embed/>
                  </p:oleObj>
                </mc:Choice>
                <mc:Fallback>
                  <p:oleObj name="Clip" r:id="rId11" imgW="2916720" imgH="3468960" progId="MS_ClipArt_Gallery.2">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04" y="2832"/>
                          <a:ext cx="635" cy="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228" name="Group 11"/>
          <p:cNvGrpSpPr>
            <a:grpSpLocks/>
          </p:cNvGrpSpPr>
          <p:nvPr/>
        </p:nvGrpSpPr>
        <p:grpSpPr bwMode="auto">
          <a:xfrm>
            <a:off x="838200" y="4038600"/>
            <a:ext cx="1524000" cy="1524000"/>
            <a:chOff x="528" y="2880"/>
            <a:chExt cx="960" cy="960"/>
          </a:xfrm>
        </p:grpSpPr>
        <p:graphicFrame>
          <p:nvGraphicFramePr>
            <p:cNvPr id="9219" name="Object 12"/>
            <p:cNvGraphicFramePr>
              <a:graphicFrameLocks noChangeAspect="1"/>
            </p:cNvGraphicFramePr>
            <p:nvPr/>
          </p:nvGraphicFramePr>
          <p:xfrm>
            <a:off x="528" y="2880"/>
            <a:ext cx="960" cy="960"/>
          </p:xfrm>
          <a:graphic>
            <a:graphicData uri="http://schemas.openxmlformats.org/presentationml/2006/ole">
              <mc:AlternateContent xmlns:mc="http://schemas.openxmlformats.org/markup-compatibility/2006">
                <mc:Choice xmlns:v="urn:schemas-microsoft-com:vml" Requires="v">
                  <p:oleObj spid="_x0000_s9391" name="Clip" r:id="rId13" imgW="2438280" imgH="2430000" progId="MS_ClipArt_Gallery.5">
                    <p:embed/>
                  </p:oleObj>
                </mc:Choice>
                <mc:Fallback>
                  <p:oleObj name="Clip" r:id="rId13" imgW="2438280" imgH="2430000" progId="MS_ClipArt_Gallery.5">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 y="2880"/>
                          <a:ext cx="960" cy="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9229" name="Group 13"/>
            <p:cNvGrpSpPr>
              <a:grpSpLocks/>
            </p:cNvGrpSpPr>
            <p:nvPr/>
          </p:nvGrpSpPr>
          <p:grpSpPr bwMode="auto">
            <a:xfrm rot="-697336">
              <a:off x="708" y="3216"/>
              <a:ext cx="626" cy="251"/>
              <a:chOff x="480" y="3888"/>
              <a:chExt cx="888" cy="299"/>
            </a:xfrm>
          </p:grpSpPr>
          <p:sp>
            <p:nvSpPr>
              <p:cNvPr id="9230" name="Rectangle 14"/>
              <p:cNvSpPr>
                <a:spLocks noChangeArrowheads="1"/>
              </p:cNvSpPr>
              <p:nvPr/>
            </p:nvSpPr>
            <p:spPr bwMode="auto">
              <a:xfrm>
                <a:off x="480" y="3888"/>
                <a:ext cx="576" cy="288"/>
              </a:xfrm>
              <a:prstGeom prst="rect">
                <a:avLst/>
              </a:prstGeom>
              <a:solidFill>
                <a:schemeClr val="folHlink"/>
              </a:solidFill>
              <a:ln w="9525">
                <a:solidFill>
                  <a:schemeClr val="bg1"/>
                </a:solidFill>
                <a:miter lim="800000"/>
                <a:headEnd/>
                <a:tailEnd/>
              </a:ln>
            </p:spPr>
            <p:txBody>
              <a:bodyPr wrap="none" anchor="ctr"/>
              <a:lstStyle/>
              <a:p>
                <a:endParaRPr lang="en-US"/>
              </a:p>
            </p:txBody>
          </p:sp>
          <p:sp>
            <p:nvSpPr>
              <p:cNvPr id="9231" name="AutoShape 15"/>
              <p:cNvSpPr>
                <a:spLocks noChangeArrowheads="1"/>
              </p:cNvSpPr>
              <p:nvPr/>
            </p:nvSpPr>
            <p:spPr bwMode="auto">
              <a:xfrm rot="-5213884">
                <a:off x="1067" y="3887"/>
                <a:ext cx="289" cy="31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5979 w 21600"/>
                  <a:gd name="T13" fmla="*/ 5954 h 21600"/>
                  <a:gd name="T14" fmla="*/ 15621 w 21600"/>
                  <a:gd name="T15" fmla="*/ 15646 h 21600"/>
                </a:gdLst>
                <a:ahLst/>
                <a:cxnLst>
                  <a:cxn ang="T8">
                    <a:pos x="T0" y="T1"/>
                  </a:cxn>
                  <a:cxn ang="T9">
                    <a:pos x="T2" y="T3"/>
                  </a:cxn>
                  <a:cxn ang="T10">
                    <a:pos x="T4" y="T5"/>
                  </a:cxn>
                  <a:cxn ang="T11">
                    <a:pos x="T6" y="T7"/>
                  </a:cxn>
                </a:cxnLst>
                <a:rect l="T12" t="T13" r="T14" b="T15"/>
                <a:pathLst>
                  <a:path w="21600" h="21600">
                    <a:moveTo>
                      <a:pt x="0" y="0"/>
                    </a:moveTo>
                    <a:lnTo>
                      <a:pt x="8306" y="21600"/>
                    </a:lnTo>
                    <a:lnTo>
                      <a:pt x="13294" y="21600"/>
                    </a:lnTo>
                    <a:lnTo>
                      <a:pt x="21600" y="0"/>
                    </a:lnTo>
                    <a:close/>
                  </a:path>
                </a:pathLst>
              </a:custGeom>
              <a:solidFill>
                <a:srgbClr val="FF6699"/>
              </a:solidFill>
              <a:ln w="9525">
                <a:solidFill>
                  <a:schemeClr val="bg1"/>
                </a:solidFill>
                <a:miter lim="800000"/>
                <a:headEnd/>
                <a:tailEnd/>
              </a:ln>
            </p:spPr>
            <p:txBody>
              <a:bodyPr wrap="none" anchor="ctr"/>
              <a:lstStyle/>
              <a:p>
                <a:endParaRPr lang="en-US"/>
              </a:p>
            </p:txBody>
          </p:sp>
        </p:grpSp>
      </p:grpSp>
      <p:sp>
        <p:nvSpPr>
          <p:cNvPr id="16" name="Slide Number Placeholder 15"/>
          <p:cNvSpPr>
            <a:spLocks noGrp="1"/>
          </p:cNvSpPr>
          <p:nvPr>
            <p:ph type="sldNum" sz="quarter" idx="12"/>
          </p:nvPr>
        </p:nvSpPr>
        <p:spPr/>
        <p:txBody>
          <a:bodyPr/>
          <a:lstStyle/>
          <a:p>
            <a:pPr>
              <a:defRPr/>
            </a:pPr>
            <a:fld id="{83755D6E-AA42-4434-8B81-4CB1A78D4D3D}" type="slidenum">
              <a:rPr lang="en-US" smtClean="0"/>
              <a:pPr>
                <a:defRPr/>
              </a:pPr>
              <a:t>113</a:t>
            </a:fld>
            <a:endParaRPr lang="en-US" dirty="0"/>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838200" y="685800"/>
            <a:ext cx="7772400" cy="838200"/>
          </a:xfrm>
        </p:spPr>
        <p:txBody>
          <a:bodyPr/>
          <a:lstStyle/>
          <a:p>
            <a:r>
              <a:rPr lang="en-US" smtClean="0"/>
              <a:t>Internal Exposure Monitoring</a:t>
            </a:r>
          </a:p>
        </p:txBody>
      </p:sp>
      <p:sp>
        <p:nvSpPr>
          <p:cNvPr id="179203" name="Rectangle 3"/>
          <p:cNvSpPr>
            <a:spLocks noGrp="1" noChangeArrowheads="1"/>
          </p:cNvSpPr>
          <p:nvPr>
            <p:ph type="body" idx="1"/>
          </p:nvPr>
        </p:nvSpPr>
        <p:spPr>
          <a:xfrm>
            <a:off x="685800" y="2209800"/>
            <a:ext cx="7772400" cy="3581400"/>
          </a:xfrm>
        </p:spPr>
        <p:txBody>
          <a:bodyPr/>
          <a:lstStyle/>
          <a:p>
            <a:pPr>
              <a:buFontTx/>
              <a:buNone/>
            </a:pPr>
            <a:r>
              <a:rPr lang="en-US" smtClean="0"/>
              <a:t>	Internally deposited radioactive material can be monitored by measuring the radiation emitted from the body or by measuring the amount of radioactive material contained in the urine or feces.  These monitoring techniques are called bioassays.</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114</a:t>
            </a:fld>
            <a:endParaRPr lang="en-US" dirty="0"/>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r>
              <a:rPr lang="en-US" smtClean="0"/>
              <a:t>Bioassay Program</a:t>
            </a:r>
          </a:p>
        </p:txBody>
      </p:sp>
      <p:sp>
        <p:nvSpPr>
          <p:cNvPr id="180227" name="Rectangle 3"/>
          <p:cNvSpPr>
            <a:spLocks noGrp="1" noChangeArrowheads="1"/>
          </p:cNvSpPr>
          <p:nvPr>
            <p:ph type="body" sz="half" idx="1"/>
          </p:nvPr>
        </p:nvSpPr>
        <p:spPr>
          <a:xfrm>
            <a:off x="685800" y="2209800"/>
            <a:ext cx="7696200" cy="2057400"/>
          </a:xfrm>
        </p:spPr>
        <p:txBody>
          <a:bodyPr/>
          <a:lstStyle/>
          <a:p>
            <a:pPr>
              <a:buFontTx/>
              <a:buNone/>
            </a:pPr>
            <a:r>
              <a:rPr lang="en-US" sz="2800" smtClean="0"/>
              <a:t>	Purpose:</a:t>
            </a:r>
          </a:p>
          <a:p>
            <a:pPr>
              <a:buFontTx/>
              <a:buNone/>
            </a:pPr>
            <a:r>
              <a:rPr lang="en-US" sz="2800" smtClean="0"/>
              <a:t>	Monitor the internal radiation exposures of radiation workers</a:t>
            </a:r>
          </a:p>
        </p:txBody>
      </p:sp>
      <p:pic>
        <p:nvPicPr>
          <p:cNvPr id="180228" name="Picture 5" descr="8-13-03 Thyroid A"/>
          <p:cNvPicPr>
            <a:picLocks noGrp="1" noChangeAspect="1" noChangeArrowheads="1"/>
          </p:cNvPicPr>
          <p:nvPr>
            <p:ph sz="half" idx="2"/>
          </p:nvPr>
        </p:nvPicPr>
        <p:blipFill>
          <a:blip r:embed="rId3" cstate="print"/>
          <a:srcRect/>
          <a:stretch>
            <a:fillRect/>
          </a:stretch>
        </p:blipFill>
        <p:spPr>
          <a:xfrm>
            <a:off x="5486400" y="4114800"/>
            <a:ext cx="3505200" cy="2552700"/>
          </a:xfrm>
          <a:noFill/>
        </p:spPr>
      </p:pic>
      <p:sp>
        <p:nvSpPr>
          <p:cNvPr id="5" name="Slide Number Placeholder 4"/>
          <p:cNvSpPr>
            <a:spLocks noGrp="1"/>
          </p:cNvSpPr>
          <p:nvPr>
            <p:ph type="sldNum" sz="quarter" idx="12"/>
          </p:nvPr>
        </p:nvSpPr>
        <p:spPr/>
        <p:txBody>
          <a:bodyPr/>
          <a:lstStyle/>
          <a:p>
            <a:pPr>
              <a:defRPr/>
            </a:pPr>
            <a:fld id="{5F3CD03D-21B7-4FE6-98F0-9159B8622C2C}" type="slidenum">
              <a:rPr lang="en-US" smtClean="0"/>
              <a:pPr>
                <a:defRPr/>
              </a:pPr>
              <a:t>115</a:t>
            </a:fld>
            <a:endParaRPr lang="en-US" dirty="0"/>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685800" y="152400"/>
            <a:ext cx="7772400" cy="914400"/>
          </a:xfrm>
        </p:spPr>
        <p:txBody>
          <a:bodyPr/>
          <a:lstStyle/>
          <a:p>
            <a:r>
              <a:rPr lang="en-US" smtClean="0"/>
              <a:t>Bioassay Program</a:t>
            </a:r>
          </a:p>
        </p:txBody>
      </p:sp>
      <p:sp>
        <p:nvSpPr>
          <p:cNvPr id="181251" name="Rectangle 3"/>
          <p:cNvSpPr>
            <a:spLocks noGrp="1" noChangeArrowheads="1"/>
          </p:cNvSpPr>
          <p:nvPr>
            <p:ph type="body" idx="1"/>
          </p:nvPr>
        </p:nvSpPr>
        <p:spPr>
          <a:xfrm>
            <a:off x="685800" y="1676400"/>
            <a:ext cx="7772400" cy="4419600"/>
          </a:xfrm>
        </p:spPr>
        <p:txBody>
          <a:bodyPr/>
          <a:lstStyle/>
          <a:p>
            <a:pPr>
              <a:buFontTx/>
              <a:buNone/>
            </a:pPr>
            <a:r>
              <a:rPr lang="en-US" smtClean="0"/>
              <a:t>	Types of Bioassays</a:t>
            </a:r>
          </a:p>
          <a:p>
            <a:pPr lvl="1"/>
            <a:endParaRPr lang="en-US" smtClean="0"/>
          </a:p>
          <a:p>
            <a:pPr lvl="1"/>
            <a:r>
              <a:rPr lang="en-US" smtClean="0"/>
              <a:t>Thyroid Bioassay</a:t>
            </a:r>
          </a:p>
          <a:p>
            <a:pPr lvl="1"/>
            <a:endParaRPr lang="en-US" smtClean="0"/>
          </a:p>
          <a:p>
            <a:pPr lvl="1"/>
            <a:endParaRPr lang="en-US" smtClean="0"/>
          </a:p>
          <a:p>
            <a:pPr lvl="1"/>
            <a:endParaRPr lang="en-US" smtClean="0"/>
          </a:p>
          <a:p>
            <a:pPr lvl="1"/>
            <a:endParaRPr lang="en-US" smtClean="0"/>
          </a:p>
          <a:p>
            <a:pPr lvl="1" algn="r"/>
            <a:r>
              <a:rPr lang="en-US" smtClean="0"/>
              <a:t>Urine Analysis</a:t>
            </a:r>
          </a:p>
        </p:txBody>
      </p:sp>
      <p:pic>
        <p:nvPicPr>
          <p:cNvPr id="181252" name="Picture 4" descr="IMAGE015"/>
          <p:cNvPicPr>
            <a:picLocks noChangeAspect="1" noChangeArrowheads="1"/>
          </p:cNvPicPr>
          <p:nvPr/>
        </p:nvPicPr>
        <p:blipFill>
          <a:blip r:embed="rId3" cstate="print"/>
          <a:srcRect/>
          <a:stretch>
            <a:fillRect/>
          </a:stretch>
        </p:blipFill>
        <p:spPr bwMode="auto">
          <a:xfrm>
            <a:off x="4800600" y="1752600"/>
            <a:ext cx="4064000" cy="3048000"/>
          </a:xfrm>
          <a:prstGeom prst="rect">
            <a:avLst/>
          </a:prstGeom>
          <a:noFill/>
          <a:ln w="9525">
            <a:noFill/>
            <a:miter lim="800000"/>
            <a:headEnd/>
            <a:tailEnd/>
          </a:ln>
        </p:spPr>
      </p:pic>
      <p:pic>
        <p:nvPicPr>
          <p:cNvPr id="181253" name="Picture 5" descr="pic6500w"/>
          <p:cNvPicPr>
            <a:picLocks noChangeAspect="1" noChangeArrowheads="1"/>
          </p:cNvPicPr>
          <p:nvPr/>
        </p:nvPicPr>
        <p:blipFill>
          <a:blip r:embed="rId4" cstate="print"/>
          <a:srcRect/>
          <a:stretch>
            <a:fillRect/>
          </a:stretch>
        </p:blipFill>
        <p:spPr bwMode="auto">
          <a:xfrm>
            <a:off x="685800" y="3733800"/>
            <a:ext cx="3581400" cy="28956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6F53CE6B-D316-48F6-A9F3-70C8145D86AC}" type="slidenum">
              <a:rPr lang="en-US" smtClean="0"/>
              <a:pPr>
                <a:defRPr/>
              </a:pPr>
              <a:t>116</a:t>
            </a:fld>
            <a:endParaRPr lang="en-US" dirty="0"/>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685800" y="228600"/>
            <a:ext cx="7772400" cy="990600"/>
          </a:xfrm>
        </p:spPr>
        <p:txBody>
          <a:bodyPr/>
          <a:lstStyle/>
          <a:p>
            <a:r>
              <a:rPr lang="en-US" smtClean="0"/>
              <a:t>Bioassay Program</a:t>
            </a:r>
          </a:p>
        </p:txBody>
      </p:sp>
      <p:sp>
        <p:nvSpPr>
          <p:cNvPr id="182275" name="Rectangle 3"/>
          <p:cNvSpPr>
            <a:spLocks noGrp="1" noChangeArrowheads="1"/>
          </p:cNvSpPr>
          <p:nvPr>
            <p:ph type="body" idx="1"/>
          </p:nvPr>
        </p:nvSpPr>
        <p:spPr/>
        <p:txBody>
          <a:bodyPr/>
          <a:lstStyle/>
          <a:p>
            <a:pPr>
              <a:buFontTx/>
              <a:buNone/>
            </a:pPr>
            <a:r>
              <a:rPr lang="en-US" dirty="0" smtClean="0"/>
              <a:t>	Participants</a:t>
            </a:r>
          </a:p>
          <a:p>
            <a:pPr lvl="1"/>
            <a:r>
              <a:rPr lang="en-US" dirty="0" smtClean="0"/>
              <a:t>Personnel who perform </a:t>
            </a:r>
            <a:r>
              <a:rPr lang="en-US" dirty="0" err="1" smtClean="0"/>
              <a:t>Iodinations</a:t>
            </a:r>
            <a:r>
              <a:rPr lang="en-US" dirty="0" smtClean="0"/>
              <a:t>.</a:t>
            </a:r>
            <a:endParaRPr lang="en-US" dirty="0" smtClean="0"/>
          </a:p>
          <a:p>
            <a:pPr lvl="1"/>
            <a:r>
              <a:rPr lang="en-US" dirty="0" smtClean="0"/>
              <a:t>Personnel who use high amount of Tritium (</a:t>
            </a:r>
            <a:r>
              <a:rPr lang="en-US" dirty="0" err="1" smtClean="0"/>
              <a:t>mCi</a:t>
            </a:r>
            <a:r>
              <a:rPr lang="en-US" dirty="0" smtClean="0"/>
              <a:t> amounts).</a:t>
            </a:r>
          </a:p>
          <a:p>
            <a:pPr lvl="1"/>
            <a:r>
              <a:rPr lang="en-US" dirty="0" smtClean="0"/>
              <a:t>Personnel who are involved in a major spill/accident.</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117</a:t>
            </a:fld>
            <a:endParaRPr lang="en-US" dirty="0"/>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685800" y="381000"/>
            <a:ext cx="7772400" cy="1143000"/>
          </a:xfrm>
        </p:spPr>
        <p:txBody>
          <a:bodyPr/>
          <a:lstStyle/>
          <a:p>
            <a:r>
              <a:rPr lang="en-US" smtClean="0"/>
              <a:t>Summary</a:t>
            </a:r>
          </a:p>
        </p:txBody>
      </p:sp>
      <p:sp>
        <p:nvSpPr>
          <p:cNvPr id="183299" name="Rectangle 3"/>
          <p:cNvSpPr>
            <a:spLocks noGrp="1" noChangeArrowheads="1"/>
          </p:cNvSpPr>
          <p:nvPr>
            <p:ph type="body" idx="1"/>
          </p:nvPr>
        </p:nvSpPr>
        <p:spPr>
          <a:xfrm>
            <a:off x="685800" y="2057400"/>
            <a:ext cx="7772400" cy="3581400"/>
          </a:xfrm>
        </p:spPr>
        <p:txBody>
          <a:bodyPr/>
          <a:lstStyle/>
          <a:p>
            <a:pPr>
              <a:lnSpc>
                <a:spcPct val="90000"/>
              </a:lnSpc>
            </a:pPr>
            <a:r>
              <a:rPr lang="en-US" smtClean="0"/>
              <a:t>Use Time, Distance, and Shielding to keep exposure ALARA</a:t>
            </a:r>
          </a:p>
          <a:p>
            <a:pPr>
              <a:lnSpc>
                <a:spcPct val="90000"/>
              </a:lnSpc>
            </a:pPr>
            <a:r>
              <a:rPr lang="en-US" smtClean="0"/>
              <a:t>Recognize the internal exposure pathways</a:t>
            </a:r>
          </a:p>
          <a:p>
            <a:pPr lvl="1">
              <a:lnSpc>
                <a:spcPct val="90000"/>
              </a:lnSpc>
            </a:pPr>
            <a:r>
              <a:rPr lang="en-US" smtClean="0"/>
              <a:t>Control contamination</a:t>
            </a:r>
          </a:p>
          <a:p>
            <a:pPr lvl="1">
              <a:lnSpc>
                <a:spcPct val="90000"/>
              </a:lnSpc>
            </a:pPr>
            <a:r>
              <a:rPr lang="en-US" smtClean="0"/>
              <a:t>Use Proper Protective Equipment</a:t>
            </a:r>
          </a:p>
          <a:p>
            <a:pPr>
              <a:lnSpc>
                <a:spcPct val="90000"/>
              </a:lnSpc>
            </a:pPr>
            <a:r>
              <a:rPr lang="en-US" smtClean="0"/>
              <a:t>Common Sense — Be safe.</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118</a:t>
            </a:fld>
            <a:endParaRPr lang="en-US" dirty="0"/>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8"/>
          <p:cNvSpPr>
            <a:spLocks noGrp="1" noChangeArrowheads="1"/>
          </p:cNvSpPr>
          <p:nvPr>
            <p:ph type="title"/>
          </p:nvPr>
        </p:nvSpPr>
        <p:spPr>
          <a:xfrm>
            <a:off x="304800" y="304800"/>
            <a:ext cx="8458200" cy="1143000"/>
          </a:xfrm>
        </p:spPr>
        <p:txBody>
          <a:bodyPr/>
          <a:lstStyle/>
          <a:p>
            <a:r>
              <a:rPr lang="en-US" sz="4000" smtClean="0"/>
              <a:t>Part VI -- What to Expect at UMB</a:t>
            </a:r>
          </a:p>
        </p:txBody>
      </p:sp>
      <p:sp>
        <p:nvSpPr>
          <p:cNvPr id="184323" name="Rectangle 9"/>
          <p:cNvSpPr>
            <a:spLocks noGrp="1" noChangeArrowheads="1"/>
          </p:cNvSpPr>
          <p:nvPr>
            <p:ph type="body" idx="1"/>
          </p:nvPr>
        </p:nvSpPr>
        <p:spPr>
          <a:xfrm>
            <a:off x="685800" y="1600200"/>
            <a:ext cx="7772400" cy="4495800"/>
          </a:xfrm>
        </p:spPr>
        <p:txBody>
          <a:bodyPr/>
          <a:lstStyle/>
          <a:p>
            <a:pPr>
              <a:lnSpc>
                <a:spcPct val="90000"/>
              </a:lnSpc>
            </a:pPr>
            <a:r>
              <a:rPr lang="en-US" sz="2800" smtClean="0"/>
              <a:t>We will discuss the following:</a:t>
            </a:r>
          </a:p>
          <a:p>
            <a:pPr lvl="1">
              <a:lnSpc>
                <a:spcPct val="90000"/>
              </a:lnSpc>
            </a:pPr>
            <a:r>
              <a:rPr lang="en-US" sz="2400" smtClean="0"/>
              <a:t>Individual Responsibility</a:t>
            </a:r>
          </a:p>
          <a:p>
            <a:pPr lvl="1">
              <a:lnSpc>
                <a:spcPct val="90000"/>
              </a:lnSpc>
            </a:pPr>
            <a:r>
              <a:rPr lang="en-US" sz="2400" smtClean="0"/>
              <a:t>Authorization Process</a:t>
            </a:r>
          </a:p>
          <a:p>
            <a:pPr lvl="1">
              <a:lnSpc>
                <a:spcPct val="90000"/>
              </a:lnSpc>
            </a:pPr>
            <a:r>
              <a:rPr lang="en-US" sz="2400" smtClean="0"/>
              <a:t>Receipt, Use and Transfer of RAM</a:t>
            </a:r>
          </a:p>
          <a:p>
            <a:pPr lvl="1">
              <a:lnSpc>
                <a:spcPct val="90000"/>
              </a:lnSpc>
            </a:pPr>
            <a:r>
              <a:rPr lang="en-US" sz="2400" smtClean="0"/>
              <a:t>Security</a:t>
            </a:r>
          </a:p>
          <a:p>
            <a:pPr lvl="1">
              <a:lnSpc>
                <a:spcPct val="90000"/>
              </a:lnSpc>
            </a:pPr>
            <a:r>
              <a:rPr lang="en-US" sz="2400" smtClean="0"/>
              <a:t>Postings and Signs</a:t>
            </a:r>
          </a:p>
          <a:p>
            <a:pPr lvl="1">
              <a:lnSpc>
                <a:spcPct val="90000"/>
              </a:lnSpc>
            </a:pPr>
            <a:r>
              <a:rPr lang="en-US" sz="2400" smtClean="0"/>
              <a:t>Inspection Process</a:t>
            </a:r>
          </a:p>
          <a:p>
            <a:pPr lvl="1">
              <a:lnSpc>
                <a:spcPct val="90000"/>
              </a:lnSpc>
            </a:pPr>
            <a:r>
              <a:rPr lang="en-US" sz="2400" smtClean="0"/>
              <a:t>Laboratory Safety</a:t>
            </a:r>
          </a:p>
          <a:p>
            <a:pPr lvl="1">
              <a:lnSpc>
                <a:spcPct val="90000"/>
              </a:lnSpc>
            </a:pPr>
            <a:r>
              <a:rPr lang="en-US" sz="2400" smtClean="0"/>
              <a:t>Change in Status</a:t>
            </a:r>
          </a:p>
          <a:p>
            <a:pPr lvl="1">
              <a:lnSpc>
                <a:spcPct val="90000"/>
              </a:lnSpc>
            </a:pPr>
            <a:r>
              <a:rPr lang="en-US" sz="2400" smtClean="0"/>
              <a:t>Miscellaneous Requirements</a:t>
            </a:r>
          </a:p>
          <a:p>
            <a:pPr lvl="1">
              <a:lnSpc>
                <a:spcPct val="90000"/>
              </a:lnSpc>
            </a:pPr>
            <a:r>
              <a:rPr lang="en-US" sz="2400" smtClean="0"/>
              <a:t>Emergency Procedures</a:t>
            </a:r>
          </a:p>
          <a:p>
            <a:pPr lvl="1">
              <a:lnSpc>
                <a:spcPct val="90000"/>
              </a:lnSpc>
            </a:pPr>
            <a:r>
              <a:rPr lang="en-US" sz="2400" smtClean="0"/>
              <a:t>Practical Instruction</a:t>
            </a:r>
          </a:p>
        </p:txBody>
      </p:sp>
      <p:pic>
        <p:nvPicPr>
          <p:cNvPr id="184324" name="Picture 12" descr="UMB seal"/>
          <p:cNvPicPr>
            <a:picLocks noChangeAspect="1" noChangeArrowheads="1"/>
          </p:cNvPicPr>
          <p:nvPr/>
        </p:nvPicPr>
        <p:blipFill>
          <a:blip r:embed="rId3" cstate="print"/>
          <a:srcRect/>
          <a:stretch>
            <a:fillRect/>
          </a:stretch>
        </p:blipFill>
        <p:spPr bwMode="auto">
          <a:xfrm>
            <a:off x="6858000" y="4648200"/>
            <a:ext cx="2057400" cy="1981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119</a:t>
            </a:fld>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762000" y="609600"/>
            <a:ext cx="7620000" cy="685800"/>
          </a:xfrm>
          <a:prstGeom prst="rect">
            <a:avLst/>
          </a:prstGeom>
          <a:noFill/>
          <a:ln w="9525">
            <a:noFill/>
            <a:miter lim="800000"/>
            <a:headEnd/>
            <a:tailEnd/>
          </a:ln>
        </p:spPr>
        <p:txBody>
          <a:bodyPr anchor="ctr"/>
          <a:lstStyle/>
          <a:p>
            <a:r>
              <a:rPr lang="en-US" sz="4400" b="1">
                <a:solidFill>
                  <a:srgbClr val="FFFF00"/>
                </a:solidFill>
                <a:latin typeface="Arial" charset="0"/>
              </a:rPr>
              <a:t>Beta Particles</a:t>
            </a:r>
          </a:p>
        </p:txBody>
      </p:sp>
      <p:sp>
        <p:nvSpPr>
          <p:cNvPr id="49155" name="Rectangle 3"/>
          <p:cNvSpPr>
            <a:spLocks noChangeArrowheads="1"/>
          </p:cNvSpPr>
          <p:nvPr/>
        </p:nvSpPr>
        <p:spPr bwMode="auto">
          <a:xfrm>
            <a:off x="457200" y="1981200"/>
            <a:ext cx="6096000" cy="3886200"/>
          </a:xfrm>
          <a:prstGeom prst="rect">
            <a:avLst/>
          </a:prstGeom>
          <a:noFill/>
          <a:ln w="9525">
            <a:noFill/>
            <a:miter lim="800000"/>
            <a:headEnd/>
            <a:tailEnd/>
          </a:ln>
        </p:spPr>
        <p:txBody>
          <a:bodyPr/>
          <a:lstStyle/>
          <a:p>
            <a:pPr marL="342900" indent="-342900" algn="l">
              <a:spcBef>
                <a:spcPct val="20000"/>
              </a:spcBef>
              <a:buFontTx/>
              <a:buChar char="•"/>
            </a:pPr>
            <a:r>
              <a:rPr lang="en-US" sz="2800">
                <a:solidFill>
                  <a:schemeClr val="bg1"/>
                </a:solidFill>
                <a:latin typeface="Arial" charset="0"/>
              </a:rPr>
              <a:t>Electrons emitted from the nucleus</a:t>
            </a:r>
          </a:p>
          <a:p>
            <a:pPr marL="342900" indent="-342900" algn="l">
              <a:spcBef>
                <a:spcPct val="20000"/>
              </a:spcBef>
              <a:buFontTx/>
              <a:buChar char="•"/>
            </a:pPr>
            <a:r>
              <a:rPr lang="en-US" sz="2800">
                <a:solidFill>
                  <a:schemeClr val="bg1"/>
                </a:solidFill>
                <a:latin typeface="Arial" charset="0"/>
              </a:rPr>
              <a:t>Have a spectrum of energies with an average beta energy equal to about one third of the maximum beta energy</a:t>
            </a:r>
          </a:p>
          <a:p>
            <a:pPr marL="342900" indent="-342900" algn="l">
              <a:spcBef>
                <a:spcPct val="20000"/>
              </a:spcBef>
              <a:buFontTx/>
              <a:buChar char="•"/>
            </a:pPr>
            <a:r>
              <a:rPr lang="en-US" sz="2800">
                <a:solidFill>
                  <a:schemeClr val="bg1"/>
                </a:solidFill>
                <a:latin typeface="Arial" charset="0"/>
              </a:rPr>
              <a:t>May be either negatively charged (negatrons) or positively charged (positrons)</a:t>
            </a:r>
          </a:p>
          <a:p>
            <a:pPr marL="342900" indent="-342900" algn="l">
              <a:spcBef>
                <a:spcPct val="20000"/>
              </a:spcBef>
            </a:pPr>
            <a:endParaRPr lang="en-US" sz="2800">
              <a:solidFill>
                <a:schemeClr val="bg1"/>
              </a:solidFill>
              <a:latin typeface="Arial" charset="0"/>
            </a:endParaRPr>
          </a:p>
        </p:txBody>
      </p:sp>
      <p:pic>
        <p:nvPicPr>
          <p:cNvPr id="49156" name="Picture 4" descr="electron"/>
          <p:cNvPicPr>
            <a:picLocks noChangeAspect="1" noChangeArrowheads="1"/>
          </p:cNvPicPr>
          <p:nvPr/>
        </p:nvPicPr>
        <p:blipFill>
          <a:blip r:embed="rId3" cstate="print"/>
          <a:srcRect/>
          <a:stretch>
            <a:fillRect/>
          </a:stretch>
        </p:blipFill>
        <p:spPr bwMode="auto">
          <a:xfrm>
            <a:off x="6858000" y="2971800"/>
            <a:ext cx="571500" cy="571500"/>
          </a:xfrm>
          <a:prstGeom prst="rect">
            <a:avLst/>
          </a:prstGeom>
          <a:noFill/>
          <a:ln w="9525">
            <a:noFill/>
            <a:miter lim="800000"/>
            <a:headEnd/>
            <a:tailEnd/>
          </a:ln>
        </p:spPr>
      </p:pic>
      <p:pic>
        <p:nvPicPr>
          <p:cNvPr id="49157" name="Picture 5" descr="positron"/>
          <p:cNvPicPr>
            <a:picLocks noChangeAspect="1" noChangeArrowheads="1"/>
          </p:cNvPicPr>
          <p:nvPr/>
        </p:nvPicPr>
        <p:blipFill>
          <a:blip r:embed="rId4" cstate="print"/>
          <a:srcRect/>
          <a:stretch>
            <a:fillRect/>
          </a:stretch>
        </p:blipFill>
        <p:spPr bwMode="auto">
          <a:xfrm>
            <a:off x="7696200" y="4114800"/>
            <a:ext cx="571500" cy="5715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C522BB97-A1AB-4EB0-BFA7-E8CD839FB1E6}" type="slidenum">
              <a:rPr lang="en-US" smtClean="0"/>
              <a:pPr>
                <a:defRPr/>
              </a:pPr>
              <a:t>12</a:t>
            </a:fld>
            <a:endParaRPr lang="en-US" dirty="0"/>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smtClean="0"/>
              <a:t>Individual Responsibility</a:t>
            </a:r>
          </a:p>
        </p:txBody>
      </p:sp>
      <p:sp>
        <p:nvSpPr>
          <p:cNvPr id="185347" name="Rectangle 3"/>
          <p:cNvSpPr>
            <a:spLocks noGrp="1" noChangeArrowheads="1"/>
          </p:cNvSpPr>
          <p:nvPr>
            <p:ph type="body" idx="1"/>
          </p:nvPr>
        </p:nvSpPr>
        <p:spPr>
          <a:xfrm>
            <a:off x="838200" y="2146300"/>
            <a:ext cx="6781800" cy="3289300"/>
          </a:xfrm>
        </p:spPr>
        <p:txBody>
          <a:bodyPr/>
          <a:lstStyle/>
          <a:p>
            <a:r>
              <a:rPr lang="en-US" smtClean="0"/>
              <a:t>Radiation worker registration</a:t>
            </a:r>
          </a:p>
          <a:p>
            <a:r>
              <a:rPr lang="en-US" smtClean="0"/>
              <a:t>Appropriate dosimeter usage</a:t>
            </a:r>
          </a:p>
          <a:p>
            <a:r>
              <a:rPr lang="en-US" smtClean="0"/>
              <a:t>Radiation worker  training</a:t>
            </a:r>
          </a:p>
          <a:p>
            <a:r>
              <a:rPr lang="en-US" smtClean="0"/>
              <a:t>Familiarization with authorization</a:t>
            </a:r>
          </a:p>
          <a:p>
            <a:r>
              <a:rPr lang="en-US" smtClean="0"/>
              <a:t>Regulations and standards</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120</a:t>
            </a:fld>
            <a:endParaRPr lang="en-US" dirty="0"/>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685800" y="381000"/>
            <a:ext cx="7772400" cy="838200"/>
          </a:xfrm>
        </p:spPr>
        <p:txBody>
          <a:bodyPr/>
          <a:lstStyle/>
          <a:p>
            <a:r>
              <a:rPr lang="en-US" smtClean="0"/>
              <a:t>Authorization Process</a:t>
            </a:r>
          </a:p>
        </p:txBody>
      </p:sp>
      <p:sp>
        <p:nvSpPr>
          <p:cNvPr id="186371" name="Rectangle 3"/>
          <p:cNvSpPr>
            <a:spLocks noGrp="1" noChangeArrowheads="1"/>
          </p:cNvSpPr>
          <p:nvPr>
            <p:ph type="body" sz="half" idx="2"/>
          </p:nvPr>
        </p:nvSpPr>
        <p:spPr>
          <a:xfrm>
            <a:off x="4343400" y="1524000"/>
            <a:ext cx="4572000" cy="4572000"/>
          </a:xfrm>
        </p:spPr>
        <p:txBody>
          <a:bodyPr/>
          <a:lstStyle/>
          <a:p>
            <a:r>
              <a:rPr lang="en-US" sz="2000" dirty="0" smtClean="0"/>
              <a:t>Complete and Return “Application for the Possession and Use of Radioactive Material in Basic Research</a:t>
            </a:r>
            <a:r>
              <a:rPr lang="en-US" sz="2000" dirty="0"/>
              <a:t>.” http://www.umaryland.edu/ehs/research-registration/ </a:t>
            </a:r>
          </a:p>
          <a:p>
            <a:r>
              <a:rPr lang="en-US" sz="2000" dirty="0" smtClean="0">
                <a:hlinkClick r:id="rId3"/>
              </a:rPr>
              <a:t>http://cicero.umaryland.edu</a:t>
            </a:r>
            <a:endParaRPr lang="en-US" sz="2000" dirty="0" smtClean="0"/>
          </a:p>
          <a:p>
            <a:r>
              <a:rPr lang="en-US" sz="2000" dirty="0" smtClean="0"/>
              <a:t>Application reviewed by Radiation Safety Officer and Basic Research Safety Committee </a:t>
            </a:r>
          </a:p>
          <a:p>
            <a:r>
              <a:rPr lang="en-US" sz="2000" dirty="0" smtClean="0"/>
              <a:t>Committee reviews application</a:t>
            </a:r>
          </a:p>
          <a:p>
            <a:r>
              <a:rPr lang="en-US" sz="2000" dirty="0" smtClean="0"/>
              <a:t>Authorization approved/disapproved</a:t>
            </a:r>
          </a:p>
        </p:txBody>
      </p:sp>
      <p:pic>
        <p:nvPicPr>
          <p:cNvPr id="186372" name="Picture 4" descr="Penpaper"/>
          <p:cNvPicPr>
            <a:picLocks noGrp="1" noChangeAspect="1" noChangeArrowheads="1"/>
          </p:cNvPicPr>
          <p:nvPr>
            <p:ph type="clipArt" sz="half" idx="1"/>
          </p:nvPr>
        </p:nvPicPr>
        <p:blipFill>
          <a:blip r:embed="rId4" cstate="print"/>
          <a:srcRect/>
          <a:stretch>
            <a:fillRect/>
          </a:stretch>
        </p:blipFill>
        <p:spPr>
          <a:xfrm>
            <a:off x="381000" y="1752600"/>
            <a:ext cx="3505200" cy="3883025"/>
          </a:xfrm>
        </p:spPr>
      </p:pic>
      <p:sp>
        <p:nvSpPr>
          <p:cNvPr id="5" name="Slide Number Placeholder 4"/>
          <p:cNvSpPr>
            <a:spLocks noGrp="1"/>
          </p:cNvSpPr>
          <p:nvPr>
            <p:ph type="sldNum" sz="quarter" idx="12"/>
          </p:nvPr>
        </p:nvSpPr>
        <p:spPr/>
        <p:txBody>
          <a:bodyPr/>
          <a:lstStyle/>
          <a:p>
            <a:pPr>
              <a:defRPr/>
            </a:pPr>
            <a:fld id="{83755D6E-AA42-4434-8B81-4CB1A78D4D3D}" type="slidenum">
              <a:rPr lang="en-US" smtClean="0"/>
              <a:pPr>
                <a:defRPr/>
              </a:pPr>
              <a:t>121</a:t>
            </a:fld>
            <a:endParaRPr lang="en-US" dirty="0"/>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685800" y="228600"/>
            <a:ext cx="7772400" cy="914400"/>
          </a:xfrm>
        </p:spPr>
        <p:txBody>
          <a:bodyPr/>
          <a:lstStyle/>
          <a:p>
            <a:r>
              <a:rPr lang="en-US" smtClean="0"/>
              <a:t>Authorization Process</a:t>
            </a:r>
          </a:p>
        </p:txBody>
      </p:sp>
      <p:sp>
        <p:nvSpPr>
          <p:cNvPr id="187395" name="Rectangle 3"/>
          <p:cNvSpPr>
            <a:spLocks noGrp="1" noChangeArrowheads="1"/>
          </p:cNvSpPr>
          <p:nvPr>
            <p:ph type="body" sz="half" idx="1"/>
          </p:nvPr>
        </p:nvSpPr>
        <p:spPr>
          <a:xfrm>
            <a:off x="228600" y="1371600"/>
            <a:ext cx="4267200" cy="4724400"/>
          </a:xfrm>
        </p:spPr>
        <p:txBody>
          <a:bodyPr/>
          <a:lstStyle/>
          <a:p>
            <a:pPr algn="ctr">
              <a:lnSpc>
                <a:spcPct val="90000"/>
              </a:lnSpc>
              <a:buFontTx/>
              <a:buNone/>
            </a:pPr>
            <a:r>
              <a:rPr lang="en-US" sz="2400" dirty="0" smtClean="0"/>
              <a:t>Authorization Issuance</a:t>
            </a:r>
          </a:p>
          <a:p>
            <a:pPr>
              <a:lnSpc>
                <a:spcPct val="90000"/>
              </a:lnSpc>
            </a:pPr>
            <a:r>
              <a:rPr lang="en-US" sz="2400" dirty="0" smtClean="0"/>
              <a:t>The modifications for the protocol will be made in Cicero based on BRSC recommendations .</a:t>
            </a:r>
          </a:p>
          <a:p>
            <a:pPr>
              <a:lnSpc>
                <a:spcPct val="90000"/>
              </a:lnSpc>
            </a:pPr>
            <a:r>
              <a:rPr lang="en-US" sz="2400" dirty="0" smtClean="0"/>
              <a:t>The applicant has to attend a preauthorization conference with the Radiation Safety Officer before the official authorization is issued.</a:t>
            </a:r>
          </a:p>
          <a:p>
            <a:pPr>
              <a:lnSpc>
                <a:spcPct val="90000"/>
              </a:lnSpc>
            </a:pPr>
            <a:r>
              <a:rPr lang="en-US" sz="2400" dirty="0" smtClean="0"/>
              <a:t>After attending the conference authorization is given to order and receive radioactive material.</a:t>
            </a:r>
          </a:p>
          <a:p>
            <a:pPr>
              <a:lnSpc>
                <a:spcPct val="90000"/>
              </a:lnSpc>
            </a:pPr>
            <a:endParaRPr lang="en-US" sz="2400" dirty="0" smtClean="0"/>
          </a:p>
        </p:txBody>
      </p:sp>
      <p:pic>
        <p:nvPicPr>
          <p:cNvPr id="187396" name="Picture 4" descr="talk5"/>
          <p:cNvPicPr>
            <a:picLocks noGrp="1" noChangeAspect="1" noChangeArrowheads="1"/>
          </p:cNvPicPr>
          <p:nvPr>
            <p:ph type="clipArt" sz="half" idx="2"/>
          </p:nvPr>
        </p:nvPicPr>
        <p:blipFill>
          <a:blip r:embed="rId3" cstate="print"/>
          <a:srcRect/>
          <a:stretch>
            <a:fillRect/>
          </a:stretch>
        </p:blipFill>
        <p:spPr>
          <a:xfrm>
            <a:off x="4800600" y="2133600"/>
            <a:ext cx="4114800" cy="2900363"/>
          </a:xfrm>
        </p:spPr>
      </p:pic>
      <p:sp>
        <p:nvSpPr>
          <p:cNvPr id="5" name="Slide Number Placeholder 4"/>
          <p:cNvSpPr>
            <a:spLocks noGrp="1"/>
          </p:cNvSpPr>
          <p:nvPr>
            <p:ph type="sldNum" sz="quarter" idx="12"/>
          </p:nvPr>
        </p:nvSpPr>
        <p:spPr/>
        <p:txBody>
          <a:bodyPr/>
          <a:lstStyle/>
          <a:p>
            <a:pPr>
              <a:defRPr/>
            </a:pPr>
            <a:fld id="{6BB7927A-6994-4AAB-9E74-285098BA54D6}" type="slidenum">
              <a:rPr lang="en-US" smtClean="0"/>
              <a:pPr>
                <a:defRPr/>
              </a:pPr>
              <a:t>122</a:t>
            </a:fld>
            <a:endParaRPr lang="en-US" dirty="0"/>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2032000" y="114300"/>
            <a:ext cx="5334000" cy="762000"/>
          </a:xfrm>
        </p:spPr>
        <p:txBody>
          <a:bodyPr/>
          <a:lstStyle/>
          <a:p>
            <a:r>
              <a:rPr lang="en-US" smtClean="0"/>
              <a:t>Authorization</a:t>
            </a:r>
          </a:p>
        </p:txBody>
      </p:sp>
      <p:graphicFrame>
        <p:nvGraphicFramePr>
          <p:cNvPr id="10242" name="Object 3"/>
          <p:cNvGraphicFramePr>
            <a:graphicFrameLocks noGrp="1" noChangeAspect="1"/>
          </p:cNvGraphicFramePr>
          <p:nvPr>
            <p:ph type="clipArt" sz="half" idx="2"/>
          </p:nvPr>
        </p:nvGraphicFramePr>
        <p:xfrm>
          <a:off x="2590800" y="914400"/>
          <a:ext cx="4191000" cy="5638800"/>
        </p:xfrm>
        <a:graphic>
          <a:graphicData uri="http://schemas.openxmlformats.org/presentationml/2006/ole">
            <mc:AlternateContent xmlns:mc="http://schemas.openxmlformats.org/markup-compatibility/2006">
              <mc:Choice xmlns:v="urn:schemas-microsoft-com:vml" Requires="v">
                <p:oleObj spid="_x0000_s10270" name="Clip" r:id="rId4" imgW="7657143" imgH="10476190" progId="MS_ClipArt_Gallery.2">
                  <p:embed/>
                </p:oleObj>
              </mc:Choice>
              <mc:Fallback>
                <p:oleObj name="Clip" r:id="rId4" imgW="7657143" imgH="10476190" progId="MS_ClipArt_Gallery.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914400"/>
                        <a:ext cx="4191000" cy="563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6BB7927A-6994-4AAB-9E74-285098BA54D6}" type="slidenum">
              <a:rPr lang="en-US" smtClean="0"/>
              <a:pPr>
                <a:defRPr/>
              </a:pPr>
              <a:t>123</a:t>
            </a:fld>
            <a:endParaRPr lang="en-US" dirty="0"/>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762000" y="152400"/>
            <a:ext cx="7620000" cy="381000"/>
          </a:xfrm>
        </p:spPr>
        <p:txBody>
          <a:bodyPr/>
          <a:lstStyle/>
          <a:p>
            <a:r>
              <a:rPr lang="en-US" sz="4000" smtClean="0"/>
              <a:t>Standard Terms</a:t>
            </a:r>
          </a:p>
        </p:txBody>
      </p:sp>
      <p:pic>
        <p:nvPicPr>
          <p:cNvPr id="188419" name="Picture 5" descr="Standard Terms and Conditions"/>
          <p:cNvPicPr>
            <a:picLocks noGrp="1" noChangeAspect="1" noChangeArrowheads="1"/>
          </p:cNvPicPr>
          <p:nvPr>
            <p:ph idx="1"/>
          </p:nvPr>
        </p:nvPicPr>
        <p:blipFill>
          <a:blip r:embed="rId3" cstate="print"/>
          <a:srcRect/>
          <a:stretch>
            <a:fillRect/>
          </a:stretch>
        </p:blipFill>
        <p:spPr>
          <a:xfrm>
            <a:off x="2362200" y="838200"/>
            <a:ext cx="4648200" cy="5715000"/>
          </a:xfrm>
          <a:noFill/>
        </p:spPr>
      </p:pic>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124</a:t>
            </a:fld>
            <a:endParaRPr lang="en-US" dirty="0"/>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762000" y="304800"/>
            <a:ext cx="7620000" cy="685800"/>
          </a:xfrm>
        </p:spPr>
        <p:txBody>
          <a:bodyPr/>
          <a:lstStyle/>
          <a:p>
            <a:r>
              <a:rPr lang="en-US" smtClean="0"/>
              <a:t>Change in Status</a:t>
            </a:r>
          </a:p>
        </p:txBody>
      </p:sp>
      <p:sp>
        <p:nvSpPr>
          <p:cNvPr id="189443" name="Rectangle 3"/>
          <p:cNvSpPr>
            <a:spLocks noGrp="1" noChangeArrowheads="1"/>
          </p:cNvSpPr>
          <p:nvPr>
            <p:ph type="body" idx="1"/>
          </p:nvPr>
        </p:nvSpPr>
        <p:spPr>
          <a:xfrm>
            <a:off x="685800" y="1295400"/>
            <a:ext cx="7772400" cy="4800600"/>
          </a:xfrm>
        </p:spPr>
        <p:txBody>
          <a:bodyPr/>
          <a:lstStyle/>
          <a:p>
            <a:pPr>
              <a:lnSpc>
                <a:spcPct val="90000"/>
              </a:lnSpc>
            </a:pPr>
            <a:r>
              <a:rPr lang="en-US" sz="2800" dirty="0" smtClean="0"/>
              <a:t>Equipment</a:t>
            </a:r>
          </a:p>
          <a:p>
            <a:pPr lvl="1">
              <a:lnSpc>
                <a:spcPct val="90000"/>
              </a:lnSpc>
            </a:pPr>
            <a:r>
              <a:rPr lang="en-US" sz="2400" dirty="0" smtClean="0"/>
              <a:t>All equipment labeled with CRAM sign must be surveyed and wipe tested by RSD prior to repair, removal from lab and/or placement into trash.</a:t>
            </a:r>
          </a:p>
          <a:p>
            <a:pPr>
              <a:lnSpc>
                <a:spcPct val="90000"/>
              </a:lnSpc>
            </a:pPr>
            <a:r>
              <a:rPr lang="en-US" sz="2800" dirty="0" smtClean="0"/>
              <a:t>Deletion of Room from Authorization</a:t>
            </a:r>
          </a:p>
          <a:p>
            <a:pPr lvl="1">
              <a:lnSpc>
                <a:spcPct val="90000"/>
              </a:lnSpc>
            </a:pPr>
            <a:r>
              <a:rPr lang="en-US" sz="2400" dirty="0" smtClean="0"/>
              <a:t>Any room listed on the authorization must be surveyed and wipe tested by RSD prior to removal of postings and deletion from authorization.</a:t>
            </a:r>
          </a:p>
          <a:p>
            <a:pPr lvl="1">
              <a:lnSpc>
                <a:spcPct val="90000"/>
              </a:lnSpc>
            </a:pPr>
            <a:r>
              <a:rPr lang="en-US" sz="2400" dirty="0" smtClean="0"/>
              <a:t>All modifications must be made in Cicero</a:t>
            </a:r>
          </a:p>
          <a:p>
            <a:pPr lvl="1">
              <a:lnSpc>
                <a:spcPct val="90000"/>
              </a:lnSpc>
            </a:pPr>
            <a:r>
              <a:rPr lang="en-US" sz="2400" dirty="0" smtClean="0"/>
              <a:t>All radioactive material and waste must be removed from room prior to performing surveys.</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125</a:t>
            </a:fld>
            <a:endParaRPr lang="en-US" dirty="0"/>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762000" y="304800"/>
            <a:ext cx="7620000" cy="685800"/>
          </a:xfrm>
        </p:spPr>
        <p:txBody>
          <a:bodyPr/>
          <a:lstStyle/>
          <a:p>
            <a:r>
              <a:rPr lang="en-US" smtClean="0"/>
              <a:t>Change in Status</a:t>
            </a:r>
          </a:p>
        </p:txBody>
      </p:sp>
      <p:sp>
        <p:nvSpPr>
          <p:cNvPr id="190467" name="Rectangle 3"/>
          <p:cNvSpPr>
            <a:spLocks noGrp="1" noChangeArrowheads="1"/>
          </p:cNvSpPr>
          <p:nvPr>
            <p:ph type="body" idx="1"/>
          </p:nvPr>
        </p:nvSpPr>
        <p:spPr>
          <a:xfrm>
            <a:off x="685800" y="1295400"/>
            <a:ext cx="7772400" cy="4800600"/>
          </a:xfrm>
        </p:spPr>
        <p:txBody>
          <a:bodyPr/>
          <a:lstStyle/>
          <a:p>
            <a:pPr>
              <a:lnSpc>
                <a:spcPct val="90000"/>
              </a:lnSpc>
            </a:pPr>
            <a:r>
              <a:rPr lang="en-US" sz="2800" dirty="0" smtClean="0"/>
              <a:t>Leaving the Institution</a:t>
            </a:r>
          </a:p>
          <a:p>
            <a:pPr lvl="1">
              <a:lnSpc>
                <a:spcPct val="90000"/>
              </a:lnSpc>
            </a:pPr>
            <a:r>
              <a:rPr lang="en-US" sz="2400" dirty="0" smtClean="0"/>
              <a:t>Written notification must be provided to RSD.</a:t>
            </a:r>
          </a:p>
          <a:p>
            <a:pPr lvl="1">
              <a:lnSpc>
                <a:spcPct val="90000"/>
              </a:lnSpc>
            </a:pPr>
            <a:r>
              <a:rPr lang="en-US" sz="2400" dirty="0" smtClean="0"/>
              <a:t>All radioactive material and waste must be removed.</a:t>
            </a:r>
          </a:p>
          <a:p>
            <a:pPr lvl="1">
              <a:lnSpc>
                <a:spcPct val="90000"/>
              </a:lnSpc>
            </a:pPr>
            <a:r>
              <a:rPr lang="en-US" sz="2400" dirty="0" smtClean="0"/>
              <a:t>Dosimetry devices should be returned to RSD.</a:t>
            </a:r>
          </a:p>
          <a:p>
            <a:pPr lvl="1">
              <a:lnSpc>
                <a:spcPct val="90000"/>
              </a:lnSpc>
            </a:pPr>
            <a:r>
              <a:rPr lang="en-US" sz="2400" dirty="0" smtClean="0"/>
              <a:t>Surveys and wipe tests of all rooms listed on the authorization will be performed by RSD to permit unrestricted use of these rooms.</a:t>
            </a:r>
          </a:p>
          <a:p>
            <a:pPr>
              <a:lnSpc>
                <a:spcPct val="90000"/>
              </a:lnSpc>
            </a:pPr>
            <a:r>
              <a:rPr lang="en-US" sz="2800" dirty="0" smtClean="0"/>
              <a:t>Addition of Room to the Authorization</a:t>
            </a:r>
          </a:p>
          <a:p>
            <a:pPr lvl="1">
              <a:lnSpc>
                <a:spcPct val="90000"/>
              </a:lnSpc>
            </a:pPr>
            <a:r>
              <a:rPr lang="en-US" sz="2400" dirty="0" smtClean="0"/>
              <a:t>Written notification along with a facility diagram, which outlines wipe test areas, must be provided to RSD indicating desire to add room (Cicero modification).</a:t>
            </a:r>
          </a:p>
          <a:p>
            <a:pPr lvl="1">
              <a:lnSpc>
                <a:spcPct val="90000"/>
              </a:lnSpc>
            </a:pPr>
            <a:r>
              <a:rPr lang="en-US" sz="2400" dirty="0" smtClean="0"/>
              <a:t>Proper postings will be supplied by RSD.</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126</a:t>
            </a:fld>
            <a:endParaRPr lang="en-US" dirty="0"/>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762000" y="152400"/>
            <a:ext cx="7620000" cy="685800"/>
          </a:xfrm>
        </p:spPr>
        <p:txBody>
          <a:bodyPr/>
          <a:lstStyle/>
          <a:p>
            <a:r>
              <a:rPr lang="en-US" smtClean="0"/>
              <a:t>Change in Status</a:t>
            </a:r>
          </a:p>
        </p:txBody>
      </p:sp>
      <p:sp>
        <p:nvSpPr>
          <p:cNvPr id="191491" name="Rectangle 3"/>
          <p:cNvSpPr>
            <a:spLocks noGrp="1" noChangeArrowheads="1"/>
          </p:cNvSpPr>
          <p:nvPr>
            <p:ph type="body" idx="1"/>
          </p:nvPr>
        </p:nvSpPr>
        <p:spPr>
          <a:xfrm>
            <a:off x="685800" y="1066800"/>
            <a:ext cx="7772400" cy="5334000"/>
          </a:xfrm>
        </p:spPr>
        <p:txBody>
          <a:bodyPr/>
          <a:lstStyle/>
          <a:p>
            <a:pPr>
              <a:lnSpc>
                <a:spcPct val="90000"/>
              </a:lnSpc>
            </a:pPr>
            <a:r>
              <a:rPr lang="en-US" sz="2400" dirty="0" smtClean="0"/>
              <a:t>Inactivation</a:t>
            </a:r>
          </a:p>
          <a:p>
            <a:pPr lvl="1">
              <a:lnSpc>
                <a:spcPct val="90000"/>
              </a:lnSpc>
            </a:pPr>
            <a:r>
              <a:rPr lang="en-US" sz="2000" dirty="0" smtClean="0"/>
              <a:t>If long periods of non-use, user can request authorization to become inactive.  </a:t>
            </a:r>
          </a:p>
          <a:p>
            <a:pPr lvl="1">
              <a:lnSpc>
                <a:spcPct val="90000"/>
              </a:lnSpc>
            </a:pPr>
            <a:r>
              <a:rPr lang="en-US" sz="2000" dirty="0" smtClean="0"/>
              <a:t>INI indicates that no material is on hand. </a:t>
            </a:r>
          </a:p>
          <a:p>
            <a:pPr lvl="1">
              <a:lnSpc>
                <a:spcPct val="90000"/>
              </a:lnSpc>
            </a:pPr>
            <a:r>
              <a:rPr lang="en-US" sz="2000" dirty="0" smtClean="0"/>
              <a:t>All radioactive material and waste must be removed.</a:t>
            </a:r>
          </a:p>
          <a:p>
            <a:pPr lvl="1">
              <a:lnSpc>
                <a:spcPct val="90000"/>
              </a:lnSpc>
            </a:pPr>
            <a:r>
              <a:rPr lang="en-US" sz="2000" dirty="0" smtClean="0"/>
              <a:t>Surveys and wipe tests will be performed by RSD before inactivation status can be granted.</a:t>
            </a:r>
          </a:p>
          <a:p>
            <a:pPr lvl="1">
              <a:lnSpc>
                <a:spcPct val="90000"/>
              </a:lnSpc>
            </a:pPr>
            <a:r>
              <a:rPr lang="en-US" sz="2000" dirty="0" smtClean="0"/>
              <a:t>Dosimetry devices should be returned to RSD.</a:t>
            </a:r>
          </a:p>
          <a:p>
            <a:pPr lvl="1">
              <a:lnSpc>
                <a:spcPct val="90000"/>
              </a:lnSpc>
            </a:pPr>
            <a:r>
              <a:rPr lang="en-US" sz="2000" dirty="0" smtClean="0"/>
              <a:t>Monthly wipe tests not required.  In addition, will not be subject to semiannual inspections.</a:t>
            </a:r>
          </a:p>
          <a:p>
            <a:pPr>
              <a:lnSpc>
                <a:spcPct val="90000"/>
              </a:lnSpc>
            </a:pPr>
            <a:r>
              <a:rPr lang="en-US" sz="2400" dirty="0" smtClean="0"/>
              <a:t>Changes to isotopes, possession limits or protocols</a:t>
            </a:r>
          </a:p>
          <a:p>
            <a:pPr lvl="1">
              <a:lnSpc>
                <a:spcPct val="90000"/>
              </a:lnSpc>
            </a:pPr>
            <a:r>
              <a:rPr lang="en-US" sz="2000" dirty="0" smtClean="0"/>
              <a:t>An amendment to the authorization must be requested by completing pertinent sections of the Basic Research Application (modification in Cicero).</a:t>
            </a:r>
          </a:p>
          <a:p>
            <a:pPr lvl="1">
              <a:lnSpc>
                <a:spcPct val="90000"/>
              </a:lnSpc>
            </a:pPr>
            <a:r>
              <a:rPr lang="en-US" sz="2000" dirty="0" smtClean="0"/>
              <a:t>Application will be submitted to RSO as well as Committee for review.</a:t>
            </a:r>
          </a:p>
          <a:p>
            <a:pPr lvl="1">
              <a:lnSpc>
                <a:spcPct val="90000"/>
              </a:lnSpc>
            </a:pPr>
            <a:endParaRPr lang="en-US" sz="2000" dirty="0" smtClean="0"/>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127</a:t>
            </a:fld>
            <a:endParaRPr lang="en-US" dirty="0"/>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762000" y="381000"/>
            <a:ext cx="7620000" cy="762000"/>
          </a:xfrm>
        </p:spPr>
        <p:txBody>
          <a:bodyPr/>
          <a:lstStyle/>
          <a:p>
            <a:r>
              <a:rPr lang="en-US" sz="3600" smtClean="0"/>
              <a:t>Absence of An Authorized User</a:t>
            </a:r>
          </a:p>
        </p:txBody>
      </p:sp>
      <p:sp>
        <p:nvSpPr>
          <p:cNvPr id="192515" name="Rectangle 3"/>
          <p:cNvSpPr>
            <a:spLocks noGrp="1" noChangeArrowheads="1"/>
          </p:cNvSpPr>
          <p:nvPr>
            <p:ph type="body" idx="1"/>
          </p:nvPr>
        </p:nvSpPr>
        <p:spPr>
          <a:xfrm>
            <a:off x="685800" y="1828800"/>
            <a:ext cx="7772400" cy="4114800"/>
          </a:xfrm>
        </p:spPr>
        <p:txBody>
          <a:bodyPr/>
          <a:lstStyle/>
          <a:p>
            <a:r>
              <a:rPr lang="en-US" smtClean="0"/>
              <a:t>If authorized user will be absent from the laboratory for one month or less</a:t>
            </a:r>
          </a:p>
          <a:p>
            <a:pPr lvl="2"/>
            <a:r>
              <a:rPr lang="en-US" smtClean="0"/>
              <a:t>The use of radioactive material should be conducted under the supervision of a qualified technical staff member approved by the Radiation Safety Officer, or</a:t>
            </a:r>
          </a:p>
          <a:p>
            <a:pPr lvl="2"/>
            <a:r>
              <a:rPr lang="en-US" smtClean="0"/>
              <a:t>Comply with the rules for absences greater than one month.</a:t>
            </a:r>
          </a:p>
          <a:p>
            <a:pPr lvl="2"/>
            <a:endParaRPr lang="en-US" smtClean="0"/>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128</a:t>
            </a:fld>
            <a:endParaRPr lang="en-US" dirty="0"/>
          </a:p>
        </p:txBody>
      </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762000" y="381000"/>
            <a:ext cx="7620000" cy="762000"/>
          </a:xfrm>
        </p:spPr>
        <p:txBody>
          <a:bodyPr/>
          <a:lstStyle/>
          <a:p>
            <a:r>
              <a:rPr lang="en-US" sz="3600" smtClean="0"/>
              <a:t>Absence of An Authorized User</a:t>
            </a:r>
          </a:p>
        </p:txBody>
      </p:sp>
      <p:sp>
        <p:nvSpPr>
          <p:cNvPr id="193539" name="Rectangle 3"/>
          <p:cNvSpPr>
            <a:spLocks noGrp="1" noChangeArrowheads="1"/>
          </p:cNvSpPr>
          <p:nvPr>
            <p:ph type="body" idx="1"/>
          </p:nvPr>
        </p:nvSpPr>
        <p:spPr>
          <a:xfrm>
            <a:off x="685800" y="1524000"/>
            <a:ext cx="7772400" cy="4953000"/>
          </a:xfrm>
        </p:spPr>
        <p:txBody>
          <a:bodyPr/>
          <a:lstStyle/>
          <a:p>
            <a:r>
              <a:rPr lang="en-US" smtClean="0"/>
              <a:t>If authorized user will be absent from the laboratory for greater than one month</a:t>
            </a:r>
          </a:p>
          <a:p>
            <a:pPr lvl="2"/>
            <a:r>
              <a:rPr lang="en-US" smtClean="0"/>
              <a:t>Submit to the BRSC the name of the individual who will temporarily assume the responsibility for the use of radioactive material.  This individual must meet the qualifications to be an authorized user, or</a:t>
            </a:r>
          </a:p>
          <a:p>
            <a:pPr lvl="2"/>
            <a:r>
              <a:rPr lang="en-US" smtClean="0"/>
              <a:t>Suspend the use of radioactive material and ensure the material is in secured storage for the duration of the absence.</a:t>
            </a:r>
          </a:p>
          <a:p>
            <a:pPr lvl="2"/>
            <a:endParaRPr lang="en-US" smtClean="0"/>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129</a:t>
            </a:fld>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t>Beta Particles</a:t>
            </a:r>
          </a:p>
        </p:txBody>
      </p:sp>
      <p:sp>
        <p:nvSpPr>
          <p:cNvPr id="50179" name="Rectangle 3"/>
          <p:cNvSpPr>
            <a:spLocks noGrp="1" noChangeArrowheads="1"/>
          </p:cNvSpPr>
          <p:nvPr>
            <p:ph type="body" idx="1"/>
          </p:nvPr>
        </p:nvSpPr>
        <p:spPr/>
        <p:txBody>
          <a:bodyPr/>
          <a:lstStyle/>
          <a:p>
            <a:r>
              <a:rPr lang="en-US" smtClean="0"/>
              <a:t>Range in skin is less than 1 mm to a few mm, depending on the energy</a:t>
            </a:r>
          </a:p>
          <a:p>
            <a:r>
              <a:rPr lang="en-US" smtClean="0"/>
              <a:t>More penetrating than an alpha particle and less penetrating than an X or gamma ray</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13</a:t>
            </a:fld>
            <a:endParaRPr lang="en-US" dirty="0"/>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85800" y="762000"/>
            <a:ext cx="7620000" cy="304800"/>
          </a:xfrm>
        </p:spPr>
        <p:txBody>
          <a:bodyPr/>
          <a:lstStyle/>
          <a:p>
            <a:r>
              <a:rPr lang="en-US" smtClean="0"/>
              <a:t>Sewer Disposal Permit</a:t>
            </a:r>
          </a:p>
        </p:txBody>
      </p:sp>
      <p:sp>
        <p:nvSpPr>
          <p:cNvPr id="194563" name="Rectangle 3"/>
          <p:cNvSpPr>
            <a:spLocks noGrp="1" noChangeArrowheads="1"/>
          </p:cNvSpPr>
          <p:nvPr>
            <p:ph type="body" idx="1"/>
          </p:nvPr>
        </p:nvSpPr>
        <p:spPr>
          <a:xfrm>
            <a:off x="685800" y="1905000"/>
            <a:ext cx="7772400" cy="3886200"/>
          </a:xfrm>
        </p:spPr>
        <p:txBody>
          <a:bodyPr/>
          <a:lstStyle/>
          <a:p>
            <a:pPr>
              <a:lnSpc>
                <a:spcPct val="80000"/>
              </a:lnSpc>
            </a:pPr>
            <a:r>
              <a:rPr lang="en-US" sz="2800" smtClean="0"/>
              <a:t>State regulations allow licensees to discharge limited quantities of radioactive material via the sanitary sewer.</a:t>
            </a:r>
          </a:p>
          <a:p>
            <a:pPr>
              <a:lnSpc>
                <a:spcPct val="80000"/>
              </a:lnSpc>
            </a:pPr>
            <a:r>
              <a:rPr lang="en-US" sz="2800" smtClean="0"/>
              <a:t>To obtain permission, each authorized user must complete and submit a Sewer Disposal Application.  Permits may not be shared between users.</a:t>
            </a:r>
          </a:p>
          <a:p>
            <a:pPr>
              <a:lnSpc>
                <a:spcPct val="80000"/>
              </a:lnSpc>
            </a:pPr>
            <a:r>
              <a:rPr lang="en-US" sz="2800" smtClean="0"/>
              <a:t>Once submitted, the application will be reviewed by Radiation Safety and approved or disapproved.</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130</a:t>
            </a:fld>
            <a:endParaRPr lang="en-US" dirty="0"/>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762000" y="381000"/>
            <a:ext cx="7620000" cy="685800"/>
          </a:xfrm>
        </p:spPr>
        <p:txBody>
          <a:bodyPr/>
          <a:lstStyle/>
          <a:p>
            <a:r>
              <a:rPr lang="en-US" smtClean="0"/>
              <a:t>Sewer Disposal Permit</a:t>
            </a:r>
          </a:p>
        </p:txBody>
      </p:sp>
      <p:sp>
        <p:nvSpPr>
          <p:cNvPr id="195587" name="Rectangle 3"/>
          <p:cNvSpPr>
            <a:spLocks noGrp="1" noChangeArrowheads="1"/>
          </p:cNvSpPr>
          <p:nvPr>
            <p:ph type="body" idx="1"/>
          </p:nvPr>
        </p:nvSpPr>
        <p:spPr>
          <a:xfrm>
            <a:off x="762000" y="1524000"/>
            <a:ext cx="7772400" cy="4419600"/>
          </a:xfrm>
        </p:spPr>
        <p:txBody>
          <a:bodyPr/>
          <a:lstStyle/>
          <a:p>
            <a:r>
              <a:rPr lang="en-US" sz="2800" smtClean="0"/>
              <a:t>The Permit expiration date is the same as that of the Radioactive Materials Authorization.</a:t>
            </a:r>
          </a:p>
          <a:p>
            <a:r>
              <a:rPr lang="en-US" sz="2800" smtClean="0"/>
              <a:t>Amendments to Sewer Disposal Permits must be granted by the Radiation Safety.</a:t>
            </a:r>
          </a:p>
          <a:p>
            <a:r>
              <a:rPr lang="en-US" sz="2800" smtClean="0"/>
              <a:t>The sewer disposal site and adjacent areas including the floor must be surveyed on a regular basis.  Include these areas in the monthly contamination survey.</a:t>
            </a:r>
          </a:p>
          <a:p>
            <a:endParaRPr lang="en-US" sz="2800" smtClean="0"/>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131</a:t>
            </a:fld>
            <a:endParaRPr lang="en-US" dirty="0"/>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228600" y="228600"/>
            <a:ext cx="8686800" cy="609600"/>
          </a:xfrm>
        </p:spPr>
        <p:txBody>
          <a:bodyPr/>
          <a:lstStyle/>
          <a:p>
            <a:r>
              <a:rPr lang="en-US" sz="4000" smtClean="0"/>
              <a:t>Sewer Disposal Permit Application</a:t>
            </a:r>
          </a:p>
        </p:txBody>
      </p:sp>
      <p:pic>
        <p:nvPicPr>
          <p:cNvPr id="196611" name="Picture 4" descr="sewerdisposalappl"/>
          <p:cNvPicPr>
            <a:picLocks noChangeAspect="1" noChangeArrowheads="1"/>
          </p:cNvPicPr>
          <p:nvPr/>
        </p:nvPicPr>
        <p:blipFill>
          <a:blip r:embed="rId3" cstate="print"/>
          <a:srcRect/>
          <a:stretch>
            <a:fillRect/>
          </a:stretch>
        </p:blipFill>
        <p:spPr bwMode="auto">
          <a:xfrm>
            <a:off x="2209800" y="914400"/>
            <a:ext cx="4495800" cy="57912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8A458C8-0386-4430-B55D-ED44794BE158}" type="slidenum">
              <a:rPr lang="en-US" smtClean="0"/>
              <a:pPr>
                <a:defRPr/>
              </a:pPr>
              <a:t>132</a:t>
            </a:fld>
            <a:endParaRPr lang="en-US" dirty="0"/>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1428750" y="152400"/>
            <a:ext cx="6477000" cy="774700"/>
          </a:xfrm>
        </p:spPr>
        <p:txBody>
          <a:bodyPr/>
          <a:lstStyle/>
          <a:p>
            <a:r>
              <a:rPr lang="en-US" smtClean="0"/>
              <a:t>Sewer Disposal Permit</a:t>
            </a:r>
          </a:p>
        </p:txBody>
      </p:sp>
      <p:pic>
        <p:nvPicPr>
          <p:cNvPr id="197635" name="Picture 6" descr="sewer disposal permit"/>
          <p:cNvPicPr>
            <a:picLocks noGrp="1" noChangeAspect="1" noChangeArrowheads="1"/>
          </p:cNvPicPr>
          <p:nvPr>
            <p:ph type="clipArt" sz="half" idx="1"/>
          </p:nvPr>
        </p:nvPicPr>
        <p:blipFill>
          <a:blip r:embed="rId3" cstate="print"/>
          <a:srcRect/>
          <a:stretch>
            <a:fillRect/>
          </a:stretch>
        </p:blipFill>
        <p:spPr>
          <a:xfrm>
            <a:off x="2209800" y="990600"/>
            <a:ext cx="4572000" cy="5638800"/>
          </a:xfrm>
          <a:noFill/>
        </p:spPr>
      </p:pic>
      <p:sp>
        <p:nvSpPr>
          <p:cNvPr id="4" name="Slide Number Placeholder 3"/>
          <p:cNvSpPr>
            <a:spLocks noGrp="1"/>
          </p:cNvSpPr>
          <p:nvPr>
            <p:ph type="sldNum" sz="quarter" idx="12"/>
          </p:nvPr>
        </p:nvSpPr>
        <p:spPr/>
        <p:txBody>
          <a:bodyPr/>
          <a:lstStyle/>
          <a:p>
            <a:pPr>
              <a:defRPr/>
            </a:pPr>
            <a:fld id="{83755D6E-AA42-4434-8B81-4CB1A78D4D3D}" type="slidenum">
              <a:rPr lang="en-US" smtClean="0"/>
              <a:pPr>
                <a:defRPr/>
              </a:pPr>
              <a:t>133</a:t>
            </a:fld>
            <a:endParaRPr lang="en-US" dirty="0"/>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228600" y="152400"/>
            <a:ext cx="8686800" cy="762000"/>
          </a:xfrm>
        </p:spPr>
        <p:txBody>
          <a:bodyPr/>
          <a:lstStyle/>
          <a:p>
            <a:r>
              <a:rPr lang="en-US" sz="4000" smtClean="0"/>
              <a:t>Assume this Site is Contaminated</a:t>
            </a:r>
          </a:p>
        </p:txBody>
      </p:sp>
      <p:pic>
        <p:nvPicPr>
          <p:cNvPr id="198659" name="Picture 4" descr="assumethissite"/>
          <p:cNvPicPr>
            <a:picLocks noChangeAspect="1" noChangeArrowheads="1"/>
          </p:cNvPicPr>
          <p:nvPr/>
        </p:nvPicPr>
        <p:blipFill>
          <a:blip r:embed="rId3" cstate="print"/>
          <a:srcRect/>
          <a:stretch>
            <a:fillRect/>
          </a:stretch>
        </p:blipFill>
        <p:spPr bwMode="auto">
          <a:xfrm>
            <a:off x="2438400" y="990600"/>
            <a:ext cx="4267200" cy="56388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83755D6E-AA42-4434-8B81-4CB1A78D4D3D}" type="slidenum">
              <a:rPr lang="en-US" smtClean="0"/>
              <a:pPr>
                <a:defRPr/>
              </a:pPr>
              <a:t>134</a:t>
            </a:fld>
            <a:endParaRPr lang="en-US" dirty="0"/>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762000" y="457200"/>
            <a:ext cx="7620000" cy="1143000"/>
          </a:xfrm>
        </p:spPr>
        <p:txBody>
          <a:bodyPr/>
          <a:lstStyle/>
          <a:p>
            <a:r>
              <a:rPr lang="en-US" smtClean="0"/>
              <a:t>Receipt, Use and Transfer</a:t>
            </a:r>
          </a:p>
        </p:txBody>
      </p:sp>
      <p:sp>
        <p:nvSpPr>
          <p:cNvPr id="199683" name="Rectangle 3"/>
          <p:cNvSpPr>
            <a:spLocks noGrp="1" noChangeArrowheads="1"/>
          </p:cNvSpPr>
          <p:nvPr>
            <p:ph type="body" idx="1"/>
          </p:nvPr>
        </p:nvSpPr>
        <p:spPr>
          <a:xfrm>
            <a:off x="304800" y="1600200"/>
            <a:ext cx="8153400" cy="3048000"/>
          </a:xfrm>
        </p:spPr>
        <p:txBody>
          <a:bodyPr/>
          <a:lstStyle/>
          <a:p>
            <a:r>
              <a:rPr lang="en-US" smtClean="0"/>
              <a:t>All requisitions require pre-approval</a:t>
            </a:r>
          </a:p>
          <a:p>
            <a:r>
              <a:rPr lang="en-US" smtClean="0"/>
              <a:t>Receipts of RAM are by RSO only</a:t>
            </a:r>
          </a:p>
          <a:p>
            <a:r>
              <a:rPr lang="en-US" smtClean="0"/>
              <a:t>Use in approved protocols only</a:t>
            </a:r>
          </a:p>
          <a:p>
            <a:r>
              <a:rPr lang="en-US" smtClean="0"/>
              <a:t>All transfers require pre-approval</a:t>
            </a:r>
          </a:p>
          <a:p>
            <a:r>
              <a:rPr lang="en-US" smtClean="0"/>
              <a:t>All shipments through RSO only</a:t>
            </a:r>
          </a:p>
        </p:txBody>
      </p:sp>
      <p:pic>
        <p:nvPicPr>
          <p:cNvPr id="199684" name="Picture 4" descr="AA008106"/>
          <p:cNvPicPr>
            <a:picLocks noChangeAspect="1" noChangeArrowheads="1"/>
          </p:cNvPicPr>
          <p:nvPr/>
        </p:nvPicPr>
        <p:blipFill>
          <a:blip r:embed="rId3" cstate="print"/>
          <a:srcRect/>
          <a:stretch>
            <a:fillRect/>
          </a:stretch>
        </p:blipFill>
        <p:spPr bwMode="auto">
          <a:xfrm>
            <a:off x="6781800" y="4495800"/>
            <a:ext cx="2184400" cy="2184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135</a:t>
            </a:fld>
            <a:endParaRPr lang="en-US" dirty="0"/>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685800" y="228600"/>
            <a:ext cx="7772400" cy="914400"/>
          </a:xfrm>
        </p:spPr>
        <p:txBody>
          <a:bodyPr/>
          <a:lstStyle/>
          <a:p>
            <a:r>
              <a:rPr lang="en-US" smtClean="0"/>
              <a:t>Package Process</a:t>
            </a:r>
          </a:p>
        </p:txBody>
      </p:sp>
      <p:sp>
        <p:nvSpPr>
          <p:cNvPr id="200707" name="Rectangle 3"/>
          <p:cNvSpPr>
            <a:spLocks noGrp="1" noChangeArrowheads="1"/>
          </p:cNvSpPr>
          <p:nvPr>
            <p:ph type="body" sz="half" idx="2"/>
          </p:nvPr>
        </p:nvSpPr>
        <p:spPr>
          <a:xfrm>
            <a:off x="4191000" y="2133600"/>
            <a:ext cx="4648200" cy="3276600"/>
          </a:xfrm>
        </p:spPr>
        <p:txBody>
          <a:bodyPr/>
          <a:lstStyle/>
          <a:p>
            <a:r>
              <a:rPr lang="en-US" sz="2400" smtClean="0"/>
              <a:t>Obtain a requisition number </a:t>
            </a:r>
          </a:p>
          <a:p>
            <a:r>
              <a:rPr lang="en-US" sz="2400" smtClean="0"/>
              <a:t>Call vendor and order product</a:t>
            </a:r>
          </a:p>
          <a:p>
            <a:r>
              <a:rPr lang="en-US" sz="2400" smtClean="0"/>
              <a:t>Await call from Radiation Safety Office</a:t>
            </a:r>
          </a:p>
          <a:p>
            <a:r>
              <a:rPr lang="en-US" sz="2400" smtClean="0"/>
              <a:t>Pick up package at EHS building</a:t>
            </a:r>
          </a:p>
        </p:txBody>
      </p:sp>
      <p:pic>
        <p:nvPicPr>
          <p:cNvPr id="200708" name="Picture 4" descr="radiatn"/>
          <p:cNvPicPr>
            <a:picLocks noGrp="1" noChangeAspect="1" noChangeArrowheads="1"/>
          </p:cNvPicPr>
          <p:nvPr>
            <p:ph type="clipArt" sz="half" idx="1"/>
          </p:nvPr>
        </p:nvPicPr>
        <p:blipFill>
          <a:blip r:embed="rId3" cstate="print"/>
          <a:srcRect/>
          <a:stretch>
            <a:fillRect/>
          </a:stretch>
        </p:blipFill>
        <p:spPr>
          <a:xfrm>
            <a:off x="228600" y="1752600"/>
            <a:ext cx="3810000" cy="3810000"/>
          </a:xfrm>
        </p:spPr>
      </p:pic>
      <p:sp>
        <p:nvSpPr>
          <p:cNvPr id="5" name="Slide Number Placeholder 4"/>
          <p:cNvSpPr>
            <a:spLocks noGrp="1"/>
          </p:cNvSpPr>
          <p:nvPr>
            <p:ph type="sldNum" sz="quarter" idx="12"/>
          </p:nvPr>
        </p:nvSpPr>
        <p:spPr/>
        <p:txBody>
          <a:bodyPr/>
          <a:lstStyle/>
          <a:p>
            <a:pPr>
              <a:defRPr/>
            </a:pPr>
            <a:fld id="{83755D6E-AA42-4434-8B81-4CB1A78D4D3D}" type="slidenum">
              <a:rPr lang="en-US" smtClean="0"/>
              <a:pPr>
                <a:defRPr/>
              </a:pPr>
              <a:t>136</a:t>
            </a:fld>
            <a:endParaRPr lang="en-US" dirty="0"/>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304800" y="228600"/>
            <a:ext cx="8610600" cy="914400"/>
          </a:xfrm>
        </p:spPr>
        <p:txBody>
          <a:bodyPr/>
          <a:lstStyle/>
          <a:p>
            <a:r>
              <a:rPr lang="en-US" sz="4000" smtClean="0"/>
              <a:t>Obtaining a Requisition Number</a:t>
            </a:r>
          </a:p>
        </p:txBody>
      </p:sp>
      <p:sp>
        <p:nvSpPr>
          <p:cNvPr id="201731" name="Rectangle 3"/>
          <p:cNvSpPr>
            <a:spLocks noGrp="1" noChangeArrowheads="1"/>
          </p:cNvSpPr>
          <p:nvPr>
            <p:ph type="body" sz="half" idx="2"/>
          </p:nvPr>
        </p:nvSpPr>
        <p:spPr>
          <a:xfrm>
            <a:off x="4191000" y="1295400"/>
            <a:ext cx="4648200" cy="5257800"/>
          </a:xfrm>
        </p:spPr>
        <p:txBody>
          <a:bodyPr/>
          <a:lstStyle/>
          <a:p>
            <a:pPr>
              <a:buFontTx/>
              <a:buNone/>
            </a:pPr>
            <a:r>
              <a:rPr lang="en-US" sz="2400" dirty="0" smtClean="0"/>
              <a:t>	Obtain requisition number </a:t>
            </a:r>
          </a:p>
          <a:p>
            <a:pPr lvl="1"/>
            <a:r>
              <a:rPr lang="en-US" sz="2000" dirty="0" smtClean="0"/>
              <a:t>Call RSD at 6-7055</a:t>
            </a:r>
          </a:p>
          <a:p>
            <a:pPr lvl="1"/>
            <a:r>
              <a:rPr lang="en-US" sz="2000" dirty="0" smtClean="0"/>
              <a:t>Walk in PO requisition</a:t>
            </a:r>
          </a:p>
          <a:p>
            <a:pPr lvl="2">
              <a:buFontTx/>
              <a:buNone/>
            </a:pPr>
            <a:r>
              <a:rPr lang="en-US" sz="1800" dirty="0" smtClean="0"/>
              <a:t>	</a:t>
            </a:r>
            <a:r>
              <a:rPr lang="en-US" sz="1800" b="1" dirty="0" smtClean="0"/>
              <a:t>Information required:</a:t>
            </a:r>
            <a:endParaRPr lang="en-US" sz="1800" dirty="0" smtClean="0"/>
          </a:p>
          <a:p>
            <a:pPr lvl="3"/>
            <a:r>
              <a:rPr lang="en-US" sz="1800" dirty="0" smtClean="0"/>
              <a:t>Authorized user’s name</a:t>
            </a:r>
          </a:p>
          <a:p>
            <a:pPr lvl="3"/>
            <a:r>
              <a:rPr lang="en-US" sz="1800" dirty="0" smtClean="0"/>
              <a:t>Isotope</a:t>
            </a:r>
          </a:p>
          <a:p>
            <a:pPr lvl="3"/>
            <a:r>
              <a:rPr lang="en-US" sz="1800" dirty="0" smtClean="0"/>
              <a:t>Activity		</a:t>
            </a:r>
          </a:p>
          <a:p>
            <a:pPr lvl="3"/>
            <a:r>
              <a:rPr lang="en-US" sz="1800" dirty="0" smtClean="0"/>
              <a:t>Vendor</a:t>
            </a:r>
          </a:p>
          <a:p>
            <a:pPr lvl="3"/>
            <a:r>
              <a:rPr lang="en-US" sz="1800" dirty="0" smtClean="0"/>
              <a:t>Compound</a:t>
            </a:r>
          </a:p>
          <a:p>
            <a:pPr lvl="3"/>
            <a:r>
              <a:rPr lang="en-US" sz="1800" dirty="0" smtClean="0"/>
              <a:t>Number of items ordered</a:t>
            </a:r>
          </a:p>
          <a:p>
            <a:pPr lvl="3"/>
            <a:r>
              <a:rPr lang="en-US" sz="1800" dirty="0" smtClean="0"/>
              <a:t>Catalogue number</a:t>
            </a:r>
          </a:p>
          <a:p>
            <a:pPr lvl="3"/>
            <a:r>
              <a:rPr lang="en-US" sz="1800" dirty="0" smtClean="0"/>
              <a:t>PO number or Visa information</a:t>
            </a:r>
          </a:p>
          <a:p>
            <a:endParaRPr lang="en-US" dirty="0" smtClean="0"/>
          </a:p>
        </p:txBody>
      </p:sp>
      <p:pic>
        <p:nvPicPr>
          <p:cNvPr id="201732" name="Picture 4" descr="radiatn"/>
          <p:cNvPicPr>
            <a:picLocks noGrp="1" noChangeAspect="1" noChangeArrowheads="1"/>
          </p:cNvPicPr>
          <p:nvPr>
            <p:ph type="clipArt" sz="half" idx="1"/>
          </p:nvPr>
        </p:nvPicPr>
        <p:blipFill>
          <a:blip r:embed="rId3" cstate="print"/>
          <a:srcRect/>
          <a:stretch>
            <a:fillRect/>
          </a:stretch>
        </p:blipFill>
        <p:spPr>
          <a:xfrm>
            <a:off x="685800" y="2133600"/>
            <a:ext cx="3810000" cy="3810000"/>
          </a:xfrm>
        </p:spPr>
      </p:pic>
      <p:sp>
        <p:nvSpPr>
          <p:cNvPr id="5" name="Slide Number Placeholder 4"/>
          <p:cNvSpPr>
            <a:spLocks noGrp="1"/>
          </p:cNvSpPr>
          <p:nvPr>
            <p:ph type="sldNum" sz="quarter" idx="12"/>
          </p:nvPr>
        </p:nvSpPr>
        <p:spPr/>
        <p:txBody>
          <a:bodyPr/>
          <a:lstStyle/>
          <a:p>
            <a:pPr>
              <a:defRPr/>
            </a:pPr>
            <a:fld id="{83755D6E-AA42-4434-8B81-4CB1A78D4D3D}" type="slidenum">
              <a:rPr lang="en-US" smtClean="0"/>
              <a:pPr>
                <a:defRPr/>
              </a:pPr>
              <a:t>137</a:t>
            </a:fld>
            <a:endParaRPr lang="en-US" dirty="0"/>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228600"/>
            <a:ext cx="7772400" cy="685800"/>
          </a:xfrm>
        </p:spPr>
        <p:txBody>
          <a:bodyPr/>
          <a:lstStyle/>
          <a:p>
            <a:r>
              <a:rPr lang="en-US" smtClean="0"/>
              <a:t>Package Pick Up</a:t>
            </a:r>
          </a:p>
        </p:txBody>
      </p:sp>
      <p:sp>
        <p:nvSpPr>
          <p:cNvPr id="11268" name="Rectangle 3"/>
          <p:cNvSpPr>
            <a:spLocks noGrp="1" noChangeArrowheads="1"/>
          </p:cNvSpPr>
          <p:nvPr>
            <p:ph type="body" sz="half" idx="2"/>
          </p:nvPr>
        </p:nvSpPr>
        <p:spPr>
          <a:xfrm>
            <a:off x="3810000" y="990600"/>
            <a:ext cx="5181600" cy="5334000"/>
          </a:xfrm>
        </p:spPr>
        <p:txBody>
          <a:bodyPr/>
          <a:lstStyle/>
          <a:p>
            <a:pPr>
              <a:lnSpc>
                <a:spcPct val="90000"/>
              </a:lnSpc>
            </a:pPr>
            <a:r>
              <a:rPr lang="en-US" sz="2000" smtClean="0"/>
              <a:t>To be picked up at room 111</a:t>
            </a:r>
          </a:p>
          <a:p>
            <a:pPr>
              <a:lnSpc>
                <a:spcPct val="90000"/>
              </a:lnSpc>
              <a:buFontTx/>
              <a:buNone/>
            </a:pPr>
            <a:r>
              <a:rPr lang="en-US" sz="2000" smtClean="0"/>
              <a:t>	714 W. Lombard Street</a:t>
            </a:r>
          </a:p>
          <a:p>
            <a:pPr lvl="1">
              <a:lnSpc>
                <a:spcPct val="90000"/>
              </a:lnSpc>
              <a:buFontTx/>
              <a:buNone/>
            </a:pPr>
            <a:r>
              <a:rPr lang="en-US" sz="2000" smtClean="0"/>
              <a:t>	8:00 a.m. to 12:00 p.m.</a:t>
            </a:r>
          </a:p>
          <a:p>
            <a:pPr>
              <a:lnSpc>
                <a:spcPct val="90000"/>
              </a:lnSpc>
            </a:pPr>
            <a:r>
              <a:rPr lang="en-US" sz="2000" smtClean="0"/>
              <a:t>Packages are delivered to UMBC on Tuesdays and Fridays</a:t>
            </a:r>
          </a:p>
          <a:p>
            <a:pPr>
              <a:lnSpc>
                <a:spcPct val="90000"/>
              </a:lnSpc>
            </a:pPr>
            <a:r>
              <a:rPr lang="en-US" sz="2000" smtClean="0"/>
              <a:t>Items needed for Package Pickup</a:t>
            </a:r>
          </a:p>
          <a:p>
            <a:pPr lvl="1">
              <a:lnSpc>
                <a:spcPct val="90000"/>
              </a:lnSpc>
            </a:pPr>
            <a:r>
              <a:rPr lang="en-US" sz="2000" smtClean="0"/>
              <a:t>Photo ID</a:t>
            </a:r>
          </a:p>
          <a:p>
            <a:pPr lvl="1">
              <a:lnSpc>
                <a:spcPct val="90000"/>
              </a:lnSpc>
            </a:pPr>
            <a:r>
              <a:rPr lang="en-US" sz="2000" smtClean="0"/>
              <a:t>Assigned Dosimeter</a:t>
            </a:r>
          </a:p>
          <a:p>
            <a:pPr>
              <a:lnSpc>
                <a:spcPct val="90000"/>
              </a:lnSpc>
            </a:pPr>
            <a:r>
              <a:rPr lang="en-US" sz="2000" smtClean="0"/>
              <a:t>Package Transport Requirements</a:t>
            </a:r>
          </a:p>
          <a:p>
            <a:pPr lvl="1">
              <a:lnSpc>
                <a:spcPct val="90000"/>
              </a:lnSpc>
            </a:pPr>
            <a:r>
              <a:rPr lang="en-US" sz="2000" smtClean="0"/>
              <a:t>Eating, drinking, smoking or applying cosmetics while transporting radioactive material is strictly prohibited</a:t>
            </a:r>
          </a:p>
          <a:p>
            <a:pPr lvl="1">
              <a:lnSpc>
                <a:spcPct val="90000"/>
              </a:lnSpc>
            </a:pPr>
            <a:r>
              <a:rPr lang="en-US" sz="2000" smtClean="0"/>
              <a:t>Packages shall be taken directly to your laboratory once they have been picked up</a:t>
            </a:r>
          </a:p>
          <a:p>
            <a:pPr>
              <a:lnSpc>
                <a:spcPct val="90000"/>
              </a:lnSpc>
            </a:pPr>
            <a:endParaRPr lang="en-US" sz="2400" smtClean="0"/>
          </a:p>
        </p:txBody>
      </p:sp>
      <p:sp>
        <p:nvSpPr>
          <p:cNvPr id="11269" name="AutoShape 4"/>
          <p:cNvSpPr>
            <a:spLocks noChangeArrowheads="1"/>
          </p:cNvSpPr>
          <p:nvPr/>
        </p:nvSpPr>
        <p:spPr bwMode="auto">
          <a:xfrm>
            <a:off x="304800" y="1676400"/>
            <a:ext cx="2971800" cy="3505200"/>
          </a:xfrm>
          <a:prstGeom prst="cube">
            <a:avLst>
              <a:gd name="adj" fmla="val 25000"/>
            </a:avLst>
          </a:prstGeom>
          <a:solidFill>
            <a:srgbClr val="FFFF00">
              <a:alpha val="50195"/>
            </a:srgbClr>
          </a:solidFill>
          <a:ln w="9525">
            <a:solidFill>
              <a:schemeClr val="tx1"/>
            </a:solidFill>
            <a:miter lim="800000"/>
            <a:headEnd/>
            <a:tailEnd/>
          </a:ln>
        </p:spPr>
        <p:txBody>
          <a:bodyPr wrap="none" anchor="ctr"/>
          <a:lstStyle/>
          <a:p>
            <a:endParaRPr lang="en-US"/>
          </a:p>
        </p:txBody>
      </p:sp>
      <p:graphicFrame>
        <p:nvGraphicFramePr>
          <p:cNvPr id="11266" name="Object 5"/>
          <p:cNvGraphicFramePr>
            <a:graphicFrameLocks noChangeAspect="1"/>
          </p:cNvGraphicFramePr>
          <p:nvPr/>
        </p:nvGraphicFramePr>
        <p:xfrm>
          <a:off x="457200" y="2895600"/>
          <a:ext cx="1847850" cy="1847850"/>
        </p:xfrm>
        <a:graphic>
          <a:graphicData uri="http://schemas.openxmlformats.org/presentationml/2006/ole">
            <mc:AlternateContent xmlns:mc="http://schemas.openxmlformats.org/markup-compatibility/2006">
              <mc:Choice xmlns:v="urn:schemas-microsoft-com:vml" Requires="v">
                <p:oleObj spid="_x0000_s11294" name="Clip" r:id="rId4" imgW="3238200" imgH="3238200" progId="MS_ClipArt_Gallery.2">
                  <p:embed/>
                </p:oleObj>
              </mc:Choice>
              <mc:Fallback>
                <p:oleObj name="Clip" r:id="rId4" imgW="3238200" imgH="3238200" progId="MS_ClipArt_Gallery.2">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895600"/>
                        <a:ext cx="1847850" cy="184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lide Number Placeholder 5"/>
          <p:cNvSpPr>
            <a:spLocks noGrp="1"/>
          </p:cNvSpPr>
          <p:nvPr>
            <p:ph type="sldNum" sz="quarter" idx="12"/>
          </p:nvPr>
        </p:nvSpPr>
        <p:spPr/>
        <p:txBody>
          <a:bodyPr/>
          <a:lstStyle/>
          <a:p>
            <a:pPr>
              <a:defRPr/>
            </a:pPr>
            <a:fld id="{83755D6E-AA42-4434-8B81-4CB1A78D4D3D}" type="slidenum">
              <a:rPr lang="en-US" smtClean="0"/>
              <a:pPr>
                <a:defRPr/>
              </a:pPr>
              <a:t>138</a:t>
            </a:fld>
            <a:endParaRPr lang="en-US" dirty="0"/>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685800" y="228600"/>
            <a:ext cx="7772400" cy="914400"/>
          </a:xfrm>
        </p:spPr>
        <p:txBody>
          <a:bodyPr/>
          <a:lstStyle/>
          <a:p>
            <a:r>
              <a:rPr lang="en-US" smtClean="0"/>
              <a:t>Receipt of Package in Lab</a:t>
            </a:r>
          </a:p>
        </p:txBody>
      </p:sp>
      <p:sp>
        <p:nvSpPr>
          <p:cNvPr id="202755" name="Rectangle 3"/>
          <p:cNvSpPr>
            <a:spLocks noGrp="1" noChangeArrowheads="1"/>
          </p:cNvSpPr>
          <p:nvPr>
            <p:ph type="body" sz="half" idx="2"/>
          </p:nvPr>
        </p:nvSpPr>
        <p:spPr/>
        <p:txBody>
          <a:bodyPr/>
          <a:lstStyle/>
          <a:p>
            <a:pPr>
              <a:lnSpc>
                <a:spcPct val="90000"/>
              </a:lnSpc>
            </a:pPr>
            <a:r>
              <a:rPr lang="en-US" sz="2800" smtClean="0"/>
              <a:t>Before discarding the box into regular trash, obliterate all radiation labels and the words  “Caution, Radioactive Materials,” which may be present on the outside of the box.</a:t>
            </a:r>
          </a:p>
        </p:txBody>
      </p:sp>
      <p:pic>
        <p:nvPicPr>
          <p:cNvPr id="202756" name="Picture 4" descr="labelobliteration"/>
          <p:cNvPicPr>
            <a:picLocks noGrp="1" noChangeAspect="1" noChangeArrowheads="1"/>
          </p:cNvPicPr>
          <p:nvPr>
            <p:ph type="clipArt" sz="half" idx="1"/>
          </p:nvPr>
        </p:nvPicPr>
        <p:blipFill>
          <a:blip r:embed="rId3" cstate="print"/>
          <a:srcRect/>
          <a:stretch>
            <a:fillRect/>
          </a:stretch>
        </p:blipFill>
        <p:spPr>
          <a:noFill/>
        </p:spPr>
      </p:pic>
      <p:sp>
        <p:nvSpPr>
          <p:cNvPr id="5" name="Slide Number Placeholder 4"/>
          <p:cNvSpPr>
            <a:spLocks noGrp="1"/>
          </p:cNvSpPr>
          <p:nvPr>
            <p:ph type="sldNum" sz="quarter" idx="12"/>
          </p:nvPr>
        </p:nvSpPr>
        <p:spPr/>
        <p:txBody>
          <a:bodyPr/>
          <a:lstStyle/>
          <a:p>
            <a:pPr>
              <a:defRPr/>
            </a:pPr>
            <a:fld id="{83755D6E-AA42-4434-8B81-4CB1A78D4D3D}" type="slidenum">
              <a:rPr lang="en-US" smtClean="0"/>
              <a:pPr>
                <a:defRPr/>
              </a:pPr>
              <a:t>139</a:t>
            </a:fld>
            <a:endParaRPr lang="en-US" dirty="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26"/>
          <p:cNvSpPr>
            <a:spLocks noGrp="1" noChangeArrowheads="1"/>
          </p:cNvSpPr>
          <p:nvPr>
            <p:ph type="body" sz="half" idx="1"/>
          </p:nvPr>
        </p:nvSpPr>
        <p:spPr>
          <a:xfrm>
            <a:off x="5105400" y="1981200"/>
            <a:ext cx="3886200" cy="4114800"/>
          </a:xfrm>
        </p:spPr>
        <p:txBody>
          <a:bodyPr/>
          <a:lstStyle/>
          <a:p>
            <a:r>
              <a:rPr lang="en-US" sz="2400" dirty="0" smtClean="0"/>
              <a:t>Interaction of </a:t>
            </a:r>
            <a:r>
              <a:rPr lang="en-US" sz="2400" dirty="0" smtClean="0">
                <a:sym typeface="Symbol" pitchFamily="18" charset="2"/>
              </a:rPr>
              <a:t></a:t>
            </a:r>
            <a:r>
              <a:rPr lang="en-US" sz="2400" baseline="60000" dirty="0" smtClean="0">
                <a:sym typeface="Arial" charset="0"/>
              </a:rPr>
              <a:t>-</a:t>
            </a:r>
            <a:r>
              <a:rPr lang="en-US" sz="2400" dirty="0" smtClean="0">
                <a:sym typeface="Symbol" pitchFamily="18" charset="2"/>
              </a:rPr>
              <a:t> particles with the nucleus of an atom causing the generation of  X-rays</a:t>
            </a:r>
          </a:p>
          <a:p>
            <a:pPr lvl="1"/>
            <a:r>
              <a:rPr lang="en-US" sz="2400" dirty="0" smtClean="0">
                <a:sym typeface="Symbol" pitchFamily="18" charset="2"/>
              </a:rPr>
              <a:t>The </a:t>
            </a:r>
            <a:r>
              <a:rPr lang="en-US" sz="2400" baseline="60000" dirty="0" smtClean="0">
                <a:sym typeface="Arial" charset="0"/>
              </a:rPr>
              <a:t>-</a:t>
            </a:r>
            <a:r>
              <a:rPr lang="en-US" sz="2400" dirty="0" smtClean="0">
                <a:sym typeface="Symbol" pitchFamily="18" charset="2"/>
              </a:rPr>
              <a:t> deflected by nucleus </a:t>
            </a:r>
          </a:p>
          <a:p>
            <a:pPr lvl="1"/>
            <a:r>
              <a:rPr lang="en-US" sz="2400" dirty="0" smtClean="0">
                <a:sym typeface="Symbol" pitchFamily="18" charset="2"/>
              </a:rPr>
              <a:t>Bremsstrahlung X-ray is emitted </a:t>
            </a:r>
          </a:p>
          <a:p>
            <a:endParaRPr lang="en-US" sz="2800" dirty="0" smtClean="0"/>
          </a:p>
        </p:txBody>
      </p:sp>
      <p:sp>
        <p:nvSpPr>
          <p:cNvPr id="56323" name="Rectangle 1027"/>
          <p:cNvSpPr>
            <a:spLocks noGrp="1" noChangeArrowheads="1"/>
          </p:cNvSpPr>
          <p:nvPr>
            <p:ph type="title"/>
          </p:nvPr>
        </p:nvSpPr>
        <p:spPr>
          <a:noFill/>
        </p:spPr>
        <p:txBody>
          <a:bodyPr/>
          <a:lstStyle/>
          <a:p>
            <a:r>
              <a:rPr lang="en-US" smtClean="0"/>
              <a:t>Bremsstrahlung Radiation</a:t>
            </a:r>
          </a:p>
        </p:txBody>
      </p:sp>
      <p:grpSp>
        <p:nvGrpSpPr>
          <p:cNvPr id="56324" name="Group 1028"/>
          <p:cNvGrpSpPr>
            <a:grpSpLocks/>
          </p:cNvGrpSpPr>
          <p:nvPr/>
        </p:nvGrpSpPr>
        <p:grpSpPr bwMode="auto">
          <a:xfrm>
            <a:off x="152400" y="2590800"/>
            <a:ext cx="5159375" cy="2647950"/>
            <a:chOff x="1392" y="2114"/>
            <a:chExt cx="3985" cy="1962"/>
          </a:xfrm>
        </p:grpSpPr>
        <p:sp>
          <p:nvSpPr>
            <p:cNvPr id="56325" name="Rectangle 1029"/>
            <p:cNvSpPr>
              <a:spLocks noChangeArrowheads="1"/>
            </p:cNvSpPr>
            <p:nvPr/>
          </p:nvSpPr>
          <p:spPr bwMode="auto">
            <a:xfrm>
              <a:off x="3874" y="2932"/>
              <a:ext cx="1503" cy="278"/>
            </a:xfrm>
            <a:prstGeom prst="rect">
              <a:avLst/>
            </a:prstGeom>
            <a:noFill/>
            <a:ln w="12700">
              <a:solidFill>
                <a:schemeClr val="bg1"/>
              </a:solidFill>
              <a:miter lim="800000"/>
              <a:headEnd/>
              <a:tailEnd/>
            </a:ln>
          </p:spPr>
          <p:txBody>
            <a:bodyPr wrap="none" lIns="90488" tIns="44450" rIns="90488" bIns="44450">
              <a:spAutoFit/>
            </a:bodyPr>
            <a:lstStyle/>
            <a:p>
              <a:pPr algn="l"/>
              <a:r>
                <a:rPr lang="en-US" sz="1800" b="1">
                  <a:solidFill>
                    <a:schemeClr val="bg1"/>
                  </a:solidFill>
                  <a:latin typeface="Arial" charset="0"/>
                </a:rPr>
                <a:t>Bremsstrahlung</a:t>
              </a:r>
            </a:p>
          </p:txBody>
        </p:sp>
        <p:sp>
          <p:nvSpPr>
            <p:cNvPr id="56326" name="Rectangle 1030"/>
            <p:cNvSpPr>
              <a:spLocks noChangeArrowheads="1"/>
            </p:cNvSpPr>
            <p:nvPr/>
          </p:nvSpPr>
          <p:spPr bwMode="auto">
            <a:xfrm>
              <a:off x="1392" y="3798"/>
              <a:ext cx="1847" cy="278"/>
            </a:xfrm>
            <a:prstGeom prst="rect">
              <a:avLst/>
            </a:prstGeom>
            <a:noFill/>
            <a:ln w="12700">
              <a:solidFill>
                <a:schemeClr val="bg1"/>
              </a:solidFill>
              <a:miter lim="800000"/>
              <a:headEnd/>
              <a:tailEnd/>
            </a:ln>
          </p:spPr>
          <p:txBody>
            <a:bodyPr wrap="none" lIns="90488" tIns="44450" rIns="90488" bIns="44450">
              <a:spAutoFit/>
            </a:bodyPr>
            <a:lstStyle/>
            <a:p>
              <a:pPr algn="l"/>
              <a:r>
                <a:rPr lang="en-US" sz="1800" b="1">
                  <a:solidFill>
                    <a:schemeClr val="bg1"/>
                  </a:solidFill>
                  <a:latin typeface="Arial" charset="0"/>
                </a:rPr>
                <a:t>Path of fast electron</a:t>
              </a:r>
            </a:p>
          </p:txBody>
        </p:sp>
        <p:grpSp>
          <p:nvGrpSpPr>
            <p:cNvPr id="56327" name="Group 1031"/>
            <p:cNvGrpSpPr>
              <a:grpSpLocks/>
            </p:cNvGrpSpPr>
            <p:nvPr/>
          </p:nvGrpSpPr>
          <p:grpSpPr bwMode="auto">
            <a:xfrm>
              <a:off x="1776" y="2114"/>
              <a:ext cx="2780" cy="1665"/>
              <a:chOff x="1776" y="2114"/>
              <a:chExt cx="2780" cy="1665"/>
            </a:xfrm>
          </p:grpSpPr>
          <p:sp>
            <p:nvSpPr>
              <p:cNvPr id="56328" name="Oval 1032"/>
              <p:cNvSpPr>
                <a:spLocks noChangeArrowheads="1"/>
              </p:cNvSpPr>
              <p:nvPr/>
            </p:nvSpPr>
            <p:spPr bwMode="auto">
              <a:xfrm>
                <a:off x="2459" y="2361"/>
                <a:ext cx="938" cy="908"/>
              </a:xfrm>
              <a:prstGeom prst="ellipse">
                <a:avLst/>
              </a:prstGeom>
              <a:noFill/>
              <a:ln w="12700">
                <a:solidFill>
                  <a:schemeClr val="bg1"/>
                </a:solidFill>
                <a:round/>
                <a:headEnd/>
                <a:tailEnd/>
              </a:ln>
            </p:spPr>
            <p:txBody>
              <a:bodyPr wrap="none" anchor="ctr"/>
              <a:lstStyle/>
              <a:p>
                <a:endParaRPr lang="en-US"/>
              </a:p>
            </p:txBody>
          </p:sp>
          <p:sp>
            <p:nvSpPr>
              <p:cNvPr id="56329" name="Oval 1033"/>
              <p:cNvSpPr>
                <a:spLocks noChangeArrowheads="1"/>
              </p:cNvSpPr>
              <p:nvPr/>
            </p:nvSpPr>
            <p:spPr bwMode="auto">
              <a:xfrm>
                <a:off x="2847" y="2735"/>
                <a:ext cx="162" cy="159"/>
              </a:xfrm>
              <a:prstGeom prst="ellipse">
                <a:avLst/>
              </a:prstGeom>
              <a:solidFill>
                <a:schemeClr val="tx2"/>
              </a:solidFill>
              <a:ln w="12700">
                <a:solidFill>
                  <a:schemeClr val="bg1"/>
                </a:solidFill>
                <a:round/>
                <a:headEnd/>
                <a:tailEnd/>
              </a:ln>
            </p:spPr>
            <p:txBody>
              <a:bodyPr wrap="none" anchor="ctr"/>
              <a:lstStyle/>
              <a:p>
                <a:endParaRPr lang="en-US"/>
              </a:p>
            </p:txBody>
          </p:sp>
          <p:sp>
            <p:nvSpPr>
              <p:cNvPr id="56330" name="Oval 1034"/>
              <p:cNvSpPr>
                <a:spLocks noChangeArrowheads="1"/>
              </p:cNvSpPr>
              <p:nvPr/>
            </p:nvSpPr>
            <p:spPr bwMode="auto">
              <a:xfrm>
                <a:off x="2200" y="2114"/>
                <a:ext cx="1456" cy="1404"/>
              </a:xfrm>
              <a:prstGeom prst="ellipse">
                <a:avLst/>
              </a:prstGeom>
              <a:noFill/>
              <a:ln w="127000">
                <a:solidFill>
                  <a:schemeClr val="bg1"/>
                </a:solidFill>
                <a:round/>
                <a:headEnd/>
                <a:tailEnd/>
              </a:ln>
            </p:spPr>
            <p:txBody>
              <a:bodyPr wrap="none" anchor="ctr"/>
              <a:lstStyle/>
              <a:p>
                <a:endParaRPr lang="en-US"/>
              </a:p>
            </p:txBody>
          </p:sp>
          <p:sp>
            <p:nvSpPr>
              <p:cNvPr id="56331" name="Oval 1035"/>
              <p:cNvSpPr>
                <a:spLocks noChangeArrowheads="1"/>
              </p:cNvSpPr>
              <p:nvPr/>
            </p:nvSpPr>
            <p:spPr bwMode="auto">
              <a:xfrm>
                <a:off x="2595" y="2450"/>
                <a:ext cx="52" cy="52"/>
              </a:xfrm>
              <a:prstGeom prst="ellipse">
                <a:avLst/>
              </a:prstGeom>
              <a:solidFill>
                <a:schemeClr val="accent1"/>
              </a:solidFill>
              <a:ln w="12700">
                <a:solidFill>
                  <a:schemeClr val="bg1"/>
                </a:solidFill>
                <a:round/>
                <a:headEnd/>
                <a:tailEnd/>
              </a:ln>
            </p:spPr>
            <p:txBody>
              <a:bodyPr wrap="none" anchor="ctr"/>
              <a:lstStyle/>
              <a:p>
                <a:endParaRPr lang="en-US"/>
              </a:p>
            </p:txBody>
          </p:sp>
          <p:sp>
            <p:nvSpPr>
              <p:cNvPr id="56332" name="Oval 1036"/>
              <p:cNvSpPr>
                <a:spLocks noChangeArrowheads="1"/>
              </p:cNvSpPr>
              <p:nvPr/>
            </p:nvSpPr>
            <p:spPr bwMode="auto">
              <a:xfrm>
                <a:off x="3519" y="3158"/>
                <a:ext cx="53" cy="51"/>
              </a:xfrm>
              <a:prstGeom prst="ellipse">
                <a:avLst/>
              </a:prstGeom>
              <a:solidFill>
                <a:schemeClr val="accent1"/>
              </a:solidFill>
              <a:ln w="12700">
                <a:solidFill>
                  <a:schemeClr val="bg1"/>
                </a:solidFill>
                <a:round/>
                <a:headEnd/>
                <a:tailEnd/>
              </a:ln>
            </p:spPr>
            <p:txBody>
              <a:bodyPr wrap="none" anchor="ctr"/>
              <a:lstStyle/>
              <a:p>
                <a:endParaRPr lang="en-US"/>
              </a:p>
            </p:txBody>
          </p:sp>
          <p:sp>
            <p:nvSpPr>
              <p:cNvPr id="56333" name="Oval 1037"/>
              <p:cNvSpPr>
                <a:spLocks noChangeArrowheads="1"/>
              </p:cNvSpPr>
              <p:nvPr/>
            </p:nvSpPr>
            <p:spPr bwMode="auto">
              <a:xfrm>
                <a:off x="3520" y="2454"/>
                <a:ext cx="55" cy="52"/>
              </a:xfrm>
              <a:prstGeom prst="ellipse">
                <a:avLst/>
              </a:prstGeom>
              <a:solidFill>
                <a:schemeClr val="accent1"/>
              </a:solidFill>
              <a:ln w="12700">
                <a:solidFill>
                  <a:schemeClr val="bg1"/>
                </a:solidFill>
                <a:round/>
                <a:headEnd/>
                <a:tailEnd/>
              </a:ln>
            </p:spPr>
            <p:txBody>
              <a:bodyPr wrap="none" anchor="ctr"/>
              <a:lstStyle/>
              <a:p>
                <a:endParaRPr lang="en-US"/>
              </a:p>
            </p:txBody>
          </p:sp>
          <p:sp>
            <p:nvSpPr>
              <p:cNvPr id="56334" name="Oval 1038"/>
              <p:cNvSpPr>
                <a:spLocks noChangeArrowheads="1"/>
              </p:cNvSpPr>
              <p:nvPr/>
            </p:nvSpPr>
            <p:spPr bwMode="auto">
              <a:xfrm>
                <a:off x="2325" y="3203"/>
                <a:ext cx="55" cy="51"/>
              </a:xfrm>
              <a:prstGeom prst="ellipse">
                <a:avLst/>
              </a:prstGeom>
              <a:solidFill>
                <a:schemeClr val="accent1"/>
              </a:solidFill>
              <a:ln w="12700">
                <a:solidFill>
                  <a:schemeClr val="bg1"/>
                </a:solidFill>
                <a:round/>
                <a:headEnd/>
                <a:tailEnd/>
              </a:ln>
            </p:spPr>
            <p:txBody>
              <a:bodyPr wrap="none" anchor="ctr"/>
              <a:lstStyle/>
              <a:p>
                <a:endParaRPr lang="en-US"/>
              </a:p>
            </p:txBody>
          </p:sp>
          <p:sp>
            <p:nvSpPr>
              <p:cNvPr id="56335" name="Oval 1039"/>
              <p:cNvSpPr>
                <a:spLocks noChangeArrowheads="1"/>
              </p:cNvSpPr>
              <p:nvPr/>
            </p:nvSpPr>
            <p:spPr bwMode="auto">
              <a:xfrm>
                <a:off x="2223" y="2521"/>
                <a:ext cx="54" cy="49"/>
              </a:xfrm>
              <a:prstGeom prst="ellipse">
                <a:avLst/>
              </a:prstGeom>
              <a:solidFill>
                <a:schemeClr val="accent1"/>
              </a:solidFill>
              <a:ln w="12700">
                <a:solidFill>
                  <a:schemeClr val="bg1"/>
                </a:solidFill>
                <a:round/>
                <a:headEnd/>
                <a:tailEnd/>
              </a:ln>
            </p:spPr>
            <p:txBody>
              <a:bodyPr wrap="none" anchor="ctr"/>
              <a:lstStyle/>
              <a:p>
                <a:endParaRPr lang="en-US"/>
              </a:p>
            </p:txBody>
          </p:sp>
          <p:sp>
            <p:nvSpPr>
              <p:cNvPr id="56336" name="Oval 1040"/>
              <p:cNvSpPr>
                <a:spLocks noChangeArrowheads="1"/>
              </p:cNvSpPr>
              <p:nvPr/>
            </p:nvSpPr>
            <p:spPr bwMode="auto">
              <a:xfrm>
                <a:off x="2888" y="3480"/>
                <a:ext cx="52" cy="50"/>
              </a:xfrm>
              <a:prstGeom prst="ellipse">
                <a:avLst/>
              </a:prstGeom>
              <a:solidFill>
                <a:schemeClr val="accent1"/>
              </a:solidFill>
              <a:ln w="12700">
                <a:solidFill>
                  <a:schemeClr val="bg1"/>
                </a:solidFill>
                <a:round/>
                <a:headEnd/>
                <a:tailEnd/>
              </a:ln>
            </p:spPr>
            <p:txBody>
              <a:bodyPr wrap="none" anchor="ctr"/>
              <a:lstStyle/>
              <a:p>
                <a:endParaRPr lang="en-US"/>
              </a:p>
            </p:txBody>
          </p:sp>
          <p:sp>
            <p:nvSpPr>
              <p:cNvPr id="56337" name="Oval 1041"/>
              <p:cNvSpPr>
                <a:spLocks noChangeArrowheads="1"/>
              </p:cNvSpPr>
              <p:nvPr/>
            </p:nvSpPr>
            <p:spPr bwMode="auto">
              <a:xfrm>
                <a:off x="3005" y="2115"/>
                <a:ext cx="54" cy="51"/>
              </a:xfrm>
              <a:prstGeom prst="ellipse">
                <a:avLst/>
              </a:prstGeom>
              <a:solidFill>
                <a:schemeClr val="accent1"/>
              </a:solidFill>
              <a:ln w="12700">
                <a:solidFill>
                  <a:schemeClr val="bg1"/>
                </a:solidFill>
                <a:round/>
                <a:headEnd/>
                <a:tailEnd/>
              </a:ln>
            </p:spPr>
            <p:txBody>
              <a:bodyPr wrap="none" anchor="ctr"/>
              <a:lstStyle/>
              <a:p>
                <a:endParaRPr lang="en-US"/>
              </a:p>
            </p:txBody>
          </p:sp>
          <p:sp>
            <p:nvSpPr>
              <p:cNvPr id="56338" name="Oval 1042"/>
              <p:cNvSpPr>
                <a:spLocks noChangeArrowheads="1"/>
              </p:cNvSpPr>
              <p:nvPr/>
            </p:nvSpPr>
            <p:spPr bwMode="auto">
              <a:xfrm>
                <a:off x="3163" y="3175"/>
                <a:ext cx="53" cy="50"/>
              </a:xfrm>
              <a:prstGeom prst="ellipse">
                <a:avLst/>
              </a:prstGeom>
              <a:solidFill>
                <a:schemeClr val="accent1"/>
              </a:solidFill>
              <a:ln w="12700">
                <a:solidFill>
                  <a:schemeClr val="bg1"/>
                </a:solidFill>
                <a:round/>
                <a:headEnd/>
                <a:tailEnd/>
              </a:ln>
            </p:spPr>
            <p:txBody>
              <a:bodyPr wrap="none" anchor="ctr"/>
              <a:lstStyle/>
              <a:p>
                <a:endParaRPr lang="en-US"/>
              </a:p>
            </p:txBody>
          </p:sp>
          <p:sp>
            <p:nvSpPr>
              <p:cNvPr id="56339" name="Oval 1043"/>
              <p:cNvSpPr>
                <a:spLocks noChangeArrowheads="1"/>
              </p:cNvSpPr>
              <p:nvPr/>
            </p:nvSpPr>
            <p:spPr bwMode="auto">
              <a:xfrm>
                <a:off x="1873" y="3729"/>
                <a:ext cx="52" cy="50"/>
              </a:xfrm>
              <a:prstGeom prst="ellipse">
                <a:avLst/>
              </a:prstGeom>
              <a:solidFill>
                <a:schemeClr val="accent1"/>
              </a:solidFill>
              <a:ln w="12700">
                <a:solidFill>
                  <a:schemeClr val="bg1"/>
                </a:solidFill>
                <a:round/>
                <a:headEnd/>
                <a:tailEnd/>
              </a:ln>
            </p:spPr>
            <p:txBody>
              <a:bodyPr wrap="none" anchor="ctr"/>
              <a:lstStyle/>
              <a:p>
                <a:endParaRPr lang="en-US"/>
              </a:p>
            </p:txBody>
          </p:sp>
          <p:grpSp>
            <p:nvGrpSpPr>
              <p:cNvPr id="56340" name="Group 1044"/>
              <p:cNvGrpSpPr>
                <a:grpSpLocks/>
              </p:cNvGrpSpPr>
              <p:nvPr/>
            </p:nvGrpSpPr>
            <p:grpSpPr bwMode="auto">
              <a:xfrm>
                <a:off x="3136" y="2644"/>
                <a:ext cx="1350" cy="296"/>
                <a:chOff x="3136" y="2644"/>
                <a:chExt cx="1350" cy="296"/>
              </a:xfrm>
            </p:grpSpPr>
            <p:sp>
              <p:nvSpPr>
                <p:cNvPr id="56343" name="Freeform 1045"/>
                <p:cNvSpPr>
                  <a:spLocks/>
                </p:cNvSpPr>
                <p:nvPr/>
              </p:nvSpPr>
              <p:spPr bwMode="auto">
                <a:xfrm>
                  <a:off x="3701" y="2767"/>
                  <a:ext cx="83" cy="167"/>
                </a:xfrm>
                <a:custGeom>
                  <a:avLst/>
                  <a:gdLst>
                    <a:gd name="T0" fmla="*/ 1 w 83"/>
                    <a:gd name="T1" fmla="*/ 33 h 167"/>
                    <a:gd name="T2" fmla="*/ 1 w 83"/>
                    <a:gd name="T3" fmla="*/ 38 h 167"/>
                    <a:gd name="T4" fmla="*/ 1 w 83"/>
                    <a:gd name="T5" fmla="*/ 38 h 167"/>
                    <a:gd name="T6" fmla="*/ 3 w 83"/>
                    <a:gd name="T7" fmla="*/ 45 h 167"/>
                    <a:gd name="T8" fmla="*/ 2 w 83"/>
                    <a:gd name="T9" fmla="*/ 50 h 167"/>
                    <a:gd name="T10" fmla="*/ 4 w 83"/>
                    <a:gd name="T11" fmla="*/ 55 h 167"/>
                    <a:gd name="T12" fmla="*/ 4 w 83"/>
                    <a:gd name="T13" fmla="*/ 61 h 167"/>
                    <a:gd name="T14" fmla="*/ 5 w 83"/>
                    <a:gd name="T15" fmla="*/ 63 h 167"/>
                    <a:gd name="T16" fmla="*/ 6 w 83"/>
                    <a:gd name="T17" fmla="*/ 69 h 167"/>
                    <a:gd name="T18" fmla="*/ 8 w 83"/>
                    <a:gd name="T19" fmla="*/ 75 h 167"/>
                    <a:gd name="T20" fmla="*/ 7 w 83"/>
                    <a:gd name="T21" fmla="*/ 80 h 167"/>
                    <a:gd name="T22" fmla="*/ 9 w 83"/>
                    <a:gd name="T23" fmla="*/ 85 h 167"/>
                    <a:gd name="T24" fmla="*/ 9 w 83"/>
                    <a:gd name="T25" fmla="*/ 90 h 167"/>
                    <a:gd name="T26" fmla="*/ 11 w 83"/>
                    <a:gd name="T27" fmla="*/ 94 h 167"/>
                    <a:gd name="T28" fmla="*/ 11 w 83"/>
                    <a:gd name="T29" fmla="*/ 98 h 167"/>
                    <a:gd name="T30" fmla="*/ 13 w 83"/>
                    <a:gd name="T31" fmla="*/ 105 h 167"/>
                    <a:gd name="T32" fmla="*/ 14 w 83"/>
                    <a:gd name="T33" fmla="*/ 109 h 167"/>
                    <a:gd name="T34" fmla="*/ 14 w 83"/>
                    <a:gd name="T35" fmla="*/ 113 h 167"/>
                    <a:gd name="T36" fmla="*/ 16 w 83"/>
                    <a:gd name="T37" fmla="*/ 119 h 167"/>
                    <a:gd name="T38" fmla="*/ 18 w 83"/>
                    <a:gd name="T39" fmla="*/ 125 h 167"/>
                    <a:gd name="T40" fmla="*/ 20 w 83"/>
                    <a:gd name="T41" fmla="*/ 133 h 167"/>
                    <a:gd name="T42" fmla="*/ 22 w 83"/>
                    <a:gd name="T43" fmla="*/ 136 h 167"/>
                    <a:gd name="T44" fmla="*/ 24 w 83"/>
                    <a:gd name="T45" fmla="*/ 142 h 167"/>
                    <a:gd name="T46" fmla="*/ 24 w 83"/>
                    <a:gd name="T47" fmla="*/ 147 h 167"/>
                    <a:gd name="T48" fmla="*/ 27 w 83"/>
                    <a:gd name="T49" fmla="*/ 150 h 167"/>
                    <a:gd name="T50" fmla="*/ 30 w 83"/>
                    <a:gd name="T51" fmla="*/ 154 h 167"/>
                    <a:gd name="T52" fmla="*/ 32 w 83"/>
                    <a:gd name="T53" fmla="*/ 159 h 167"/>
                    <a:gd name="T54" fmla="*/ 36 w 83"/>
                    <a:gd name="T55" fmla="*/ 161 h 167"/>
                    <a:gd name="T56" fmla="*/ 41 w 83"/>
                    <a:gd name="T57" fmla="*/ 165 h 167"/>
                    <a:gd name="T58" fmla="*/ 44 w 83"/>
                    <a:gd name="T59" fmla="*/ 164 h 167"/>
                    <a:gd name="T60" fmla="*/ 49 w 83"/>
                    <a:gd name="T61" fmla="*/ 164 h 167"/>
                    <a:gd name="T62" fmla="*/ 51 w 83"/>
                    <a:gd name="T63" fmla="*/ 161 h 167"/>
                    <a:gd name="T64" fmla="*/ 52 w 83"/>
                    <a:gd name="T65" fmla="*/ 158 h 167"/>
                    <a:gd name="T66" fmla="*/ 55 w 83"/>
                    <a:gd name="T67" fmla="*/ 155 h 167"/>
                    <a:gd name="T68" fmla="*/ 58 w 83"/>
                    <a:gd name="T69" fmla="*/ 149 h 167"/>
                    <a:gd name="T70" fmla="*/ 60 w 83"/>
                    <a:gd name="T71" fmla="*/ 145 h 167"/>
                    <a:gd name="T72" fmla="*/ 62 w 83"/>
                    <a:gd name="T73" fmla="*/ 140 h 167"/>
                    <a:gd name="T74" fmla="*/ 64 w 83"/>
                    <a:gd name="T75" fmla="*/ 135 h 167"/>
                    <a:gd name="T76" fmla="*/ 65 w 83"/>
                    <a:gd name="T77" fmla="*/ 131 h 167"/>
                    <a:gd name="T78" fmla="*/ 66 w 83"/>
                    <a:gd name="T79" fmla="*/ 125 h 167"/>
                    <a:gd name="T80" fmla="*/ 67 w 83"/>
                    <a:gd name="T81" fmla="*/ 123 h 167"/>
                    <a:gd name="T82" fmla="*/ 68 w 83"/>
                    <a:gd name="T83" fmla="*/ 117 h 167"/>
                    <a:gd name="T84" fmla="*/ 70 w 83"/>
                    <a:gd name="T85" fmla="*/ 112 h 167"/>
                    <a:gd name="T86" fmla="*/ 70 w 83"/>
                    <a:gd name="T87" fmla="*/ 109 h 167"/>
                    <a:gd name="T88" fmla="*/ 70 w 83"/>
                    <a:gd name="T89" fmla="*/ 103 h 167"/>
                    <a:gd name="T90" fmla="*/ 71 w 83"/>
                    <a:gd name="T91" fmla="*/ 99 h 167"/>
                    <a:gd name="T92" fmla="*/ 71 w 83"/>
                    <a:gd name="T93" fmla="*/ 94 h 167"/>
                    <a:gd name="T94" fmla="*/ 72 w 83"/>
                    <a:gd name="T95" fmla="*/ 88 h 167"/>
                    <a:gd name="T96" fmla="*/ 73 w 83"/>
                    <a:gd name="T97" fmla="*/ 85 h 167"/>
                    <a:gd name="T98" fmla="*/ 73 w 83"/>
                    <a:gd name="T99" fmla="*/ 80 h 167"/>
                    <a:gd name="T100" fmla="*/ 74 w 83"/>
                    <a:gd name="T101" fmla="*/ 74 h 167"/>
                    <a:gd name="T102" fmla="*/ 73 w 83"/>
                    <a:gd name="T103" fmla="*/ 72 h 167"/>
                    <a:gd name="T104" fmla="*/ 74 w 83"/>
                    <a:gd name="T105" fmla="*/ 64 h 167"/>
                    <a:gd name="T106" fmla="*/ 73 w 83"/>
                    <a:gd name="T107" fmla="*/ 61 h 167"/>
                    <a:gd name="T108" fmla="*/ 73 w 83"/>
                    <a:gd name="T109" fmla="*/ 57 h 167"/>
                    <a:gd name="T110" fmla="*/ 74 w 83"/>
                    <a:gd name="T111" fmla="*/ 51 h 167"/>
                    <a:gd name="T112" fmla="*/ 75 w 83"/>
                    <a:gd name="T113" fmla="*/ 45 h 167"/>
                    <a:gd name="T114" fmla="*/ 76 w 83"/>
                    <a:gd name="T115" fmla="*/ 39 h 167"/>
                    <a:gd name="T116" fmla="*/ 76 w 83"/>
                    <a:gd name="T117" fmla="*/ 37 h 167"/>
                    <a:gd name="T118" fmla="*/ 82 w 83"/>
                    <a:gd name="T119" fmla="*/ 11 h 167"/>
                    <a:gd name="T120" fmla="*/ 80 w 83"/>
                    <a:gd name="T121" fmla="*/ 0 h 167"/>
                    <a:gd name="T122" fmla="*/ 77 w 83"/>
                    <a:gd name="T123" fmla="*/ 26 h 1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
                    <a:gd name="T187" fmla="*/ 0 h 167"/>
                    <a:gd name="T188" fmla="*/ 83 w 83"/>
                    <a:gd name="T189" fmla="*/ 167 h 16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 h="167">
                      <a:moveTo>
                        <a:pt x="1" y="29"/>
                      </a:moveTo>
                      <a:lnTo>
                        <a:pt x="1" y="33"/>
                      </a:lnTo>
                      <a:lnTo>
                        <a:pt x="2" y="35"/>
                      </a:lnTo>
                      <a:lnTo>
                        <a:pt x="1" y="38"/>
                      </a:lnTo>
                      <a:lnTo>
                        <a:pt x="0" y="43"/>
                      </a:lnTo>
                      <a:lnTo>
                        <a:pt x="3" y="45"/>
                      </a:lnTo>
                      <a:lnTo>
                        <a:pt x="1" y="47"/>
                      </a:lnTo>
                      <a:lnTo>
                        <a:pt x="2" y="50"/>
                      </a:lnTo>
                      <a:lnTo>
                        <a:pt x="3" y="53"/>
                      </a:lnTo>
                      <a:lnTo>
                        <a:pt x="4" y="55"/>
                      </a:lnTo>
                      <a:lnTo>
                        <a:pt x="3" y="59"/>
                      </a:lnTo>
                      <a:lnTo>
                        <a:pt x="4" y="61"/>
                      </a:lnTo>
                      <a:lnTo>
                        <a:pt x="4" y="62"/>
                      </a:lnTo>
                      <a:lnTo>
                        <a:pt x="5" y="63"/>
                      </a:lnTo>
                      <a:lnTo>
                        <a:pt x="6" y="67"/>
                      </a:lnTo>
                      <a:lnTo>
                        <a:pt x="6" y="69"/>
                      </a:lnTo>
                      <a:lnTo>
                        <a:pt x="7" y="73"/>
                      </a:lnTo>
                      <a:lnTo>
                        <a:pt x="8" y="75"/>
                      </a:lnTo>
                      <a:lnTo>
                        <a:pt x="7" y="76"/>
                      </a:lnTo>
                      <a:lnTo>
                        <a:pt x="7" y="80"/>
                      </a:lnTo>
                      <a:lnTo>
                        <a:pt x="8" y="84"/>
                      </a:lnTo>
                      <a:lnTo>
                        <a:pt x="9" y="85"/>
                      </a:lnTo>
                      <a:lnTo>
                        <a:pt x="8" y="86"/>
                      </a:lnTo>
                      <a:lnTo>
                        <a:pt x="9" y="90"/>
                      </a:lnTo>
                      <a:lnTo>
                        <a:pt x="10" y="91"/>
                      </a:lnTo>
                      <a:lnTo>
                        <a:pt x="11" y="94"/>
                      </a:lnTo>
                      <a:lnTo>
                        <a:pt x="10" y="97"/>
                      </a:lnTo>
                      <a:lnTo>
                        <a:pt x="11" y="98"/>
                      </a:lnTo>
                      <a:lnTo>
                        <a:pt x="12" y="102"/>
                      </a:lnTo>
                      <a:lnTo>
                        <a:pt x="13" y="105"/>
                      </a:lnTo>
                      <a:lnTo>
                        <a:pt x="12" y="106"/>
                      </a:lnTo>
                      <a:lnTo>
                        <a:pt x="14" y="109"/>
                      </a:lnTo>
                      <a:lnTo>
                        <a:pt x="14" y="111"/>
                      </a:lnTo>
                      <a:lnTo>
                        <a:pt x="14" y="113"/>
                      </a:lnTo>
                      <a:lnTo>
                        <a:pt x="14" y="117"/>
                      </a:lnTo>
                      <a:lnTo>
                        <a:pt x="16" y="119"/>
                      </a:lnTo>
                      <a:lnTo>
                        <a:pt x="17" y="124"/>
                      </a:lnTo>
                      <a:lnTo>
                        <a:pt x="18" y="125"/>
                      </a:lnTo>
                      <a:lnTo>
                        <a:pt x="19" y="129"/>
                      </a:lnTo>
                      <a:lnTo>
                        <a:pt x="20" y="133"/>
                      </a:lnTo>
                      <a:lnTo>
                        <a:pt x="21" y="136"/>
                      </a:lnTo>
                      <a:lnTo>
                        <a:pt x="22" y="136"/>
                      </a:lnTo>
                      <a:lnTo>
                        <a:pt x="23" y="139"/>
                      </a:lnTo>
                      <a:lnTo>
                        <a:pt x="24" y="142"/>
                      </a:lnTo>
                      <a:lnTo>
                        <a:pt x="24" y="147"/>
                      </a:lnTo>
                      <a:lnTo>
                        <a:pt x="26" y="148"/>
                      </a:lnTo>
                      <a:lnTo>
                        <a:pt x="27" y="150"/>
                      </a:lnTo>
                      <a:lnTo>
                        <a:pt x="28" y="152"/>
                      </a:lnTo>
                      <a:lnTo>
                        <a:pt x="30" y="154"/>
                      </a:lnTo>
                      <a:lnTo>
                        <a:pt x="31" y="155"/>
                      </a:lnTo>
                      <a:lnTo>
                        <a:pt x="32" y="159"/>
                      </a:lnTo>
                      <a:lnTo>
                        <a:pt x="34" y="160"/>
                      </a:lnTo>
                      <a:lnTo>
                        <a:pt x="36" y="161"/>
                      </a:lnTo>
                      <a:lnTo>
                        <a:pt x="37" y="164"/>
                      </a:lnTo>
                      <a:lnTo>
                        <a:pt x="41" y="165"/>
                      </a:lnTo>
                      <a:lnTo>
                        <a:pt x="43" y="166"/>
                      </a:lnTo>
                      <a:lnTo>
                        <a:pt x="44" y="164"/>
                      </a:lnTo>
                      <a:lnTo>
                        <a:pt x="46" y="162"/>
                      </a:lnTo>
                      <a:lnTo>
                        <a:pt x="49" y="164"/>
                      </a:lnTo>
                      <a:lnTo>
                        <a:pt x="51" y="161"/>
                      </a:lnTo>
                      <a:lnTo>
                        <a:pt x="51" y="160"/>
                      </a:lnTo>
                      <a:lnTo>
                        <a:pt x="52" y="158"/>
                      </a:lnTo>
                      <a:lnTo>
                        <a:pt x="54" y="156"/>
                      </a:lnTo>
                      <a:lnTo>
                        <a:pt x="55" y="155"/>
                      </a:lnTo>
                      <a:lnTo>
                        <a:pt x="56" y="152"/>
                      </a:lnTo>
                      <a:lnTo>
                        <a:pt x="58" y="149"/>
                      </a:lnTo>
                      <a:lnTo>
                        <a:pt x="58" y="147"/>
                      </a:lnTo>
                      <a:lnTo>
                        <a:pt x="60" y="145"/>
                      </a:lnTo>
                      <a:lnTo>
                        <a:pt x="61" y="143"/>
                      </a:lnTo>
                      <a:lnTo>
                        <a:pt x="62" y="140"/>
                      </a:lnTo>
                      <a:lnTo>
                        <a:pt x="63" y="137"/>
                      </a:lnTo>
                      <a:lnTo>
                        <a:pt x="64" y="135"/>
                      </a:lnTo>
                      <a:lnTo>
                        <a:pt x="65" y="134"/>
                      </a:lnTo>
                      <a:lnTo>
                        <a:pt x="65" y="131"/>
                      </a:lnTo>
                      <a:lnTo>
                        <a:pt x="67" y="129"/>
                      </a:lnTo>
                      <a:lnTo>
                        <a:pt x="66" y="125"/>
                      </a:lnTo>
                      <a:lnTo>
                        <a:pt x="67" y="123"/>
                      </a:lnTo>
                      <a:lnTo>
                        <a:pt x="67" y="119"/>
                      </a:lnTo>
                      <a:lnTo>
                        <a:pt x="68" y="117"/>
                      </a:lnTo>
                      <a:lnTo>
                        <a:pt x="69" y="115"/>
                      </a:lnTo>
                      <a:lnTo>
                        <a:pt x="70" y="112"/>
                      </a:lnTo>
                      <a:lnTo>
                        <a:pt x="70" y="110"/>
                      </a:lnTo>
                      <a:lnTo>
                        <a:pt x="70" y="109"/>
                      </a:lnTo>
                      <a:lnTo>
                        <a:pt x="70" y="106"/>
                      </a:lnTo>
                      <a:lnTo>
                        <a:pt x="70" y="103"/>
                      </a:lnTo>
                      <a:lnTo>
                        <a:pt x="70" y="100"/>
                      </a:lnTo>
                      <a:lnTo>
                        <a:pt x="71" y="99"/>
                      </a:lnTo>
                      <a:lnTo>
                        <a:pt x="70" y="97"/>
                      </a:lnTo>
                      <a:lnTo>
                        <a:pt x="71" y="94"/>
                      </a:lnTo>
                      <a:lnTo>
                        <a:pt x="71" y="91"/>
                      </a:lnTo>
                      <a:lnTo>
                        <a:pt x="72" y="88"/>
                      </a:lnTo>
                      <a:lnTo>
                        <a:pt x="72" y="87"/>
                      </a:lnTo>
                      <a:lnTo>
                        <a:pt x="73" y="85"/>
                      </a:lnTo>
                      <a:lnTo>
                        <a:pt x="72" y="82"/>
                      </a:lnTo>
                      <a:lnTo>
                        <a:pt x="73" y="80"/>
                      </a:lnTo>
                      <a:lnTo>
                        <a:pt x="73" y="78"/>
                      </a:lnTo>
                      <a:lnTo>
                        <a:pt x="74" y="74"/>
                      </a:lnTo>
                      <a:lnTo>
                        <a:pt x="74" y="73"/>
                      </a:lnTo>
                      <a:lnTo>
                        <a:pt x="73" y="72"/>
                      </a:lnTo>
                      <a:lnTo>
                        <a:pt x="73" y="68"/>
                      </a:lnTo>
                      <a:lnTo>
                        <a:pt x="74" y="64"/>
                      </a:lnTo>
                      <a:lnTo>
                        <a:pt x="74" y="63"/>
                      </a:lnTo>
                      <a:lnTo>
                        <a:pt x="73" y="61"/>
                      </a:lnTo>
                      <a:lnTo>
                        <a:pt x="73" y="60"/>
                      </a:lnTo>
                      <a:lnTo>
                        <a:pt x="73" y="57"/>
                      </a:lnTo>
                      <a:lnTo>
                        <a:pt x="74" y="55"/>
                      </a:lnTo>
                      <a:lnTo>
                        <a:pt x="74" y="51"/>
                      </a:lnTo>
                      <a:lnTo>
                        <a:pt x="77" y="49"/>
                      </a:lnTo>
                      <a:lnTo>
                        <a:pt x="75" y="45"/>
                      </a:lnTo>
                      <a:lnTo>
                        <a:pt x="75" y="42"/>
                      </a:lnTo>
                      <a:lnTo>
                        <a:pt x="76" y="39"/>
                      </a:lnTo>
                      <a:lnTo>
                        <a:pt x="76" y="37"/>
                      </a:lnTo>
                      <a:lnTo>
                        <a:pt x="77" y="32"/>
                      </a:lnTo>
                      <a:lnTo>
                        <a:pt x="82" y="11"/>
                      </a:lnTo>
                      <a:lnTo>
                        <a:pt x="80" y="0"/>
                      </a:lnTo>
                      <a:lnTo>
                        <a:pt x="77" y="26"/>
                      </a:lnTo>
                    </a:path>
                  </a:pathLst>
                </a:custGeom>
                <a:noFill/>
                <a:ln w="12700" cap="rnd">
                  <a:solidFill>
                    <a:schemeClr val="bg1"/>
                  </a:solidFill>
                  <a:round/>
                  <a:headEnd/>
                  <a:tailEnd/>
                </a:ln>
              </p:spPr>
              <p:txBody>
                <a:bodyPr/>
                <a:lstStyle/>
                <a:p>
                  <a:endParaRPr lang="en-US"/>
                </a:p>
              </p:txBody>
            </p:sp>
            <p:sp>
              <p:nvSpPr>
                <p:cNvPr id="56344" name="Freeform 1046"/>
                <p:cNvSpPr>
                  <a:spLocks/>
                </p:cNvSpPr>
                <p:nvPr/>
              </p:nvSpPr>
              <p:spPr bwMode="auto">
                <a:xfrm>
                  <a:off x="3694" y="2783"/>
                  <a:ext cx="90" cy="149"/>
                </a:xfrm>
                <a:custGeom>
                  <a:avLst/>
                  <a:gdLst>
                    <a:gd name="T0" fmla="*/ 89 w 90"/>
                    <a:gd name="T1" fmla="*/ 1 h 149"/>
                    <a:gd name="T2" fmla="*/ 84 w 90"/>
                    <a:gd name="T3" fmla="*/ 21 h 149"/>
                    <a:gd name="T4" fmla="*/ 84 w 90"/>
                    <a:gd name="T5" fmla="*/ 21 h 149"/>
                    <a:gd name="T6" fmla="*/ 82 w 90"/>
                    <a:gd name="T7" fmla="*/ 26 h 149"/>
                    <a:gd name="T8" fmla="*/ 84 w 90"/>
                    <a:gd name="T9" fmla="*/ 33 h 149"/>
                    <a:gd name="T10" fmla="*/ 83 w 90"/>
                    <a:gd name="T11" fmla="*/ 37 h 149"/>
                    <a:gd name="T12" fmla="*/ 83 w 90"/>
                    <a:gd name="T13" fmla="*/ 41 h 149"/>
                    <a:gd name="T14" fmla="*/ 84 w 90"/>
                    <a:gd name="T15" fmla="*/ 47 h 149"/>
                    <a:gd name="T16" fmla="*/ 83 w 90"/>
                    <a:gd name="T17" fmla="*/ 51 h 149"/>
                    <a:gd name="T18" fmla="*/ 82 w 90"/>
                    <a:gd name="T19" fmla="*/ 56 h 149"/>
                    <a:gd name="T20" fmla="*/ 81 w 90"/>
                    <a:gd name="T21" fmla="*/ 60 h 149"/>
                    <a:gd name="T22" fmla="*/ 80 w 90"/>
                    <a:gd name="T23" fmla="*/ 65 h 149"/>
                    <a:gd name="T24" fmla="*/ 80 w 90"/>
                    <a:gd name="T25" fmla="*/ 71 h 149"/>
                    <a:gd name="T26" fmla="*/ 79 w 90"/>
                    <a:gd name="T27" fmla="*/ 76 h 149"/>
                    <a:gd name="T28" fmla="*/ 78 w 90"/>
                    <a:gd name="T29" fmla="*/ 81 h 149"/>
                    <a:gd name="T30" fmla="*/ 77 w 90"/>
                    <a:gd name="T31" fmla="*/ 85 h 149"/>
                    <a:gd name="T32" fmla="*/ 76 w 90"/>
                    <a:gd name="T33" fmla="*/ 91 h 149"/>
                    <a:gd name="T34" fmla="*/ 76 w 90"/>
                    <a:gd name="T35" fmla="*/ 95 h 149"/>
                    <a:gd name="T36" fmla="*/ 75 w 90"/>
                    <a:gd name="T37" fmla="*/ 101 h 149"/>
                    <a:gd name="T38" fmla="*/ 72 w 90"/>
                    <a:gd name="T39" fmla="*/ 108 h 149"/>
                    <a:gd name="T40" fmla="*/ 72 w 90"/>
                    <a:gd name="T41" fmla="*/ 115 h 149"/>
                    <a:gd name="T42" fmla="*/ 70 w 90"/>
                    <a:gd name="T43" fmla="*/ 118 h 149"/>
                    <a:gd name="T44" fmla="*/ 69 w 90"/>
                    <a:gd name="T45" fmla="*/ 123 h 149"/>
                    <a:gd name="T46" fmla="*/ 68 w 90"/>
                    <a:gd name="T47" fmla="*/ 129 h 149"/>
                    <a:gd name="T48" fmla="*/ 67 w 90"/>
                    <a:gd name="T49" fmla="*/ 133 h 149"/>
                    <a:gd name="T50" fmla="*/ 65 w 90"/>
                    <a:gd name="T51" fmla="*/ 139 h 149"/>
                    <a:gd name="T52" fmla="*/ 61 w 90"/>
                    <a:gd name="T53" fmla="*/ 142 h 149"/>
                    <a:gd name="T54" fmla="*/ 58 w 90"/>
                    <a:gd name="T55" fmla="*/ 144 h 149"/>
                    <a:gd name="T56" fmla="*/ 53 w 90"/>
                    <a:gd name="T57" fmla="*/ 147 h 149"/>
                    <a:gd name="T58" fmla="*/ 49 w 90"/>
                    <a:gd name="T59" fmla="*/ 147 h 149"/>
                    <a:gd name="T60" fmla="*/ 46 w 90"/>
                    <a:gd name="T61" fmla="*/ 148 h 149"/>
                    <a:gd name="T62" fmla="*/ 42 w 90"/>
                    <a:gd name="T63" fmla="*/ 144 h 149"/>
                    <a:gd name="T64" fmla="*/ 40 w 90"/>
                    <a:gd name="T65" fmla="*/ 142 h 149"/>
                    <a:gd name="T66" fmla="*/ 38 w 90"/>
                    <a:gd name="T67" fmla="*/ 137 h 149"/>
                    <a:gd name="T68" fmla="*/ 36 w 90"/>
                    <a:gd name="T69" fmla="*/ 133 h 149"/>
                    <a:gd name="T70" fmla="*/ 32 w 90"/>
                    <a:gd name="T71" fmla="*/ 130 h 149"/>
                    <a:gd name="T72" fmla="*/ 30 w 90"/>
                    <a:gd name="T73" fmla="*/ 126 h 149"/>
                    <a:gd name="T74" fmla="*/ 28 w 90"/>
                    <a:gd name="T75" fmla="*/ 120 h 149"/>
                    <a:gd name="T76" fmla="*/ 27 w 90"/>
                    <a:gd name="T77" fmla="*/ 116 h 149"/>
                    <a:gd name="T78" fmla="*/ 25 w 90"/>
                    <a:gd name="T79" fmla="*/ 112 h 149"/>
                    <a:gd name="T80" fmla="*/ 23 w 90"/>
                    <a:gd name="T81" fmla="*/ 108 h 149"/>
                    <a:gd name="T82" fmla="*/ 21 w 90"/>
                    <a:gd name="T83" fmla="*/ 103 h 149"/>
                    <a:gd name="T84" fmla="*/ 21 w 90"/>
                    <a:gd name="T85" fmla="*/ 98 h 149"/>
                    <a:gd name="T86" fmla="*/ 20 w 90"/>
                    <a:gd name="T87" fmla="*/ 94 h 149"/>
                    <a:gd name="T88" fmla="*/ 19 w 90"/>
                    <a:gd name="T89" fmla="*/ 89 h 149"/>
                    <a:gd name="T90" fmla="*/ 19 w 90"/>
                    <a:gd name="T91" fmla="*/ 85 h 149"/>
                    <a:gd name="T92" fmla="*/ 17 w 90"/>
                    <a:gd name="T93" fmla="*/ 81 h 149"/>
                    <a:gd name="T94" fmla="*/ 18 w 90"/>
                    <a:gd name="T95" fmla="*/ 75 h 149"/>
                    <a:gd name="T96" fmla="*/ 16 w 90"/>
                    <a:gd name="T97" fmla="*/ 71 h 149"/>
                    <a:gd name="T98" fmla="*/ 15 w 90"/>
                    <a:gd name="T99" fmla="*/ 66 h 149"/>
                    <a:gd name="T100" fmla="*/ 15 w 90"/>
                    <a:gd name="T101" fmla="*/ 62 h 149"/>
                    <a:gd name="T102" fmla="*/ 15 w 90"/>
                    <a:gd name="T103" fmla="*/ 57 h 149"/>
                    <a:gd name="T104" fmla="*/ 14 w 90"/>
                    <a:gd name="T105" fmla="*/ 52 h 149"/>
                    <a:gd name="T106" fmla="*/ 13 w 90"/>
                    <a:gd name="T107" fmla="*/ 47 h 149"/>
                    <a:gd name="T108" fmla="*/ 12 w 90"/>
                    <a:gd name="T109" fmla="*/ 43 h 149"/>
                    <a:gd name="T110" fmla="*/ 12 w 90"/>
                    <a:gd name="T111" fmla="*/ 38 h 149"/>
                    <a:gd name="T112" fmla="*/ 9 w 90"/>
                    <a:gd name="T113" fmla="*/ 32 h 149"/>
                    <a:gd name="T114" fmla="*/ 10 w 90"/>
                    <a:gd name="T115" fmla="*/ 27 h 149"/>
                    <a:gd name="T116" fmla="*/ 8 w 90"/>
                    <a:gd name="T117" fmla="*/ 21 h 149"/>
                    <a:gd name="T118" fmla="*/ 7 w 90"/>
                    <a:gd name="T119" fmla="*/ 18 h 149"/>
                    <a:gd name="T120" fmla="*/ 7 w 90"/>
                    <a:gd name="T121" fmla="*/ 15 h 149"/>
                    <a:gd name="T122" fmla="*/ 7 w 90"/>
                    <a:gd name="T123" fmla="*/ 14 h 1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0"/>
                    <a:gd name="T187" fmla="*/ 0 h 149"/>
                    <a:gd name="T188" fmla="*/ 90 w 90"/>
                    <a:gd name="T189" fmla="*/ 149 h 14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0" h="149">
                      <a:moveTo>
                        <a:pt x="88" y="11"/>
                      </a:moveTo>
                      <a:lnTo>
                        <a:pt x="89" y="1"/>
                      </a:lnTo>
                      <a:lnTo>
                        <a:pt x="85" y="18"/>
                      </a:lnTo>
                      <a:lnTo>
                        <a:pt x="84" y="21"/>
                      </a:lnTo>
                      <a:lnTo>
                        <a:pt x="84" y="22"/>
                      </a:lnTo>
                      <a:lnTo>
                        <a:pt x="82" y="26"/>
                      </a:lnTo>
                      <a:lnTo>
                        <a:pt x="85" y="26"/>
                      </a:lnTo>
                      <a:lnTo>
                        <a:pt x="84" y="33"/>
                      </a:lnTo>
                      <a:lnTo>
                        <a:pt x="84" y="34"/>
                      </a:lnTo>
                      <a:lnTo>
                        <a:pt x="83" y="37"/>
                      </a:lnTo>
                      <a:lnTo>
                        <a:pt x="83" y="39"/>
                      </a:lnTo>
                      <a:lnTo>
                        <a:pt x="83" y="41"/>
                      </a:lnTo>
                      <a:lnTo>
                        <a:pt x="85" y="45"/>
                      </a:lnTo>
                      <a:lnTo>
                        <a:pt x="84" y="47"/>
                      </a:lnTo>
                      <a:lnTo>
                        <a:pt x="83" y="49"/>
                      </a:lnTo>
                      <a:lnTo>
                        <a:pt x="83" y="51"/>
                      </a:lnTo>
                      <a:lnTo>
                        <a:pt x="82" y="53"/>
                      </a:lnTo>
                      <a:lnTo>
                        <a:pt x="82" y="56"/>
                      </a:lnTo>
                      <a:lnTo>
                        <a:pt x="81" y="58"/>
                      </a:lnTo>
                      <a:lnTo>
                        <a:pt x="81" y="60"/>
                      </a:lnTo>
                      <a:lnTo>
                        <a:pt x="80" y="64"/>
                      </a:lnTo>
                      <a:lnTo>
                        <a:pt x="80" y="65"/>
                      </a:lnTo>
                      <a:lnTo>
                        <a:pt x="80" y="69"/>
                      </a:lnTo>
                      <a:lnTo>
                        <a:pt x="80" y="71"/>
                      </a:lnTo>
                      <a:lnTo>
                        <a:pt x="80" y="73"/>
                      </a:lnTo>
                      <a:lnTo>
                        <a:pt x="79" y="76"/>
                      </a:lnTo>
                      <a:lnTo>
                        <a:pt x="78" y="79"/>
                      </a:lnTo>
                      <a:lnTo>
                        <a:pt x="78" y="81"/>
                      </a:lnTo>
                      <a:lnTo>
                        <a:pt x="77" y="83"/>
                      </a:lnTo>
                      <a:lnTo>
                        <a:pt x="77" y="85"/>
                      </a:lnTo>
                      <a:lnTo>
                        <a:pt x="77" y="89"/>
                      </a:lnTo>
                      <a:lnTo>
                        <a:pt x="76" y="91"/>
                      </a:lnTo>
                      <a:lnTo>
                        <a:pt x="77" y="94"/>
                      </a:lnTo>
                      <a:lnTo>
                        <a:pt x="76" y="95"/>
                      </a:lnTo>
                      <a:lnTo>
                        <a:pt x="75" y="97"/>
                      </a:lnTo>
                      <a:lnTo>
                        <a:pt x="75" y="101"/>
                      </a:lnTo>
                      <a:lnTo>
                        <a:pt x="73" y="105"/>
                      </a:lnTo>
                      <a:lnTo>
                        <a:pt x="72" y="108"/>
                      </a:lnTo>
                      <a:lnTo>
                        <a:pt x="72" y="111"/>
                      </a:lnTo>
                      <a:lnTo>
                        <a:pt x="72" y="115"/>
                      </a:lnTo>
                      <a:lnTo>
                        <a:pt x="71" y="117"/>
                      </a:lnTo>
                      <a:lnTo>
                        <a:pt x="70" y="118"/>
                      </a:lnTo>
                      <a:lnTo>
                        <a:pt x="70" y="122"/>
                      </a:lnTo>
                      <a:lnTo>
                        <a:pt x="69" y="123"/>
                      </a:lnTo>
                      <a:lnTo>
                        <a:pt x="68" y="126"/>
                      </a:lnTo>
                      <a:lnTo>
                        <a:pt x="68" y="129"/>
                      </a:lnTo>
                      <a:lnTo>
                        <a:pt x="67" y="131"/>
                      </a:lnTo>
                      <a:lnTo>
                        <a:pt x="67" y="133"/>
                      </a:lnTo>
                      <a:lnTo>
                        <a:pt x="65" y="136"/>
                      </a:lnTo>
                      <a:lnTo>
                        <a:pt x="65" y="139"/>
                      </a:lnTo>
                      <a:lnTo>
                        <a:pt x="62" y="139"/>
                      </a:lnTo>
                      <a:lnTo>
                        <a:pt x="61" y="142"/>
                      </a:lnTo>
                      <a:lnTo>
                        <a:pt x="60" y="143"/>
                      </a:lnTo>
                      <a:lnTo>
                        <a:pt x="58" y="144"/>
                      </a:lnTo>
                      <a:lnTo>
                        <a:pt x="57" y="148"/>
                      </a:lnTo>
                      <a:lnTo>
                        <a:pt x="53" y="147"/>
                      </a:lnTo>
                      <a:lnTo>
                        <a:pt x="51" y="148"/>
                      </a:lnTo>
                      <a:lnTo>
                        <a:pt x="49" y="147"/>
                      </a:lnTo>
                      <a:lnTo>
                        <a:pt x="47" y="147"/>
                      </a:lnTo>
                      <a:lnTo>
                        <a:pt x="46" y="148"/>
                      </a:lnTo>
                      <a:lnTo>
                        <a:pt x="46" y="147"/>
                      </a:lnTo>
                      <a:lnTo>
                        <a:pt x="42" y="144"/>
                      </a:lnTo>
                      <a:lnTo>
                        <a:pt x="41" y="143"/>
                      </a:lnTo>
                      <a:lnTo>
                        <a:pt x="40" y="142"/>
                      </a:lnTo>
                      <a:lnTo>
                        <a:pt x="38" y="139"/>
                      </a:lnTo>
                      <a:lnTo>
                        <a:pt x="38" y="137"/>
                      </a:lnTo>
                      <a:lnTo>
                        <a:pt x="37" y="136"/>
                      </a:lnTo>
                      <a:lnTo>
                        <a:pt x="36" y="133"/>
                      </a:lnTo>
                      <a:lnTo>
                        <a:pt x="34" y="131"/>
                      </a:lnTo>
                      <a:lnTo>
                        <a:pt x="32" y="130"/>
                      </a:lnTo>
                      <a:lnTo>
                        <a:pt x="32" y="128"/>
                      </a:lnTo>
                      <a:lnTo>
                        <a:pt x="30" y="126"/>
                      </a:lnTo>
                      <a:lnTo>
                        <a:pt x="30" y="123"/>
                      </a:lnTo>
                      <a:lnTo>
                        <a:pt x="28" y="120"/>
                      </a:lnTo>
                      <a:lnTo>
                        <a:pt x="27" y="116"/>
                      </a:lnTo>
                      <a:lnTo>
                        <a:pt x="26" y="114"/>
                      </a:lnTo>
                      <a:lnTo>
                        <a:pt x="25" y="112"/>
                      </a:lnTo>
                      <a:lnTo>
                        <a:pt x="24" y="111"/>
                      </a:lnTo>
                      <a:lnTo>
                        <a:pt x="23" y="108"/>
                      </a:lnTo>
                      <a:lnTo>
                        <a:pt x="23" y="105"/>
                      </a:lnTo>
                      <a:lnTo>
                        <a:pt x="21" y="103"/>
                      </a:lnTo>
                      <a:lnTo>
                        <a:pt x="21" y="102"/>
                      </a:lnTo>
                      <a:lnTo>
                        <a:pt x="21" y="98"/>
                      </a:lnTo>
                      <a:lnTo>
                        <a:pt x="20" y="96"/>
                      </a:lnTo>
                      <a:lnTo>
                        <a:pt x="20" y="94"/>
                      </a:lnTo>
                      <a:lnTo>
                        <a:pt x="20" y="92"/>
                      </a:lnTo>
                      <a:lnTo>
                        <a:pt x="19" y="89"/>
                      </a:lnTo>
                      <a:lnTo>
                        <a:pt x="18" y="86"/>
                      </a:lnTo>
                      <a:lnTo>
                        <a:pt x="19" y="85"/>
                      </a:lnTo>
                      <a:lnTo>
                        <a:pt x="18" y="82"/>
                      </a:lnTo>
                      <a:lnTo>
                        <a:pt x="17" y="81"/>
                      </a:lnTo>
                      <a:lnTo>
                        <a:pt x="18" y="78"/>
                      </a:lnTo>
                      <a:lnTo>
                        <a:pt x="18" y="75"/>
                      </a:lnTo>
                      <a:lnTo>
                        <a:pt x="16" y="73"/>
                      </a:lnTo>
                      <a:lnTo>
                        <a:pt x="16" y="71"/>
                      </a:lnTo>
                      <a:lnTo>
                        <a:pt x="16" y="69"/>
                      </a:lnTo>
                      <a:lnTo>
                        <a:pt x="15" y="66"/>
                      </a:lnTo>
                      <a:lnTo>
                        <a:pt x="15" y="63"/>
                      </a:lnTo>
                      <a:lnTo>
                        <a:pt x="15" y="62"/>
                      </a:lnTo>
                      <a:lnTo>
                        <a:pt x="15" y="60"/>
                      </a:lnTo>
                      <a:lnTo>
                        <a:pt x="15" y="57"/>
                      </a:lnTo>
                      <a:lnTo>
                        <a:pt x="15" y="54"/>
                      </a:lnTo>
                      <a:lnTo>
                        <a:pt x="14" y="52"/>
                      </a:lnTo>
                      <a:lnTo>
                        <a:pt x="15" y="50"/>
                      </a:lnTo>
                      <a:lnTo>
                        <a:pt x="13" y="47"/>
                      </a:lnTo>
                      <a:lnTo>
                        <a:pt x="13" y="45"/>
                      </a:lnTo>
                      <a:lnTo>
                        <a:pt x="12" y="43"/>
                      </a:lnTo>
                      <a:lnTo>
                        <a:pt x="11" y="41"/>
                      </a:lnTo>
                      <a:lnTo>
                        <a:pt x="12" y="38"/>
                      </a:lnTo>
                      <a:lnTo>
                        <a:pt x="10" y="34"/>
                      </a:lnTo>
                      <a:lnTo>
                        <a:pt x="9" y="32"/>
                      </a:lnTo>
                      <a:lnTo>
                        <a:pt x="10" y="30"/>
                      </a:lnTo>
                      <a:lnTo>
                        <a:pt x="10" y="27"/>
                      </a:lnTo>
                      <a:lnTo>
                        <a:pt x="8" y="25"/>
                      </a:lnTo>
                      <a:lnTo>
                        <a:pt x="8" y="21"/>
                      </a:lnTo>
                      <a:lnTo>
                        <a:pt x="8" y="20"/>
                      </a:lnTo>
                      <a:lnTo>
                        <a:pt x="7" y="18"/>
                      </a:lnTo>
                      <a:lnTo>
                        <a:pt x="0" y="0"/>
                      </a:lnTo>
                      <a:lnTo>
                        <a:pt x="7" y="15"/>
                      </a:lnTo>
                      <a:lnTo>
                        <a:pt x="7" y="14"/>
                      </a:lnTo>
                    </a:path>
                  </a:pathLst>
                </a:custGeom>
                <a:noFill/>
                <a:ln w="12700" cap="rnd">
                  <a:solidFill>
                    <a:schemeClr val="bg1"/>
                  </a:solidFill>
                  <a:round/>
                  <a:headEnd/>
                  <a:tailEnd/>
                </a:ln>
              </p:spPr>
              <p:txBody>
                <a:bodyPr/>
                <a:lstStyle/>
                <a:p>
                  <a:endParaRPr lang="en-US"/>
                </a:p>
              </p:txBody>
            </p:sp>
            <p:sp>
              <p:nvSpPr>
                <p:cNvPr id="56345" name="Freeform 1047"/>
                <p:cNvSpPr>
                  <a:spLocks/>
                </p:cNvSpPr>
                <p:nvPr/>
              </p:nvSpPr>
              <p:spPr bwMode="auto">
                <a:xfrm>
                  <a:off x="3618" y="2659"/>
                  <a:ext cx="84" cy="142"/>
                </a:xfrm>
                <a:custGeom>
                  <a:avLst/>
                  <a:gdLst>
                    <a:gd name="T0" fmla="*/ 1 w 84"/>
                    <a:gd name="T1" fmla="*/ 134 h 142"/>
                    <a:gd name="T2" fmla="*/ 1 w 84"/>
                    <a:gd name="T3" fmla="*/ 128 h 142"/>
                    <a:gd name="T4" fmla="*/ 1 w 84"/>
                    <a:gd name="T5" fmla="*/ 128 h 142"/>
                    <a:gd name="T6" fmla="*/ 4 w 84"/>
                    <a:gd name="T7" fmla="*/ 122 h 142"/>
                    <a:gd name="T8" fmla="*/ 1 w 84"/>
                    <a:gd name="T9" fmla="*/ 117 h 142"/>
                    <a:gd name="T10" fmla="*/ 3 w 84"/>
                    <a:gd name="T11" fmla="*/ 113 h 142"/>
                    <a:gd name="T12" fmla="*/ 2 w 84"/>
                    <a:gd name="T13" fmla="*/ 108 h 142"/>
                    <a:gd name="T14" fmla="*/ 3 w 84"/>
                    <a:gd name="T15" fmla="*/ 102 h 142"/>
                    <a:gd name="T16" fmla="*/ 3 w 84"/>
                    <a:gd name="T17" fmla="*/ 96 h 142"/>
                    <a:gd name="T18" fmla="*/ 5 w 84"/>
                    <a:gd name="T19" fmla="*/ 92 h 142"/>
                    <a:gd name="T20" fmla="*/ 4 w 84"/>
                    <a:gd name="T21" fmla="*/ 86 h 142"/>
                    <a:gd name="T22" fmla="*/ 5 w 84"/>
                    <a:gd name="T23" fmla="*/ 83 h 142"/>
                    <a:gd name="T24" fmla="*/ 6 w 84"/>
                    <a:gd name="T25" fmla="*/ 78 h 142"/>
                    <a:gd name="T26" fmla="*/ 7 w 84"/>
                    <a:gd name="T27" fmla="*/ 72 h 142"/>
                    <a:gd name="T28" fmla="*/ 7 w 84"/>
                    <a:gd name="T29" fmla="*/ 69 h 142"/>
                    <a:gd name="T30" fmla="*/ 9 w 84"/>
                    <a:gd name="T31" fmla="*/ 62 h 142"/>
                    <a:gd name="T32" fmla="*/ 9 w 84"/>
                    <a:gd name="T33" fmla="*/ 58 h 142"/>
                    <a:gd name="T34" fmla="*/ 10 w 84"/>
                    <a:gd name="T35" fmla="*/ 52 h 142"/>
                    <a:gd name="T36" fmla="*/ 12 w 84"/>
                    <a:gd name="T37" fmla="*/ 49 h 142"/>
                    <a:gd name="T38" fmla="*/ 14 w 84"/>
                    <a:gd name="T39" fmla="*/ 40 h 142"/>
                    <a:gd name="T40" fmla="*/ 15 w 84"/>
                    <a:gd name="T41" fmla="*/ 34 h 142"/>
                    <a:gd name="T42" fmla="*/ 15 w 84"/>
                    <a:gd name="T43" fmla="*/ 30 h 142"/>
                    <a:gd name="T44" fmla="*/ 17 w 84"/>
                    <a:gd name="T45" fmla="*/ 26 h 142"/>
                    <a:gd name="T46" fmla="*/ 17 w 84"/>
                    <a:gd name="T47" fmla="*/ 20 h 142"/>
                    <a:gd name="T48" fmla="*/ 20 w 84"/>
                    <a:gd name="T49" fmla="*/ 15 h 142"/>
                    <a:gd name="T50" fmla="*/ 22 w 84"/>
                    <a:gd name="T51" fmla="*/ 9 h 142"/>
                    <a:gd name="T52" fmla="*/ 25 w 84"/>
                    <a:gd name="T53" fmla="*/ 6 h 142"/>
                    <a:gd name="T54" fmla="*/ 28 w 84"/>
                    <a:gd name="T55" fmla="*/ 5 h 142"/>
                    <a:gd name="T56" fmla="*/ 32 w 84"/>
                    <a:gd name="T57" fmla="*/ 0 h 142"/>
                    <a:gd name="T58" fmla="*/ 37 w 84"/>
                    <a:gd name="T59" fmla="*/ 0 h 142"/>
                    <a:gd name="T60" fmla="*/ 40 w 84"/>
                    <a:gd name="T61" fmla="*/ 1 h 142"/>
                    <a:gd name="T62" fmla="*/ 43 w 84"/>
                    <a:gd name="T63" fmla="*/ 4 h 142"/>
                    <a:gd name="T64" fmla="*/ 45 w 84"/>
                    <a:gd name="T65" fmla="*/ 6 h 142"/>
                    <a:gd name="T66" fmla="*/ 49 w 84"/>
                    <a:gd name="T67" fmla="*/ 9 h 142"/>
                    <a:gd name="T68" fmla="*/ 50 w 84"/>
                    <a:gd name="T69" fmla="*/ 13 h 142"/>
                    <a:gd name="T70" fmla="*/ 53 w 84"/>
                    <a:gd name="T71" fmla="*/ 18 h 142"/>
                    <a:gd name="T72" fmla="*/ 56 w 84"/>
                    <a:gd name="T73" fmla="*/ 23 h 142"/>
                    <a:gd name="T74" fmla="*/ 57 w 84"/>
                    <a:gd name="T75" fmla="*/ 27 h 142"/>
                    <a:gd name="T76" fmla="*/ 60 w 84"/>
                    <a:gd name="T77" fmla="*/ 33 h 142"/>
                    <a:gd name="T78" fmla="*/ 61 w 84"/>
                    <a:gd name="T79" fmla="*/ 37 h 142"/>
                    <a:gd name="T80" fmla="*/ 63 w 84"/>
                    <a:gd name="T81" fmla="*/ 39 h 142"/>
                    <a:gd name="T82" fmla="*/ 65 w 84"/>
                    <a:gd name="T83" fmla="*/ 45 h 142"/>
                    <a:gd name="T84" fmla="*/ 66 w 84"/>
                    <a:gd name="T85" fmla="*/ 49 h 142"/>
                    <a:gd name="T86" fmla="*/ 66 w 84"/>
                    <a:gd name="T87" fmla="*/ 55 h 142"/>
                    <a:gd name="T88" fmla="*/ 66 w 84"/>
                    <a:gd name="T89" fmla="*/ 59 h 142"/>
                    <a:gd name="T90" fmla="*/ 67 w 84"/>
                    <a:gd name="T91" fmla="*/ 64 h 142"/>
                    <a:gd name="T92" fmla="*/ 68 w 84"/>
                    <a:gd name="T93" fmla="*/ 66 h 142"/>
                    <a:gd name="T94" fmla="*/ 68 w 84"/>
                    <a:gd name="T95" fmla="*/ 72 h 142"/>
                    <a:gd name="T96" fmla="*/ 70 w 84"/>
                    <a:gd name="T97" fmla="*/ 77 h 142"/>
                    <a:gd name="T98" fmla="*/ 69 w 84"/>
                    <a:gd name="T99" fmla="*/ 81 h 142"/>
                    <a:gd name="T100" fmla="*/ 71 w 84"/>
                    <a:gd name="T101" fmla="*/ 86 h 142"/>
                    <a:gd name="T102" fmla="*/ 70 w 84"/>
                    <a:gd name="T103" fmla="*/ 91 h 142"/>
                    <a:gd name="T104" fmla="*/ 71 w 84"/>
                    <a:gd name="T105" fmla="*/ 97 h 142"/>
                    <a:gd name="T106" fmla="*/ 72 w 84"/>
                    <a:gd name="T107" fmla="*/ 100 h 142"/>
                    <a:gd name="T108" fmla="*/ 73 w 84"/>
                    <a:gd name="T109" fmla="*/ 104 h 142"/>
                    <a:gd name="T110" fmla="*/ 75 w 84"/>
                    <a:gd name="T111" fmla="*/ 110 h 142"/>
                    <a:gd name="T112" fmla="*/ 76 w 84"/>
                    <a:gd name="T113" fmla="*/ 116 h 142"/>
                    <a:gd name="T114" fmla="*/ 77 w 84"/>
                    <a:gd name="T115" fmla="*/ 121 h 142"/>
                    <a:gd name="T116" fmla="*/ 77 w 84"/>
                    <a:gd name="T117" fmla="*/ 126 h 142"/>
                    <a:gd name="T118" fmla="*/ 79 w 84"/>
                    <a:gd name="T119" fmla="*/ 130 h 142"/>
                    <a:gd name="T120" fmla="*/ 83 w 84"/>
                    <a:gd name="T121" fmla="*/ 141 h 142"/>
                    <a:gd name="T122" fmla="*/ 77 w 84"/>
                    <a:gd name="T123" fmla="*/ 135 h 1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
                    <a:gd name="T187" fmla="*/ 0 h 142"/>
                    <a:gd name="T188" fmla="*/ 84 w 84"/>
                    <a:gd name="T189" fmla="*/ 142 h 1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 h="142">
                      <a:moveTo>
                        <a:pt x="0" y="137"/>
                      </a:moveTo>
                      <a:lnTo>
                        <a:pt x="1" y="134"/>
                      </a:lnTo>
                      <a:lnTo>
                        <a:pt x="2" y="133"/>
                      </a:lnTo>
                      <a:lnTo>
                        <a:pt x="1" y="128"/>
                      </a:lnTo>
                      <a:lnTo>
                        <a:pt x="1" y="124"/>
                      </a:lnTo>
                      <a:lnTo>
                        <a:pt x="4" y="122"/>
                      </a:lnTo>
                      <a:lnTo>
                        <a:pt x="1" y="121"/>
                      </a:lnTo>
                      <a:lnTo>
                        <a:pt x="1" y="117"/>
                      </a:lnTo>
                      <a:lnTo>
                        <a:pt x="2" y="114"/>
                      </a:lnTo>
                      <a:lnTo>
                        <a:pt x="3" y="113"/>
                      </a:lnTo>
                      <a:lnTo>
                        <a:pt x="3" y="109"/>
                      </a:lnTo>
                      <a:lnTo>
                        <a:pt x="2" y="108"/>
                      </a:lnTo>
                      <a:lnTo>
                        <a:pt x="2" y="104"/>
                      </a:lnTo>
                      <a:lnTo>
                        <a:pt x="3" y="102"/>
                      </a:lnTo>
                      <a:lnTo>
                        <a:pt x="3" y="100"/>
                      </a:lnTo>
                      <a:lnTo>
                        <a:pt x="3" y="96"/>
                      </a:lnTo>
                      <a:lnTo>
                        <a:pt x="5" y="96"/>
                      </a:lnTo>
                      <a:lnTo>
                        <a:pt x="5" y="92"/>
                      </a:lnTo>
                      <a:lnTo>
                        <a:pt x="5" y="90"/>
                      </a:lnTo>
                      <a:lnTo>
                        <a:pt x="4" y="86"/>
                      </a:lnTo>
                      <a:lnTo>
                        <a:pt x="5" y="84"/>
                      </a:lnTo>
                      <a:lnTo>
                        <a:pt x="5" y="83"/>
                      </a:lnTo>
                      <a:lnTo>
                        <a:pt x="6" y="81"/>
                      </a:lnTo>
                      <a:lnTo>
                        <a:pt x="6" y="78"/>
                      </a:lnTo>
                      <a:lnTo>
                        <a:pt x="6" y="75"/>
                      </a:lnTo>
                      <a:lnTo>
                        <a:pt x="7" y="72"/>
                      </a:lnTo>
                      <a:lnTo>
                        <a:pt x="7" y="71"/>
                      </a:lnTo>
                      <a:lnTo>
                        <a:pt x="7" y="69"/>
                      </a:lnTo>
                      <a:lnTo>
                        <a:pt x="8" y="66"/>
                      </a:lnTo>
                      <a:lnTo>
                        <a:pt x="9" y="62"/>
                      </a:lnTo>
                      <a:lnTo>
                        <a:pt x="8" y="60"/>
                      </a:lnTo>
                      <a:lnTo>
                        <a:pt x="9" y="58"/>
                      </a:lnTo>
                      <a:lnTo>
                        <a:pt x="10" y="55"/>
                      </a:lnTo>
                      <a:lnTo>
                        <a:pt x="10" y="52"/>
                      </a:lnTo>
                      <a:lnTo>
                        <a:pt x="11" y="50"/>
                      </a:lnTo>
                      <a:lnTo>
                        <a:pt x="12" y="49"/>
                      </a:lnTo>
                      <a:lnTo>
                        <a:pt x="13" y="43"/>
                      </a:lnTo>
                      <a:lnTo>
                        <a:pt x="14" y="40"/>
                      </a:lnTo>
                      <a:lnTo>
                        <a:pt x="14" y="37"/>
                      </a:lnTo>
                      <a:lnTo>
                        <a:pt x="15" y="34"/>
                      </a:lnTo>
                      <a:lnTo>
                        <a:pt x="14" y="31"/>
                      </a:lnTo>
                      <a:lnTo>
                        <a:pt x="15" y="30"/>
                      </a:lnTo>
                      <a:lnTo>
                        <a:pt x="16" y="27"/>
                      </a:lnTo>
                      <a:lnTo>
                        <a:pt x="17" y="26"/>
                      </a:lnTo>
                      <a:lnTo>
                        <a:pt x="18" y="24"/>
                      </a:lnTo>
                      <a:lnTo>
                        <a:pt x="17" y="20"/>
                      </a:lnTo>
                      <a:lnTo>
                        <a:pt x="19" y="17"/>
                      </a:lnTo>
                      <a:lnTo>
                        <a:pt x="20" y="15"/>
                      </a:lnTo>
                      <a:lnTo>
                        <a:pt x="20" y="13"/>
                      </a:lnTo>
                      <a:lnTo>
                        <a:pt x="22" y="9"/>
                      </a:lnTo>
                      <a:lnTo>
                        <a:pt x="23" y="9"/>
                      </a:lnTo>
                      <a:lnTo>
                        <a:pt x="25" y="6"/>
                      </a:lnTo>
                      <a:lnTo>
                        <a:pt x="26" y="5"/>
                      </a:lnTo>
                      <a:lnTo>
                        <a:pt x="28" y="5"/>
                      </a:lnTo>
                      <a:lnTo>
                        <a:pt x="30" y="1"/>
                      </a:lnTo>
                      <a:lnTo>
                        <a:pt x="32" y="0"/>
                      </a:lnTo>
                      <a:lnTo>
                        <a:pt x="34" y="0"/>
                      </a:lnTo>
                      <a:lnTo>
                        <a:pt x="37" y="0"/>
                      </a:lnTo>
                      <a:lnTo>
                        <a:pt x="39" y="0"/>
                      </a:lnTo>
                      <a:lnTo>
                        <a:pt x="40" y="1"/>
                      </a:lnTo>
                      <a:lnTo>
                        <a:pt x="41" y="1"/>
                      </a:lnTo>
                      <a:lnTo>
                        <a:pt x="43" y="4"/>
                      </a:lnTo>
                      <a:lnTo>
                        <a:pt x="45" y="5"/>
                      </a:lnTo>
                      <a:lnTo>
                        <a:pt x="45" y="6"/>
                      </a:lnTo>
                      <a:lnTo>
                        <a:pt x="47" y="7"/>
                      </a:lnTo>
                      <a:lnTo>
                        <a:pt x="49" y="9"/>
                      </a:lnTo>
                      <a:lnTo>
                        <a:pt x="49" y="12"/>
                      </a:lnTo>
                      <a:lnTo>
                        <a:pt x="50" y="13"/>
                      </a:lnTo>
                      <a:lnTo>
                        <a:pt x="51" y="15"/>
                      </a:lnTo>
                      <a:lnTo>
                        <a:pt x="53" y="18"/>
                      </a:lnTo>
                      <a:lnTo>
                        <a:pt x="54" y="20"/>
                      </a:lnTo>
                      <a:lnTo>
                        <a:pt x="56" y="23"/>
                      </a:lnTo>
                      <a:lnTo>
                        <a:pt x="56" y="24"/>
                      </a:lnTo>
                      <a:lnTo>
                        <a:pt x="57" y="27"/>
                      </a:lnTo>
                      <a:lnTo>
                        <a:pt x="58" y="30"/>
                      </a:lnTo>
                      <a:lnTo>
                        <a:pt x="60" y="33"/>
                      </a:lnTo>
                      <a:lnTo>
                        <a:pt x="60" y="34"/>
                      </a:lnTo>
                      <a:lnTo>
                        <a:pt x="61" y="37"/>
                      </a:lnTo>
                      <a:lnTo>
                        <a:pt x="62" y="38"/>
                      </a:lnTo>
                      <a:lnTo>
                        <a:pt x="63" y="39"/>
                      </a:lnTo>
                      <a:lnTo>
                        <a:pt x="63" y="43"/>
                      </a:lnTo>
                      <a:lnTo>
                        <a:pt x="65" y="45"/>
                      </a:lnTo>
                      <a:lnTo>
                        <a:pt x="65" y="47"/>
                      </a:lnTo>
                      <a:lnTo>
                        <a:pt x="66" y="49"/>
                      </a:lnTo>
                      <a:lnTo>
                        <a:pt x="66" y="52"/>
                      </a:lnTo>
                      <a:lnTo>
                        <a:pt x="66" y="55"/>
                      </a:lnTo>
                      <a:lnTo>
                        <a:pt x="66" y="56"/>
                      </a:lnTo>
                      <a:lnTo>
                        <a:pt x="66" y="59"/>
                      </a:lnTo>
                      <a:lnTo>
                        <a:pt x="67" y="60"/>
                      </a:lnTo>
                      <a:lnTo>
                        <a:pt x="67" y="64"/>
                      </a:lnTo>
                      <a:lnTo>
                        <a:pt x="67" y="66"/>
                      </a:lnTo>
                      <a:lnTo>
                        <a:pt x="68" y="66"/>
                      </a:lnTo>
                      <a:lnTo>
                        <a:pt x="68" y="70"/>
                      </a:lnTo>
                      <a:lnTo>
                        <a:pt x="68" y="72"/>
                      </a:lnTo>
                      <a:lnTo>
                        <a:pt x="69" y="75"/>
                      </a:lnTo>
                      <a:lnTo>
                        <a:pt x="70" y="77"/>
                      </a:lnTo>
                      <a:lnTo>
                        <a:pt x="69" y="79"/>
                      </a:lnTo>
                      <a:lnTo>
                        <a:pt x="69" y="81"/>
                      </a:lnTo>
                      <a:lnTo>
                        <a:pt x="71" y="84"/>
                      </a:lnTo>
                      <a:lnTo>
                        <a:pt x="71" y="86"/>
                      </a:lnTo>
                      <a:lnTo>
                        <a:pt x="70" y="89"/>
                      </a:lnTo>
                      <a:lnTo>
                        <a:pt x="70" y="91"/>
                      </a:lnTo>
                      <a:lnTo>
                        <a:pt x="70" y="95"/>
                      </a:lnTo>
                      <a:lnTo>
                        <a:pt x="71" y="97"/>
                      </a:lnTo>
                      <a:lnTo>
                        <a:pt x="71" y="98"/>
                      </a:lnTo>
                      <a:lnTo>
                        <a:pt x="72" y="100"/>
                      </a:lnTo>
                      <a:lnTo>
                        <a:pt x="73" y="103"/>
                      </a:lnTo>
                      <a:lnTo>
                        <a:pt x="73" y="104"/>
                      </a:lnTo>
                      <a:lnTo>
                        <a:pt x="74" y="108"/>
                      </a:lnTo>
                      <a:lnTo>
                        <a:pt x="75" y="110"/>
                      </a:lnTo>
                      <a:lnTo>
                        <a:pt x="76" y="114"/>
                      </a:lnTo>
                      <a:lnTo>
                        <a:pt x="76" y="116"/>
                      </a:lnTo>
                      <a:lnTo>
                        <a:pt x="76" y="120"/>
                      </a:lnTo>
                      <a:lnTo>
                        <a:pt x="77" y="121"/>
                      </a:lnTo>
                      <a:lnTo>
                        <a:pt x="77" y="124"/>
                      </a:lnTo>
                      <a:lnTo>
                        <a:pt x="77" y="126"/>
                      </a:lnTo>
                      <a:lnTo>
                        <a:pt x="78" y="129"/>
                      </a:lnTo>
                      <a:lnTo>
                        <a:pt x="79" y="130"/>
                      </a:lnTo>
                      <a:lnTo>
                        <a:pt x="79" y="134"/>
                      </a:lnTo>
                      <a:lnTo>
                        <a:pt x="83" y="141"/>
                      </a:lnTo>
                      <a:lnTo>
                        <a:pt x="77" y="135"/>
                      </a:lnTo>
                    </a:path>
                  </a:pathLst>
                </a:custGeom>
                <a:noFill/>
                <a:ln w="12700" cap="rnd">
                  <a:solidFill>
                    <a:schemeClr val="bg1"/>
                  </a:solidFill>
                  <a:round/>
                  <a:headEnd/>
                  <a:tailEnd/>
                </a:ln>
              </p:spPr>
              <p:txBody>
                <a:bodyPr/>
                <a:lstStyle/>
                <a:p>
                  <a:endParaRPr lang="en-US"/>
                </a:p>
              </p:txBody>
            </p:sp>
            <p:sp>
              <p:nvSpPr>
                <p:cNvPr id="56346" name="Freeform 1048"/>
                <p:cNvSpPr>
                  <a:spLocks/>
                </p:cNvSpPr>
                <p:nvPr/>
              </p:nvSpPr>
              <p:spPr bwMode="auto">
                <a:xfrm>
                  <a:off x="3612" y="2658"/>
                  <a:ext cx="91" cy="157"/>
                </a:xfrm>
                <a:custGeom>
                  <a:avLst/>
                  <a:gdLst>
                    <a:gd name="T0" fmla="*/ 84 w 91"/>
                    <a:gd name="T1" fmla="*/ 131 h 157"/>
                    <a:gd name="T2" fmla="*/ 84 w 91"/>
                    <a:gd name="T3" fmla="*/ 126 h 157"/>
                    <a:gd name="T4" fmla="*/ 84 w 91"/>
                    <a:gd name="T5" fmla="*/ 126 h 157"/>
                    <a:gd name="T6" fmla="*/ 82 w 91"/>
                    <a:gd name="T7" fmla="*/ 120 h 157"/>
                    <a:gd name="T8" fmla="*/ 83 w 91"/>
                    <a:gd name="T9" fmla="*/ 113 h 157"/>
                    <a:gd name="T10" fmla="*/ 83 w 91"/>
                    <a:gd name="T11" fmla="*/ 110 h 157"/>
                    <a:gd name="T12" fmla="*/ 83 w 91"/>
                    <a:gd name="T13" fmla="*/ 104 h 157"/>
                    <a:gd name="T14" fmla="*/ 80 w 91"/>
                    <a:gd name="T15" fmla="*/ 99 h 157"/>
                    <a:gd name="T16" fmla="*/ 79 w 91"/>
                    <a:gd name="T17" fmla="*/ 95 h 157"/>
                    <a:gd name="T18" fmla="*/ 79 w 91"/>
                    <a:gd name="T19" fmla="*/ 91 h 157"/>
                    <a:gd name="T20" fmla="*/ 77 w 91"/>
                    <a:gd name="T21" fmla="*/ 83 h 157"/>
                    <a:gd name="T22" fmla="*/ 77 w 91"/>
                    <a:gd name="T23" fmla="*/ 80 h 157"/>
                    <a:gd name="T24" fmla="*/ 75 w 91"/>
                    <a:gd name="T25" fmla="*/ 75 h 157"/>
                    <a:gd name="T26" fmla="*/ 75 w 91"/>
                    <a:gd name="T27" fmla="*/ 70 h 157"/>
                    <a:gd name="T28" fmla="*/ 75 w 91"/>
                    <a:gd name="T29" fmla="*/ 67 h 157"/>
                    <a:gd name="T30" fmla="*/ 73 w 91"/>
                    <a:gd name="T31" fmla="*/ 61 h 157"/>
                    <a:gd name="T32" fmla="*/ 72 w 91"/>
                    <a:gd name="T33" fmla="*/ 56 h 157"/>
                    <a:gd name="T34" fmla="*/ 71 w 91"/>
                    <a:gd name="T35" fmla="*/ 51 h 157"/>
                    <a:gd name="T36" fmla="*/ 68 w 91"/>
                    <a:gd name="T37" fmla="*/ 46 h 157"/>
                    <a:gd name="T38" fmla="*/ 67 w 91"/>
                    <a:gd name="T39" fmla="*/ 39 h 157"/>
                    <a:gd name="T40" fmla="*/ 64 w 91"/>
                    <a:gd name="T41" fmla="*/ 32 h 157"/>
                    <a:gd name="T42" fmla="*/ 63 w 91"/>
                    <a:gd name="T43" fmla="*/ 27 h 157"/>
                    <a:gd name="T44" fmla="*/ 62 w 91"/>
                    <a:gd name="T45" fmla="*/ 24 h 157"/>
                    <a:gd name="T46" fmla="*/ 61 w 91"/>
                    <a:gd name="T47" fmla="*/ 19 h 157"/>
                    <a:gd name="T48" fmla="*/ 58 w 91"/>
                    <a:gd name="T49" fmla="*/ 14 h 157"/>
                    <a:gd name="T50" fmla="*/ 56 w 91"/>
                    <a:gd name="T51" fmla="*/ 10 h 157"/>
                    <a:gd name="T52" fmla="*/ 53 w 91"/>
                    <a:gd name="T53" fmla="*/ 6 h 157"/>
                    <a:gd name="T54" fmla="*/ 49 w 91"/>
                    <a:gd name="T55" fmla="*/ 5 h 157"/>
                    <a:gd name="T56" fmla="*/ 45 w 91"/>
                    <a:gd name="T57" fmla="*/ 0 h 157"/>
                    <a:gd name="T58" fmla="*/ 40 w 91"/>
                    <a:gd name="T59" fmla="*/ 1 h 157"/>
                    <a:gd name="T60" fmla="*/ 38 w 91"/>
                    <a:gd name="T61" fmla="*/ 1 h 157"/>
                    <a:gd name="T62" fmla="*/ 35 w 91"/>
                    <a:gd name="T63" fmla="*/ 5 h 157"/>
                    <a:gd name="T64" fmla="*/ 33 w 91"/>
                    <a:gd name="T65" fmla="*/ 8 h 157"/>
                    <a:gd name="T66" fmla="*/ 30 w 91"/>
                    <a:gd name="T67" fmla="*/ 11 h 157"/>
                    <a:gd name="T68" fmla="*/ 27 w 91"/>
                    <a:gd name="T69" fmla="*/ 17 h 157"/>
                    <a:gd name="T70" fmla="*/ 25 w 91"/>
                    <a:gd name="T71" fmla="*/ 20 h 157"/>
                    <a:gd name="T72" fmla="*/ 23 w 91"/>
                    <a:gd name="T73" fmla="*/ 26 h 157"/>
                    <a:gd name="T74" fmla="*/ 21 w 91"/>
                    <a:gd name="T75" fmla="*/ 30 h 157"/>
                    <a:gd name="T76" fmla="*/ 22 w 91"/>
                    <a:gd name="T77" fmla="*/ 35 h 157"/>
                    <a:gd name="T78" fmla="*/ 20 w 91"/>
                    <a:gd name="T79" fmla="*/ 38 h 157"/>
                    <a:gd name="T80" fmla="*/ 18 w 91"/>
                    <a:gd name="T81" fmla="*/ 43 h 157"/>
                    <a:gd name="T82" fmla="*/ 18 w 91"/>
                    <a:gd name="T83" fmla="*/ 48 h 157"/>
                    <a:gd name="T84" fmla="*/ 17 w 91"/>
                    <a:gd name="T85" fmla="*/ 51 h 157"/>
                    <a:gd name="T86" fmla="*/ 16 w 91"/>
                    <a:gd name="T87" fmla="*/ 56 h 157"/>
                    <a:gd name="T88" fmla="*/ 14 w 91"/>
                    <a:gd name="T89" fmla="*/ 62 h 157"/>
                    <a:gd name="T90" fmla="*/ 14 w 91"/>
                    <a:gd name="T91" fmla="*/ 64 h 157"/>
                    <a:gd name="T92" fmla="*/ 14 w 91"/>
                    <a:gd name="T93" fmla="*/ 70 h 157"/>
                    <a:gd name="T94" fmla="*/ 14 w 91"/>
                    <a:gd name="T95" fmla="*/ 75 h 157"/>
                    <a:gd name="T96" fmla="*/ 13 w 91"/>
                    <a:gd name="T97" fmla="*/ 80 h 157"/>
                    <a:gd name="T98" fmla="*/ 13 w 91"/>
                    <a:gd name="T99" fmla="*/ 86 h 157"/>
                    <a:gd name="T100" fmla="*/ 13 w 91"/>
                    <a:gd name="T101" fmla="*/ 88 h 157"/>
                    <a:gd name="T102" fmla="*/ 12 w 91"/>
                    <a:gd name="T103" fmla="*/ 94 h 157"/>
                    <a:gd name="T104" fmla="*/ 11 w 91"/>
                    <a:gd name="T105" fmla="*/ 100 h 157"/>
                    <a:gd name="T106" fmla="*/ 12 w 91"/>
                    <a:gd name="T107" fmla="*/ 104 h 157"/>
                    <a:gd name="T108" fmla="*/ 11 w 91"/>
                    <a:gd name="T109" fmla="*/ 108 h 157"/>
                    <a:gd name="T110" fmla="*/ 12 w 91"/>
                    <a:gd name="T111" fmla="*/ 112 h 157"/>
                    <a:gd name="T112" fmla="*/ 10 w 91"/>
                    <a:gd name="T113" fmla="*/ 120 h 157"/>
                    <a:gd name="T114" fmla="*/ 9 w 91"/>
                    <a:gd name="T115" fmla="*/ 124 h 157"/>
                    <a:gd name="T116" fmla="*/ 10 w 91"/>
                    <a:gd name="T117" fmla="*/ 129 h 157"/>
                    <a:gd name="T118" fmla="*/ 8 w 91"/>
                    <a:gd name="T119" fmla="*/ 135 h 157"/>
                    <a:gd name="T120" fmla="*/ 0 w 91"/>
                    <a:gd name="T121" fmla="*/ 156 h 157"/>
                    <a:gd name="T122" fmla="*/ 7 w 91"/>
                    <a:gd name="T123" fmla="*/ 138 h 1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1"/>
                    <a:gd name="T187" fmla="*/ 0 h 157"/>
                    <a:gd name="T188" fmla="*/ 91 w 91"/>
                    <a:gd name="T189" fmla="*/ 157 h 1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1" h="157">
                      <a:moveTo>
                        <a:pt x="90" y="146"/>
                      </a:moveTo>
                      <a:lnTo>
                        <a:pt x="84" y="131"/>
                      </a:lnTo>
                      <a:lnTo>
                        <a:pt x="85" y="129"/>
                      </a:lnTo>
                      <a:lnTo>
                        <a:pt x="84" y="126"/>
                      </a:lnTo>
                      <a:lnTo>
                        <a:pt x="84" y="123"/>
                      </a:lnTo>
                      <a:lnTo>
                        <a:pt x="82" y="120"/>
                      </a:lnTo>
                      <a:lnTo>
                        <a:pt x="84" y="119"/>
                      </a:lnTo>
                      <a:lnTo>
                        <a:pt x="83" y="113"/>
                      </a:lnTo>
                      <a:lnTo>
                        <a:pt x="83" y="111"/>
                      </a:lnTo>
                      <a:lnTo>
                        <a:pt x="83" y="110"/>
                      </a:lnTo>
                      <a:lnTo>
                        <a:pt x="83" y="107"/>
                      </a:lnTo>
                      <a:lnTo>
                        <a:pt x="83" y="104"/>
                      </a:lnTo>
                      <a:lnTo>
                        <a:pt x="82" y="101"/>
                      </a:lnTo>
                      <a:lnTo>
                        <a:pt x="80" y="99"/>
                      </a:lnTo>
                      <a:lnTo>
                        <a:pt x="79" y="98"/>
                      </a:lnTo>
                      <a:lnTo>
                        <a:pt x="79" y="95"/>
                      </a:lnTo>
                      <a:lnTo>
                        <a:pt x="78" y="93"/>
                      </a:lnTo>
                      <a:lnTo>
                        <a:pt x="79" y="91"/>
                      </a:lnTo>
                      <a:lnTo>
                        <a:pt x="78" y="88"/>
                      </a:lnTo>
                      <a:lnTo>
                        <a:pt x="77" y="83"/>
                      </a:lnTo>
                      <a:lnTo>
                        <a:pt x="78" y="82"/>
                      </a:lnTo>
                      <a:lnTo>
                        <a:pt x="77" y="80"/>
                      </a:lnTo>
                      <a:lnTo>
                        <a:pt x="76" y="79"/>
                      </a:lnTo>
                      <a:lnTo>
                        <a:pt x="75" y="75"/>
                      </a:lnTo>
                      <a:lnTo>
                        <a:pt x="76" y="73"/>
                      </a:lnTo>
                      <a:lnTo>
                        <a:pt x="75" y="70"/>
                      </a:lnTo>
                      <a:lnTo>
                        <a:pt x="75" y="69"/>
                      </a:lnTo>
                      <a:lnTo>
                        <a:pt x="75" y="67"/>
                      </a:lnTo>
                      <a:lnTo>
                        <a:pt x="74" y="64"/>
                      </a:lnTo>
                      <a:lnTo>
                        <a:pt x="73" y="61"/>
                      </a:lnTo>
                      <a:lnTo>
                        <a:pt x="72" y="57"/>
                      </a:lnTo>
                      <a:lnTo>
                        <a:pt x="72" y="56"/>
                      </a:lnTo>
                      <a:lnTo>
                        <a:pt x="72" y="54"/>
                      </a:lnTo>
                      <a:lnTo>
                        <a:pt x="71" y="51"/>
                      </a:lnTo>
                      <a:lnTo>
                        <a:pt x="70" y="49"/>
                      </a:lnTo>
                      <a:lnTo>
                        <a:pt x="68" y="46"/>
                      </a:lnTo>
                      <a:lnTo>
                        <a:pt x="68" y="40"/>
                      </a:lnTo>
                      <a:lnTo>
                        <a:pt x="67" y="39"/>
                      </a:lnTo>
                      <a:lnTo>
                        <a:pt x="67" y="36"/>
                      </a:lnTo>
                      <a:lnTo>
                        <a:pt x="64" y="32"/>
                      </a:lnTo>
                      <a:lnTo>
                        <a:pt x="64" y="30"/>
                      </a:lnTo>
                      <a:lnTo>
                        <a:pt x="63" y="27"/>
                      </a:lnTo>
                      <a:lnTo>
                        <a:pt x="62" y="25"/>
                      </a:lnTo>
                      <a:lnTo>
                        <a:pt x="62" y="24"/>
                      </a:lnTo>
                      <a:lnTo>
                        <a:pt x="61" y="23"/>
                      </a:lnTo>
                      <a:lnTo>
                        <a:pt x="61" y="19"/>
                      </a:lnTo>
                      <a:lnTo>
                        <a:pt x="59" y="15"/>
                      </a:lnTo>
                      <a:lnTo>
                        <a:pt x="58" y="14"/>
                      </a:lnTo>
                      <a:lnTo>
                        <a:pt x="57" y="11"/>
                      </a:lnTo>
                      <a:lnTo>
                        <a:pt x="56" y="10"/>
                      </a:lnTo>
                      <a:lnTo>
                        <a:pt x="54" y="7"/>
                      </a:lnTo>
                      <a:lnTo>
                        <a:pt x="53" y="6"/>
                      </a:lnTo>
                      <a:lnTo>
                        <a:pt x="51" y="6"/>
                      </a:lnTo>
                      <a:lnTo>
                        <a:pt x="49" y="5"/>
                      </a:lnTo>
                      <a:lnTo>
                        <a:pt x="49" y="2"/>
                      </a:lnTo>
                      <a:lnTo>
                        <a:pt x="45" y="0"/>
                      </a:lnTo>
                      <a:lnTo>
                        <a:pt x="43" y="1"/>
                      </a:lnTo>
                      <a:lnTo>
                        <a:pt x="40" y="1"/>
                      </a:lnTo>
                      <a:lnTo>
                        <a:pt x="38" y="1"/>
                      </a:lnTo>
                      <a:lnTo>
                        <a:pt x="35" y="5"/>
                      </a:lnTo>
                      <a:lnTo>
                        <a:pt x="34" y="6"/>
                      </a:lnTo>
                      <a:lnTo>
                        <a:pt x="33" y="8"/>
                      </a:lnTo>
                      <a:lnTo>
                        <a:pt x="31" y="8"/>
                      </a:lnTo>
                      <a:lnTo>
                        <a:pt x="30" y="11"/>
                      </a:lnTo>
                      <a:lnTo>
                        <a:pt x="28" y="13"/>
                      </a:lnTo>
                      <a:lnTo>
                        <a:pt x="27" y="17"/>
                      </a:lnTo>
                      <a:lnTo>
                        <a:pt x="27" y="18"/>
                      </a:lnTo>
                      <a:lnTo>
                        <a:pt x="25" y="20"/>
                      </a:lnTo>
                      <a:lnTo>
                        <a:pt x="24" y="23"/>
                      </a:lnTo>
                      <a:lnTo>
                        <a:pt x="23" y="26"/>
                      </a:lnTo>
                      <a:lnTo>
                        <a:pt x="22" y="29"/>
                      </a:lnTo>
                      <a:lnTo>
                        <a:pt x="21" y="30"/>
                      </a:lnTo>
                      <a:lnTo>
                        <a:pt x="20" y="32"/>
                      </a:lnTo>
                      <a:lnTo>
                        <a:pt x="22" y="35"/>
                      </a:lnTo>
                      <a:lnTo>
                        <a:pt x="20" y="37"/>
                      </a:lnTo>
                      <a:lnTo>
                        <a:pt x="20" y="38"/>
                      </a:lnTo>
                      <a:lnTo>
                        <a:pt x="19" y="39"/>
                      </a:lnTo>
                      <a:lnTo>
                        <a:pt x="18" y="43"/>
                      </a:lnTo>
                      <a:lnTo>
                        <a:pt x="17" y="45"/>
                      </a:lnTo>
                      <a:lnTo>
                        <a:pt x="18" y="48"/>
                      </a:lnTo>
                      <a:lnTo>
                        <a:pt x="16" y="50"/>
                      </a:lnTo>
                      <a:lnTo>
                        <a:pt x="17" y="51"/>
                      </a:lnTo>
                      <a:lnTo>
                        <a:pt x="16" y="55"/>
                      </a:lnTo>
                      <a:lnTo>
                        <a:pt x="16" y="56"/>
                      </a:lnTo>
                      <a:lnTo>
                        <a:pt x="15" y="61"/>
                      </a:lnTo>
                      <a:lnTo>
                        <a:pt x="14" y="62"/>
                      </a:lnTo>
                      <a:lnTo>
                        <a:pt x="15" y="63"/>
                      </a:lnTo>
                      <a:lnTo>
                        <a:pt x="14" y="64"/>
                      </a:lnTo>
                      <a:lnTo>
                        <a:pt x="14" y="69"/>
                      </a:lnTo>
                      <a:lnTo>
                        <a:pt x="14" y="70"/>
                      </a:lnTo>
                      <a:lnTo>
                        <a:pt x="14" y="75"/>
                      </a:lnTo>
                      <a:lnTo>
                        <a:pt x="13" y="77"/>
                      </a:lnTo>
                      <a:lnTo>
                        <a:pt x="13" y="80"/>
                      </a:lnTo>
                      <a:lnTo>
                        <a:pt x="13" y="82"/>
                      </a:lnTo>
                      <a:lnTo>
                        <a:pt x="13" y="86"/>
                      </a:lnTo>
                      <a:lnTo>
                        <a:pt x="12" y="87"/>
                      </a:lnTo>
                      <a:lnTo>
                        <a:pt x="13" y="88"/>
                      </a:lnTo>
                      <a:lnTo>
                        <a:pt x="13" y="92"/>
                      </a:lnTo>
                      <a:lnTo>
                        <a:pt x="12" y="94"/>
                      </a:lnTo>
                      <a:lnTo>
                        <a:pt x="12" y="98"/>
                      </a:lnTo>
                      <a:lnTo>
                        <a:pt x="11" y="100"/>
                      </a:lnTo>
                      <a:lnTo>
                        <a:pt x="11" y="101"/>
                      </a:lnTo>
                      <a:lnTo>
                        <a:pt x="12" y="104"/>
                      </a:lnTo>
                      <a:lnTo>
                        <a:pt x="12" y="107"/>
                      </a:lnTo>
                      <a:lnTo>
                        <a:pt x="11" y="108"/>
                      </a:lnTo>
                      <a:lnTo>
                        <a:pt x="11" y="111"/>
                      </a:lnTo>
                      <a:lnTo>
                        <a:pt x="12" y="112"/>
                      </a:lnTo>
                      <a:lnTo>
                        <a:pt x="10" y="116"/>
                      </a:lnTo>
                      <a:lnTo>
                        <a:pt x="10" y="120"/>
                      </a:lnTo>
                      <a:lnTo>
                        <a:pt x="10" y="123"/>
                      </a:lnTo>
                      <a:lnTo>
                        <a:pt x="9" y="124"/>
                      </a:lnTo>
                      <a:lnTo>
                        <a:pt x="9" y="127"/>
                      </a:lnTo>
                      <a:lnTo>
                        <a:pt x="10" y="129"/>
                      </a:lnTo>
                      <a:lnTo>
                        <a:pt x="8" y="132"/>
                      </a:lnTo>
                      <a:lnTo>
                        <a:pt x="8" y="135"/>
                      </a:lnTo>
                      <a:lnTo>
                        <a:pt x="0" y="156"/>
                      </a:lnTo>
                      <a:lnTo>
                        <a:pt x="7" y="138"/>
                      </a:lnTo>
                    </a:path>
                  </a:pathLst>
                </a:custGeom>
                <a:noFill/>
                <a:ln w="12700" cap="rnd">
                  <a:solidFill>
                    <a:schemeClr val="bg1"/>
                  </a:solidFill>
                  <a:round/>
                  <a:headEnd/>
                  <a:tailEnd/>
                </a:ln>
              </p:spPr>
              <p:txBody>
                <a:bodyPr/>
                <a:lstStyle/>
                <a:p>
                  <a:endParaRPr lang="en-US"/>
                </a:p>
              </p:txBody>
            </p:sp>
            <p:sp>
              <p:nvSpPr>
                <p:cNvPr id="56347" name="Freeform 1049"/>
                <p:cNvSpPr>
                  <a:spLocks/>
                </p:cNvSpPr>
                <p:nvPr/>
              </p:nvSpPr>
              <p:spPr bwMode="auto">
                <a:xfrm>
                  <a:off x="3620" y="2756"/>
                  <a:ext cx="5" cy="18"/>
                </a:xfrm>
                <a:custGeom>
                  <a:avLst/>
                  <a:gdLst>
                    <a:gd name="T0" fmla="*/ 4 w 5"/>
                    <a:gd name="T1" fmla="*/ 0 h 18"/>
                    <a:gd name="T2" fmla="*/ 2 w 5"/>
                    <a:gd name="T3" fmla="*/ 0 h 18"/>
                    <a:gd name="T4" fmla="*/ 1 w 5"/>
                    <a:gd name="T5" fmla="*/ 1 h 18"/>
                    <a:gd name="T6" fmla="*/ 1 w 5"/>
                    <a:gd name="T7" fmla="*/ 4 h 18"/>
                    <a:gd name="T8" fmla="*/ 1 w 5"/>
                    <a:gd name="T9" fmla="*/ 5 h 18"/>
                    <a:gd name="T10" fmla="*/ 2 w 5"/>
                    <a:gd name="T11" fmla="*/ 7 h 18"/>
                    <a:gd name="T12" fmla="*/ 1 w 5"/>
                    <a:gd name="T13" fmla="*/ 9 h 18"/>
                    <a:gd name="T14" fmla="*/ 2 w 5"/>
                    <a:gd name="T15" fmla="*/ 10 h 18"/>
                    <a:gd name="T16" fmla="*/ 1 w 5"/>
                    <a:gd name="T17" fmla="*/ 11 h 18"/>
                    <a:gd name="T18" fmla="*/ 1 w 5"/>
                    <a:gd name="T19" fmla="*/ 12 h 18"/>
                    <a:gd name="T20" fmla="*/ 2 w 5"/>
                    <a:gd name="T21" fmla="*/ 13 h 18"/>
                    <a:gd name="T22" fmla="*/ 1 w 5"/>
                    <a:gd name="T23" fmla="*/ 15 h 18"/>
                    <a:gd name="T24" fmla="*/ 1 w 5"/>
                    <a:gd name="T25" fmla="*/ 16 h 18"/>
                    <a:gd name="T26" fmla="*/ 0 w 5"/>
                    <a:gd name="T27" fmla="*/ 17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18"/>
                    <a:gd name="T44" fmla="*/ 5 w 5"/>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18">
                      <a:moveTo>
                        <a:pt x="4" y="0"/>
                      </a:moveTo>
                      <a:lnTo>
                        <a:pt x="2" y="0"/>
                      </a:lnTo>
                      <a:lnTo>
                        <a:pt x="1" y="1"/>
                      </a:lnTo>
                      <a:lnTo>
                        <a:pt x="1" y="4"/>
                      </a:lnTo>
                      <a:lnTo>
                        <a:pt x="1" y="5"/>
                      </a:lnTo>
                      <a:lnTo>
                        <a:pt x="2" y="7"/>
                      </a:lnTo>
                      <a:lnTo>
                        <a:pt x="1" y="9"/>
                      </a:lnTo>
                      <a:lnTo>
                        <a:pt x="2" y="10"/>
                      </a:lnTo>
                      <a:lnTo>
                        <a:pt x="1" y="11"/>
                      </a:lnTo>
                      <a:lnTo>
                        <a:pt x="1" y="12"/>
                      </a:lnTo>
                      <a:lnTo>
                        <a:pt x="2" y="13"/>
                      </a:lnTo>
                      <a:lnTo>
                        <a:pt x="1" y="15"/>
                      </a:lnTo>
                      <a:lnTo>
                        <a:pt x="1" y="16"/>
                      </a:lnTo>
                      <a:lnTo>
                        <a:pt x="0" y="17"/>
                      </a:lnTo>
                    </a:path>
                  </a:pathLst>
                </a:custGeom>
                <a:noFill/>
                <a:ln w="12700" cap="rnd">
                  <a:solidFill>
                    <a:schemeClr val="bg1"/>
                  </a:solidFill>
                  <a:round/>
                  <a:headEnd/>
                  <a:tailEnd/>
                </a:ln>
              </p:spPr>
              <p:txBody>
                <a:bodyPr/>
                <a:lstStyle/>
                <a:p>
                  <a:endParaRPr lang="en-US"/>
                </a:p>
              </p:txBody>
            </p:sp>
            <p:sp>
              <p:nvSpPr>
                <p:cNvPr id="56348" name="Freeform 1050"/>
                <p:cNvSpPr>
                  <a:spLocks/>
                </p:cNvSpPr>
                <p:nvPr/>
              </p:nvSpPr>
              <p:spPr bwMode="auto">
                <a:xfrm>
                  <a:off x="3689" y="2755"/>
                  <a:ext cx="14" cy="51"/>
                </a:xfrm>
                <a:custGeom>
                  <a:avLst/>
                  <a:gdLst>
                    <a:gd name="T0" fmla="*/ 13 w 14"/>
                    <a:gd name="T1" fmla="*/ 50 h 51"/>
                    <a:gd name="T2" fmla="*/ 13 w 14"/>
                    <a:gd name="T3" fmla="*/ 48 h 51"/>
                    <a:gd name="T4" fmla="*/ 12 w 14"/>
                    <a:gd name="T5" fmla="*/ 45 h 51"/>
                    <a:gd name="T6" fmla="*/ 11 w 14"/>
                    <a:gd name="T7" fmla="*/ 44 h 51"/>
                    <a:gd name="T8" fmla="*/ 11 w 14"/>
                    <a:gd name="T9" fmla="*/ 43 h 51"/>
                    <a:gd name="T10" fmla="*/ 10 w 14"/>
                    <a:gd name="T11" fmla="*/ 43 h 51"/>
                    <a:gd name="T12" fmla="*/ 10 w 14"/>
                    <a:gd name="T13" fmla="*/ 42 h 51"/>
                    <a:gd name="T14" fmla="*/ 10 w 14"/>
                    <a:gd name="T15" fmla="*/ 39 h 51"/>
                    <a:gd name="T16" fmla="*/ 9 w 14"/>
                    <a:gd name="T17" fmla="*/ 38 h 51"/>
                    <a:gd name="T18" fmla="*/ 9 w 14"/>
                    <a:gd name="T19" fmla="*/ 36 h 51"/>
                    <a:gd name="T20" fmla="*/ 9 w 14"/>
                    <a:gd name="T21" fmla="*/ 35 h 51"/>
                    <a:gd name="T22" fmla="*/ 8 w 14"/>
                    <a:gd name="T23" fmla="*/ 33 h 51"/>
                    <a:gd name="T24" fmla="*/ 8 w 14"/>
                    <a:gd name="T25" fmla="*/ 32 h 51"/>
                    <a:gd name="T26" fmla="*/ 8 w 14"/>
                    <a:gd name="T27" fmla="*/ 30 h 51"/>
                    <a:gd name="T28" fmla="*/ 8 w 14"/>
                    <a:gd name="T29" fmla="*/ 30 h 51"/>
                    <a:gd name="T30" fmla="*/ 8 w 14"/>
                    <a:gd name="T31" fmla="*/ 30 h 51"/>
                    <a:gd name="T32" fmla="*/ 6 w 14"/>
                    <a:gd name="T33" fmla="*/ 27 h 51"/>
                    <a:gd name="T34" fmla="*/ 7 w 14"/>
                    <a:gd name="T35" fmla="*/ 26 h 51"/>
                    <a:gd name="T36" fmla="*/ 6 w 14"/>
                    <a:gd name="T37" fmla="*/ 24 h 51"/>
                    <a:gd name="T38" fmla="*/ 5 w 14"/>
                    <a:gd name="T39" fmla="*/ 24 h 51"/>
                    <a:gd name="T40" fmla="*/ 4 w 14"/>
                    <a:gd name="T41" fmla="*/ 21 h 51"/>
                    <a:gd name="T42" fmla="*/ 5 w 14"/>
                    <a:gd name="T43" fmla="*/ 20 h 51"/>
                    <a:gd name="T44" fmla="*/ 4 w 14"/>
                    <a:gd name="T45" fmla="*/ 19 h 51"/>
                    <a:gd name="T46" fmla="*/ 4 w 14"/>
                    <a:gd name="T47" fmla="*/ 17 h 51"/>
                    <a:gd name="T48" fmla="*/ 4 w 14"/>
                    <a:gd name="T49" fmla="*/ 15 h 51"/>
                    <a:gd name="T50" fmla="*/ 5 w 14"/>
                    <a:gd name="T51" fmla="*/ 14 h 51"/>
                    <a:gd name="T52" fmla="*/ 4 w 14"/>
                    <a:gd name="T53" fmla="*/ 14 h 51"/>
                    <a:gd name="T54" fmla="*/ 4 w 14"/>
                    <a:gd name="T55" fmla="*/ 12 h 51"/>
                    <a:gd name="T56" fmla="*/ 4 w 14"/>
                    <a:gd name="T57" fmla="*/ 11 h 51"/>
                    <a:gd name="T58" fmla="*/ 3 w 14"/>
                    <a:gd name="T59" fmla="*/ 10 h 51"/>
                    <a:gd name="T60" fmla="*/ 2 w 14"/>
                    <a:gd name="T61" fmla="*/ 8 h 51"/>
                    <a:gd name="T62" fmla="*/ 3 w 14"/>
                    <a:gd name="T63" fmla="*/ 7 h 51"/>
                    <a:gd name="T64" fmla="*/ 2 w 14"/>
                    <a:gd name="T65" fmla="*/ 6 h 51"/>
                    <a:gd name="T66" fmla="*/ 2 w 14"/>
                    <a:gd name="T67" fmla="*/ 4 h 51"/>
                    <a:gd name="T68" fmla="*/ 2 w 14"/>
                    <a:gd name="T69" fmla="*/ 1 h 51"/>
                    <a:gd name="T70" fmla="*/ 2 w 14"/>
                    <a:gd name="T71" fmla="*/ 0 h 51"/>
                    <a:gd name="T72" fmla="*/ 1 w 14"/>
                    <a:gd name="T73" fmla="*/ 0 h 51"/>
                    <a:gd name="T74" fmla="*/ 0 w 14"/>
                    <a:gd name="T75" fmla="*/ 0 h 51"/>
                    <a:gd name="T76" fmla="*/ 1 w 14"/>
                    <a:gd name="T77" fmla="*/ 0 h 51"/>
                    <a:gd name="T78" fmla="*/ 2 w 14"/>
                    <a:gd name="T79" fmla="*/ 0 h 51"/>
                    <a:gd name="T80" fmla="*/ 2 w 14"/>
                    <a:gd name="T81" fmla="*/ 1 h 51"/>
                    <a:gd name="T82" fmla="*/ 3 w 14"/>
                    <a:gd name="T83" fmla="*/ 4 h 51"/>
                    <a:gd name="T84" fmla="*/ 4 w 14"/>
                    <a:gd name="T85" fmla="*/ 5 h 51"/>
                    <a:gd name="T86" fmla="*/ 4 w 14"/>
                    <a:gd name="T87" fmla="*/ 7 h 51"/>
                    <a:gd name="T88" fmla="*/ 4 w 14"/>
                    <a:gd name="T89" fmla="*/ 8 h 51"/>
                    <a:gd name="T90" fmla="*/ 4 w 14"/>
                    <a:gd name="T91" fmla="*/ 10 h 51"/>
                    <a:gd name="T92" fmla="*/ 4 w 14"/>
                    <a:gd name="T93" fmla="*/ 11 h 51"/>
                    <a:gd name="T94" fmla="*/ 4 w 14"/>
                    <a:gd name="T95" fmla="*/ 12 h 51"/>
                    <a:gd name="T96" fmla="*/ 4 w 14"/>
                    <a:gd name="T97" fmla="*/ 14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
                    <a:gd name="T148" fmla="*/ 0 h 51"/>
                    <a:gd name="T149" fmla="*/ 14 w 14"/>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 h="51">
                      <a:moveTo>
                        <a:pt x="13" y="50"/>
                      </a:moveTo>
                      <a:lnTo>
                        <a:pt x="13" y="48"/>
                      </a:lnTo>
                      <a:lnTo>
                        <a:pt x="12" y="45"/>
                      </a:lnTo>
                      <a:lnTo>
                        <a:pt x="11" y="44"/>
                      </a:lnTo>
                      <a:lnTo>
                        <a:pt x="11" y="43"/>
                      </a:lnTo>
                      <a:lnTo>
                        <a:pt x="10" y="43"/>
                      </a:lnTo>
                      <a:lnTo>
                        <a:pt x="10" y="42"/>
                      </a:lnTo>
                      <a:lnTo>
                        <a:pt x="10" y="39"/>
                      </a:lnTo>
                      <a:lnTo>
                        <a:pt x="9" y="38"/>
                      </a:lnTo>
                      <a:lnTo>
                        <a:pt x="9" y="36"/>
                      </a:lnTo>
                      <a:lnTo>
                        <a:pt x="9" y="35"/>
                      </a:lnTo>
                      <a:lnTo>
                        <a:pt x="8" y="33"/>
                      </a:lnTo>
                      <a:lnTo>
                        <a:pt x="8" y="32"/>
                      </a:lnTo>
                      <a:lnTo>
                        <a:pt x="8" y="30"/>
                      </a:lnTo>
                      <a:lnTo>
                        <a:pt x="6" y="27"/>
                      </a:lnTo>
                      <a:lnTo>
                        <a:pt x="7" y="26"/>
                      </a:lnTo>
                      <a:lnTo>
                        <a:pt x="6" y="24"/>
                      </a:lnTo>
                      <a:lnTo>
                        <a:pt x="5" y="24"/>
                      </a:lnTo>
                      <a:lnTo>
                        <a:pt x="4" y="21"/>
                      </a:lnTo>
                      <a:lnTo>
                        <a:pt x="5" y="20"/>
                      </a:lnTo>
                      <a:lnTo>
                        <a:pt x="4" y="19"/>
                      </a:lnTo>
                      <a:lnTo>
                        <a:pt x="4" y="17"/>
                      </a:lnTo>
                      <a:lnTo>
                        <a:pt x="4" y="15"/>
                      </a:lnTo>
                      <a:lnTo>
                        <a:pt x="5" y="14"/>
                      </a:lnTo>
                      <a:lnTo>
                        <a:pt x="4" y="14"/>
                      </a:lnTo>
                      <a:lnTo>
                        <a:pt x="4" y="12"/>
                      </a:lnTo>
                      <a:lnTo>
                        <a:pt x="4" y="11"/>
                      </a:lnTo>
                      <a:lnTo>
                        <a:pt x="3" y="10"/>
                      </a:lnTo>
                      <a:lnTo>
                        <a:pt x="2" y="8"/>
                      </a:lnTo>
                      <a:lnTo>
                        <a:pt x="3" y="7"/>
                      </a:lnTo>
                      <a:lnTo>
                        <a:pt x="2" y="6"/>
                      </a:lnTo>
                      <a:lnTo>
                        <a:pt x="2" y="4"/>
                      </a:lnTo>
                      <a:lnTo>
                        <a:pt x="2" y="1"/>
                      </a:lnTo>
                      <a:lnTo>
                        <a:pt x="2" y="0"/>
                      </a:lnTo>
                      <a:lnTo>
                        <a:pt x="1" y="0"/>
                      </a:lnTo>
                      <a:lnTo>
                        <a:pt x="0" y="0"/>
                      </a:lnTo>
                      <a:lnTo>
                        <a:pt x="1" y="0"/>
                      </a:lnTo>
                      <a:lnTo>
                        <a:pt x="2" y="0"/>
                      </a:lnTo>
                      <a:lnTo>
                        <a:pt x="2" y="1"/>
                      </a:lnTo>
                      <a:lnTo>
                        <a:pt x="3" y="4"/>
                      </a:lnTo>
                      <a:lnTo>
                        <a:pt x="4" y="5"/>
                      </a:lnTo>
                      <a:lnTo>
                        <a:pt x="4" y="7"/>
                      </a:lnTo>
                      <a:lnTo>
                        <a:pt x="4" y="8"/>
                      </a:lnTo>
                      <a:lnTo>
                        <a:pt x="4" y="10"/>
                      </a:lnTo>
                      <a:lnTo>
                        <a:pt x="4" y="11"/>
                      </a:lnTo>
                      <a:lnTo>
                        <a:pt x="4" y="12"/>
                      </a:lnTo>
                      <a:lnTo>
                        <a:pt x="4" y="14"/>
                      </a:lnTo>
                    </a:path>
                  </a:pathLst>
                </a:custGeom>
                <a:noFill/>
                <a:ln w="12700" cap="rnd">
                  <a:solidFill>
                    <a:schemeClr val="bg1"/>
                  </a:solidFill>
                  <a:round/>
                  <a:headEnd/>
                  <a:tailEnd/>
                </a:ln>
              </p:spPr>
              <p:txBody>
                <a:bodyPr/>
                <a:lstStyle/>
                <a:p>
                  <a:endParaRPr lang="en-US"/>
                </a:p>
              </p:txBody>
            </p:sp>
            <p:sp>
              <p:nvSpPr>
                <p:cNvPr id="56349" name="Freeform 1051"/>
                <p:cNvSpPr>
                  <a:spLocks/>
                </p:cNvSpPr>
                <p:nvPr/>
              </p:nvSpPr>
              <p:spPr bwMode="auto">
                <a:xfrm>
                  <a:off x="3701" y="2805"/>
                  <a:ext cx="9" cy="38"/>
                </a:xfrm>
                <a:custGeom>
                  <a:avLst/>
                  <a:gdLst>
                    <a:gd name="T0" fmla="*/ 7 w 9"/>
                    <a:gd name="T1" fmla="*/ 37 h 38"/>
                    <a:gd name="T2" fmla="*/ 7 w 9"/>
                    <a:gd name="T3" fmla="*/ 37 h 38"/>
                    <a:gd name="T4" fmla="*/ 6 w 9"/>
                    <a:gd name="T5" fmla="*/ 36 h 38"/>
                    <a:gd name="T6" fmla="*/ 6 w 9"/>
                    <a:gd name="T7" fmla="*/ 35 h 38"/>
                    <a:gd name="T8" fmla="*/ 6 w 9"/>
                    <a:gd name="T9" fmla="*/ 33 h 38"/>
                    <a:gd name="T10" fmla="*/ 6 w 9"/>
                    <a:gd name="T11" fmla="*/ 32 h 38"/>
                    <a:gd name="T12" fmla="*/ 5 w 9"/>
                    <a:gd name="T13" fmla="*/ 31 h 38"/>
                    <a:gd name="T14" fmla="*/ 5 w 9"/>
                    <a:gd name="T15" fmla="*/ 30 h 38"/>
                    <a:gd name="T16" fmla="*/ 6 w 9"/>
                    <a:gd name="T17" fmla="*/ 29 h 38"/>
                    <a:gd name="T18" fmla="*/ 6 w 9"/>
                    <a:gd name="T19" fmla="*/ 27 h 38"/>
                    <a:gd name="T20" fmla="*/ 6 w 9"/>
                    <a:gd name="T21" fmla="*/ 26 h 38"/>
                    <a:gd name="T22" fmla="*/ 5 w 9"/>
                    <a:gd name="T23" fmla="*/ 24 h 38"/>
                    <a:gd name="T24" fmla="*/ 4 w 9"/>
                    <a:gd name="T25" fmla="*/ 24 h 38"/>
                    <a:gd name="T26" fmla="*/ 5 w 9"/>
                    <a:gd name="T27" fmla="*/ 24 h 38"/>
                    <a:gd name="T28" fmla="*/ 5 w 9"/>
                    <a:gd name="T29" fmla="*/ 23 h 38"/>
                    <a:gd name="T30" fmla="*/ 4 w 9"/>
                    <a:gd name="T31" fmla="*/ 23 h 38"/>
                    <a:gd name="T32" fmla="*/ 3 w 9"/>
                    <a:gd name="T33" fmla="*/ 21 h 38"/>
                    <a:gd name="T34" fmla="*/ 4 w 9"/>
                    <a:gd name="T35" fmla="*/ 19 h 38"/>
                    <a:gd name="T36" fmla="*/ 3 w 9"/>
                    <a:gd name="T37" fmla="*/ 19 h 38"/>
                    <a:gd name="T38" fmla="*/ 3 w 9"/>
                    <a:gd name="T39" fmla="*/ 18 h 38"/>
                    <a:gd name="T40" fmla="*/ 3 w 9"/>
                    <a:gd name="T41" fmla="*/ 16 h 38"/>
                    <a:gd name="T42" fmla="*/ 3 w 9"/>
                    <a:gd name="T43" fmla="*/ 14 h 38"/>
                    <a:gd name="T44" fmla="*/ 3 w 9"/>
                    <a:gd name="T45" fmla="*/ 12 h 38"/>
                    <a:gd name="T46" fmla="*/ 3 w 9"/>
                    <a:gd name="T47" fmla="*/ 10 h 38"/>
                    <a:gd name="T48" fmla="*/ 2 w 9"/>
                    <a:gd name="T49" fmla="*/ 11 h 38"/>
                    <a:gd name="T50" fmla="*/ 2 w 9"/>
                    <a:gd name="T51" fmla="*/ 10 h 38"/>
                    <a:gd name="T52" fmla="*/ 2 w 9"/>
                    <a:gd name="T53" fmla="*/ 10 h 38"/>
                    <a:gd name="T54" fmla="*/ 1 w 9"/>
                    <a:gd name="T55" fmla="*/ 8 h 38"/>
                    <a:gd name="T56" fmla="*/ 2 w 9"/>
                    <a:gd name="T57" fmla="*/ 7 h 38"/>
                    <a:gd name="T58" fmla="*/ 1 w 9"/>
                    <a:gd name="T59" fmla="*/ 5 h 38"/>
                    <a:gd name="T60" fmla="*/ 0 w 9"/>
                    <a:gd name="T61" fmla="*/ 5 h 38"/>
                    <a:gd name="T62" fmla="*/ 1 w 9"/>
                    <a:gd name="T63" fmla="*/ 4 h 38"/>
                    <a:gd name="T64" fmla="*/ 0 w 9"/>
                    <a:gd name="T65" fmla="*/ 1 h 38"/>
                    <a:gd name="T66" fmla="*/ 1 w 9"/>
                    <a:gd name="T67" fmla="*/ 0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
                    <a:gd name="T103" fmla="*/ 0 h 38"/>
                    <a:gd name="T104" fmla="*/ 9 w 9"/>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 h="38">
                      <a:moveTo>
                        <a:pt x="8" y="35"/>
                      </a:moveTo>
                      <a:lnTo>
                        <a:pt x="7" y="37"/>
                      </a:lnTo>
                      <a:lnTo>
                        <a:pt x="6" y="36"/>
                      </a:lnTo>
                      <a:lnTo>
                        <a:pt x="6" y="35"/>
                      </a:lnTo>
                      <a:lnTo>
                        <a:pt x="5" y="33"/>
                      </a:lnTo>
                      <a:lnTo>
                        <a:pt x="6" y="33"/>
                      </a:lnTo>
                      <a:lnTo>
                        <a:pt x="6" y="32"/>
                      </a:lnTo>
                      <a:lnTo>
                        <a:pt x="5" y="31"/>
                      </a:lnTo>
                      <a:lnTo>
                        <a:pt x="5" y="30"/>
                      </a:lnTo>
                      <a:lnTo>
                        <a:pt x="6" y="29"/>
                      </a:lnTo>
                      <a:lnTo>
                        <a:pt x="6" y="27"/>
                      </a:lnTo>
                      <a:lnTo>
                        <a:pt x="5" y="27"/>
                      </a:lnTo>
                      <a:lnTo>
                        <a:pt x="6" y="26"/>
                      </a:lnTo>
                      <a:lnTo>
                        <a:pt x="5" y="24"/>
                      </a:lnTo>
                      <a:lnTo>
                        <a:pt x="4" y="24"/>
                      </a:lnTo>
                      <a:lnTo>
                        <a:pt x="5" y="24"/>
                      </a:lnTo>
                      <a:lnTo>
                        <a:pt x="5" y="23"/>
                      </a:lnTo>
                      <a:lnTo>
                        <a:pt x="4" y="23"/>
                      </a:lnTo>
                      <a:lnTo>
                        <a:pt x="3" y="21"/>
                      </a:lnTo>
                      <a:lnTo>
                        <a:pt x="3" y="20"/>
                      </a:lnTo>
                      <a:lnTo>
                        <a:pt x="4" y="19"/>
                      </a:lnTo>
                      <a:lnTo>
                        <a:pt x="3" y="19"/>
                      </a:lnTo>
                      <a:lnTo>
                        <a:pt x="3" y="18"/>
                      </a:lnTo>
                      <a:lnTo>
                        <a:pt x="4" y="17"/>
                      </a:lnTo>
                      <a:lnTo>
                        <a:pt x="3" y="16"/>
                      </a:lnTo>
                      <a:lnTo>
                        <a:pt x="3" y="14"/>
                      </a:lnTo>
                      <a:lnTo>
                        <a:pt x="3" y="13"/>
                      </a:lnTo>
                      <a:lnTo>
                        <a:pt x="3" y="12"/>
                      </a:lnTo>
                      <a:lnTo>
                        <a:pt x="3" y="10"/>
                      </a:lnTo>
                      <a:lnTo>
                        <a:pt x="2" y="11"/>
                      </a:lnTo>
                      <a:lnTo>
                        <a:pt x="3" y="10"/>
                      </a:lnTo>
                      <a:lnTo>
                        <a:pt x="2" y="10"/>
                      </a:lnTo>
                      <a:lnTo>
                        <a:pt x="2" y="8"/>
                      </a:lnTo>
                      <a:lnTo>
                        <a:pt x="1" y="8"/>
                      </a:lnTo>
                      <a:lnTo>
                        <a:pt x="2" y="7"/>
                      </a:lnTo>
                      <a:lnTo>
                        <a:pt x="1" y="5"/>
                      </a:lnTo>
                      <a:lnTo>
                        <a:pt x="0" y="5"/>
                      </a:lnTo>
                      <a:lnTo>
                        <a:pt x="1" y="4"/>
                      </a:lnTo>
                      <a:lnTo>
                        <a:pt x="1" y="2"/>
                      </a:lnTo>
                      <a:lnTo>
                        <a:pt x="0" y="1"/>
                      </a:lnTo>
                      <a:lnTo>
                        <a:pt x="1" y="0"/>
                      </a:lnTo>
                    </a:path>
                  </a:pathLst>
                </a:custGeom>
                <a:noFill/>
                <a:ln w="12700" cap="rnd">
                  <a:solidFill>
                    <a:schemeClr val="bg1"/>
                  </a:solidFill>
                  <a:round/>
                  <a:headEnd/>
                  <a:tailEnd/>
                </a:ln>
              </p:spPr>
              <p:txBody>
                <a:bodyPr/>
                <a:lstStyle/>
                <a:p>
                  <a:endParaRPr lang="en-US"/>
                </a:p>
              </p:txBody>
            </p:sp>
            <p:sp>
              <p:nvSpPr>
                <p:cNvPr id="56350" name="Freeform 1052"/>
                <p:cNvSpPr>
                  <a:spLocks/>
                </p:cNvSpPr>
                <p:nvPr/>
              </p:nvSpPr>
              <p:spPr bwMode="auto">
                <a:xfrm>
                  <a:off x="3537" y="2761"/>
                  <a:ext cx="89" cy="179"/>
                </a:xfrm>
                <a:custGeom>
                  <a:avLst/>
                  <a:gdLst>
                    <a:gd name="T0" fmla="*/ 0 w 89"/>
                    <a:gd name="T1" fmla="*/ 45 h 179"/>
                    <a:gd name="T2" fmla="*/ 0 w 89"/>
                    <a:gd name="T3" fmla="*/ 53 h 179"/>
                    <a:gd name="T4" fmla="*/ 0 w 89"/>
                    <a:gd name="T5" fmla="*/ 53 h 179"/>
                    <a:gd name="T6" fmla="*/ 2 w 89"/>
                    <a:gd name="T7" fmla="*/ 59 h 179"/>
                    <a:gd name="T8" fmla="*/ 1 w 89"/>
                    <a:gd name="T9" fmla="*/ 65 h 179"/>
                    <a:gd name="T10" fmla="*/ 1 w 89"/>
                    <a:gd name="T11" fmla="*/ 68 h 179"/>
                    <a:gd name="T12" fmla="*/ 3 w 89"/>
                    <a:gd name="T13" fmla="*/ 73 h 179"/>
                    <a:gd name="T14" fmla="*/ 4 w 89"/>
                    <a:gd name="T15" fmla="*/ 78 h 179"/>
                    <a:gd name="T16" fmla="*/ 5 w 89"/>
                    <a:gd name="T17" fmla="*/ 81 h 179"/>
                    <a:gd name="T18" fmla="*/ 6 w 89"/>
                    <a:gd name="T19" fmla="*/ 86 h 179"/>
                    <a:gd name="T20" fmla="*/ 6 w 89"/>
                    <a:gd name="T21" fmla="*/ 93 h 179"/>
                    <a:gd name="T22" fmla="*/ 8 w 89"/>
                    <a:gd name="T23" fmla="*/ 98 h 179"/>
                    <a:gd name="T24" fmla="*/ 8 w 89"/>
                    <a:gd name="T25" fmla="*/ 103 h 179"/>
                    <a:gd name="T26" fmla="*/ 9 w 89"/>
                    <a:gd name="T27" fmla="*/ 108 h 179"/>
                    <a:gd name="T28" fmla="*/ 10 w 89"/>
                    <a:gd name="T29" fmla="*/ 111 h 179"/>
                    <a:gd name="T30" fmla="*/ 11 w 89"/>
                    <a:gd name="T31" fmla="*/ 117 h 179"/>
                    <a:gd name="T32" fmla="*/ 13 w 89"/>
                    <a:gd name="T33" fmla="*/ 123 h 179"/>
                    <a:gd name="T34" fmla="*/ 13 w 89"/>
                    <a:gd name="T35" fmla="*/ 127 h 179"/>
                    <a:gd name="T36" fmla="*/ 15 w 89"/>
                    <a:gd name="T37" fmla="*/ 131 h 179"/>
                    <a:gd name="T38" fmla="*/ 18 w 89"/>
                    <a:gd name="T39" fmla="*/ 139 h 179"/>
                    <a:gd name="T40" fmla="*/ 19 w 89"/>
                    <a:gd name="T41" fmla="*/ 145 h 179"/>
                    <a:gd name="T42" fmla="*/ 21 w 89"/>
                    <a:gd name="T43" fmla="*/ 149 h 179"/>
                    <a:gd name="T44" fmla="*/ 24 w 89"/>
                    <a:gd name="T45" fmla="*/ 154 h 179"/>
                    <a:gd name="T46" fmla="*/ 24 w 89"/>
                    <a:gd name="T47" fmla="*/ 159 h 179"/>
                    <a:gd name="T48" fmla="*/ 26 w 89"/>
                    <a:gd name="T49" fmla="*/ 162 h 179"/>
                    <a:gd name="T50" fmla="*/ 29 w 89"/>
                    <a:gd name="T51" fmla="*/ 167 h 179"/>
                    <a:gd name="T52" fmla="*/ 31 w 89"/>
                    <a:gd name="T53" fmla="*/ 173 h 179"/>
                    <a:gd name="T54" fmla="*/ 35 w 89"/>
                    <a:gd name="T55" fmla="*/ 176 h 179"/>
                    <a:gd name="T56" fmla="*/ 40 w 89"/>
                    <a:gd name="T57" fmla="*/ 178 h 179"/>
                    <a:gd name="T58" fmla="*/ 43 w 89"/>
                    <a:gd name="T59" fmla="*/ 177 h 179"/>
                    <a:gd name="T60" fmla="*/ 47 w 89"/>
                    <a:gd name="T61" fmla="*/ 177 h 179"/>
                    <a:gd name="T62" fmla="*/ 49 w 89"/>
                    <a:gd name="T63" fmla="*/ 173 h 179"/>
                    <a:gd name="T64" fmla="*/ 52 w 89"/>
                    <a:gd name="T65" fmla="*/ 172 h 179"/>
                    <a:gd name="T66" fmla="*/ 55 w 89"/>
                    <a:gd name="T67" fmla="*/ 168 h 179"/>
                    <a:gd name="T68" fmla="*/ 57 w 89"/>
                    <a:gd name="T69" fmla="*/ 162 h 179"/>
                    <a:gd name="T70" fmla="*/ 60 w 89"/>
                    <a:gd name="T71" fmla="*/ 158 h 179"/>
                    <a:gd name="T72" fmla="*/ 61 w 89"/>
                    <a:gd name="T73" fmla="*/ 153 h 179"/>
                    <a:gd name="T74" fmla="*/ 64 w 89"/>
                    <a:gd name="T75" fmla="*/ 148 h 179"/>
                    <a:gd name="T76" fmla="*/ 64 w 89"/>
                    <a:gd name="T77" fmla="*/ 142 h 179"/>
                    <a:gd name="T78" fmla="*/ 67 w 89"/>
                    <a:gd name="T79" fmla="*/ 140 h 179"/>
                    <a:gd name="T80" fmla="*/ 67 w 89"/>
                    <a:gd name="T81" fmla="*/ 136 h 179"/>
                    <a:gd name="T82" fmla="*/ 67 w 89"/>
                    <a:gd name="T83" fmla="*/ 130 h 179"/>
                    <a:gd name="T84" fmla="*/ 68 w 89"/>
                    <a:gd name="T85" fmla="*/ 125 h 179"/>
                    <a:gd name="T86" fmla="*/ 69 w 89"/>
                    <a:gd name="T87" fmla="*/ 121 h 179"/>
                    <a:gd name="T88" fmla="*/ 70 w 89"/>
                    <a:gd name="T89" fmla="*/ 116 h 179"/>
                    <a:gd name="T90" fmla="*/ 70 w 89"/>
                    <a:gd name="T91" fmla="*/ 112 h 179"/>
                    <a:gd name="T92" fmla="*/ 70 w 89"/>
                    <a:gd name="T93" fmla="*/ 106 h 179"/>
                    <a:gd name="T94" fmla="*/ 71 w 89"/>
                    <a:gd name="T95" fmla="*/ 103 h 179"/>
                    <a:gd name="T96" fmla="*/ 72 w 89"/>
                    <a:gd name="T97" fmla="*/ 97 h 179"/>
                    <a:gd name="T98" fmla="*/ 72 w 89"/>
                    <a:gd name="T99" fmla="*/ 93 h 179"/>
                    <a:gd name="T100" fmla="*/ 72 w 89"/>
                    <a:gd name="T101" fmla="*/ 88 h 179"/>
                    <a:gd name="T102" fmla="*/ 73 w 89"/>
                    <a:gd name="T103" fmla="*/ 82 h 179"/>
                    <a:gd name="T104" fmla="*/ 75 w 89"/>
                    <a:gd name="T105" fmla="*/ 78 h 179"/>
                    <a:gd name="T106" fmla="*/ 74 w 89"/>
                    <a:gd name="T107" fmla="*/ 74 h 179"/>
                    <a:gd name="T108" fmla="*/ 73 w 89"/>
                    <a:gd name="T109" fmla="*/ 68 h 179"/>
                    <a:gd name="T110" fmla="*/ 73 w 89"/>
                    <a:gd name="T111" fmla="*/ 65 h 179"/>
                    <a:gd name="T112" fmla="*/ 76 w 89"/>
                    <a:gd name="T113" fmla="*/ 56 h 179"/>
                    <a:gd name="T114" fmla="*/ 75 w 89"/>
                    <a:gd name="T115" fmla="*/ 53 h 179"/>
                    <a:gd name="T116" fmla="*/ 76 w 89"/>
                    <a:gd name="T117" fmla="*/ 48 h 179"/>
                    <a:gd name="T118" fmla="*/ 82 w 89"/>
                    <a:gd name="T119" fmla="*/ 24 h 179"/>
                    <a:gd name="T120" fmla="*/ 88 w 89"/>
                    <a:gd name="T121" fmla="*/ 0 h 179"/>
                    <a:gd name="T122" fmla="*/ 77 w 89"/>
                    <a:gd name="T123" fmla="*/ 38 h 1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9"/>
                    <a:gd name="T187" fmla="*/ 0 h 179"/>
                    <a:gd name="T188" fmla="*/ 89 w 89"/>
                    <a:gd name="T189" fmla="*/ 179 h 17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9" h="179">
                      <a:moveTo>
                        <a:pt x="0" y="42"/>
                      </a:moveTo>
                      <a:lnTo>
                        <a:pt x="0" y="45"/>
                      </a:lnTo>
                      <a:lnTo>
                        <a:pt x="0" y="48"/>
                      </a:lnTo>
                      <a:lnTo>
                        <a:pt x="0" y="53"/>
                      </a:lnTo>
                      <a:lnTo>
                        <a:pt x="0" y="54"/>
                      </a:lnTo>
                      <a:lnTo>
                        <a:pt x="2" y="59"/>
                      </a:lnTo>
                      <a:lnTo>
                        <a:pt x="1" y="57"/>
                      </a:lnTo>
                      <a:lnTo>
                        <a:pt x="1" y="65"/>
                      </a:lnTo>
                      <a:lnTo>
                        <a:pt x="1" y="66"/>
                      </a:lnTo>
                      <a:lnTo>
                        <a:pt x="1" y="68"/>
                      </a:lnTo>
                      <a:lnTo>
                        <a:pt x="3" y="72"/>
                      </a:lnTo>
                      <a:lnTo>
                        <a:pt x="3" y="73"/>
                      </a:lnTo>
                      <a:lnTo>
                        <a:pt x="3" y="76"/>
                      </a:lnTo>
                      <a:lnTo>
                        <a:pt x="4" y="78"/>
                      </a:lnTo>
                      <a:lnTo>
                        <a:pt x="5" y="81"/>
                      </a:lnTo>
                      <a:lnTo>
                        <a:pt x="6" y="85"/>
                      </a:lnTo>
                      <a:lnTo>
                        <a:pt x="6" y="86"/>
                      </a:lnTo>
                      <a:lnTo>
                        <a:pt x="6" y="90"/>
                      </a:lnTo>
                      <a:lnTo>
                        <a:pt x="6" y="93"/>
                      </a:lnTo>
                      <a:lnTo>
                        <a:pt x="6" y="96"/>
                      </a:lnTo>
                      <a:lnTo>
                        <a:pt x="8" y="98"/>
                      </a:lnTo>
                      <a:lnTo>
                        <a:pt x="8" y="99"/>
                      </a:lnTo>
                      <a:lnTo>
                        <a:pt x="8" y="103"/>
                      </a:lnTo>
                      <a:lnTo>
                        <a:pt x="8" y="105"/>
                      </a:lnTo>
                      <a:lnTo>
                        <a:pt x="9" y="108"/>
                      </a:lnTo>
                      <a:lnTo>
                        <a:pt x="10" y="110"/>
                      </a:lnTo>
                      <a:lnTo>
                        <a:pt x="10" y="111"/>
                      </a:lnTo>
                      <a:lnTo>
                        <a:pt x="10" y="112"/>
                      </a:lnTo>
                      <a:lnTo>
                        <a:pt x="11" y="117"/>
                      </a:lnTo>
                      <a:lnTo>
                        <a:pt x="11" y="121"/>
                      </a:lnTo>
                      <a:lnTo>
                        <a:pt x="13" y="123"/>
                      </a:lnTo>
                      <a:lnTo>
                        <a:pt x="13" y="124"/>
                      </a:lnTo>
                      <a:lnTo>
                        <a:pt x="13" y="127"/>
                      </a:lnTo>
                      <a:lnTo>
                        <a:pt x="13" y="129"/>
                      </a:lnTo>
                      <a:lnTo>
                        <a:pt x="15" y="131"/>
                      </a:lnTo>
                      <a:lnTo>
                        <a:pt x="16" y="139"/>
                      </a:lnTo>
                      <a:lnTo>
                        <a:pt x="18" y="139"/>
                      </a:lnTo>
                      <a:lnTo>
                        <a:pt x="18" y="141"/>
                      </a:lnTo>
                      <a:lnTo>
                        <a:pt x="19" y="145"/>
                      </a:lnTo>
                      <a:lnTo>
                        <a:pt x="20" y="148"/>
                      </a:lnTo>
                      <a:lnTo>
                        <a:pt x="21" y="149"/>
                      </a:lnTo>
                      <a:lnTo>
                        <a:pt x="22" y="152"/>
                      </a:lnTo>
                      <a:lnTo>
                        <a:pt x="24" y="154"/>
                      </a:lnTo>
                      <a:lnTo>
                        <a:pt x="23" y="155"/>
                      </a:lnTo>
                      <a:lnTo>
                        <a:pt x="24" y="159"/>
                      </a:lnTo>
                      <a:lnTo>
                        <a:pt x="25" y="161"/>
                      </a:lnTo>
                      <a:lnTo>
                        <a:pt x="26" y="162"/>
                      </a:lnTo>
                      <a:lnTo>
                        <a:pt x="27" y="166"/>
                      </a:lnTo>
                      <a:lnTo>
                        <a:pt x="29" y="167"/>
                      </a:lnTo>
                      <a:lnTo>
                        <a:pt x="29" y="170"/>
                      </a:lnTo>
                      <a:lnTo>
                        <a:pt x="31" y="173"/>
                      </a:lnTo>
                      <a:lnTo>
                        <a:pt x="33" y="174"/>
                      </a:lnTo>
                      <a:lnTo>
                        <a:pt x="35" y="176"/>
                      </a:lnTo>
                      <a:lnTo>
                        <a:pt x="37" y="177"/>
                      </a:lnTo>
                      <a:lnTo>
                        <a:pt x="40" y="178"/>
                      </a:lnTo>
                      <a:lnTo>
                        <a:pt x="43" y="178"/>
                      </a:lnTo>
                      <a:lnTo>
                        <a:pt x="43" y="177"/>
                      </a:lnTo>
                      <a:lnTo>
                        <a:pt x="45" y="177"/>
                      </a:lnTo>
                      <a:lnTo>
                        <a:pt x="47" y="177"/>
                      </a:lnTo>
                      <a:lnTo>
                        <a:pt x="48" y="177"/>
                      </a:lnTo>
                      <a:lnTo>
                        <a:pt x="49" y="173"/>
                      </a:lnTo>
                      <a:lnTo>
                        <a:pt x="52" y="172"/>
                      </a:lnTo>
                      <a:lnTo>
                        <a:pt x="53" y="170"/>
                      </a:lnTo>
                      <a:lnTo>
                        <a:pt x="55" y="168"/>
                      </a:lnTo>
                      <a:lnTo>
                        <a:pt x="57" y="165"/>
                      </a:lnTo>
                      <a:lnTo>
                        <a:pt x="57" y="162"/>
                      </a:lnTo>
                      <a:lnTo>
                        <a:pt x="57" y="160"/>
                      </a:lnTo>
                      <a:lnTo>
                        <a:pt x="60" y="158"/>
                      </a:lnTo>
                      <a:lnTo>
                        <a:pt x="60" y="155"/>
                      </a:lnTo>
                      <a:lnTo>
                        <a:pt x="61" y="153"/>
                      </a:lnTo>
                      <a:lnTo>
                        <a:pt x="62" y="152"/>
                      </a:lnTo>
                      <a:lnTo>
                        <a:pt x="64" y="148"/>
                      </a:lnTo>
                      <a:lnTo>
                        <a:pt x="64" y="147"/>
                      </a:lnTo>
                      <a:lnTo>
                        <a:pt x="64" y="142"/>
                      </a:lnTo>
                      <a:lnTo>
                        <a:pt x="66" y="141"/>
                      </a:lnTo>
                      <a:lnTo>
                        <a:pt x="67" y="140"/>
                      </a:lnTo>
                      <a:lnTo>
                        <a:pt x="66" y="139"/>
                      </a:lnTo>
                      <a:lnTo>
                        <a:pt x="67" y="136"/>
                      </a:lnTo>
                      <a:lnTo>
                        <a:pt x="67" y="133"/>
                      </a:lnTo>
                      <a:lnTo>
                        <a:pt x="67" y="130"/>
                      </a:lnTo>
                      <a:lnTo>
                        <a:pt x="67" y="128"/>
                      </a:lnTo>
                      <a:lnTo>
                        <a:pt x="68" y="125"/>
                      </a:lnTo>
                      <a:lnTo>
                        <a:pt x="69" y="123"/>
                      </a:lnTo>
                      <a:lnTo>
                        <a:pt x="69" y="121"/>
                      </a:lnTo>
                      <a:lnTo>
                        <a:pt x="69" y="118"/>
                      </a:lnTo>
                      <a:lnTo>
                        <a:pt x="70" y="116"/>
                      </a:lnTo>
                      <a:lnTo>
                        <a:pt x="70" y="115"/>
                      </a:lnTo>
                      <a:lnTo>
                        <a:pt x="70" y="112"/>
                      </a:lnTo>
                      <a:lnTo>
                        <a:pt x="70" y="109"/>
                      </a:lnTo>
                      <a:lnTo>
                        <a:pt x="70" y="106"/>
                      </a:lnTo>
                      <a:lnTo>
                        <a:pt x="70" y="105"/>
                      </a:lnTo>
                      <a:lnTo>
                        <a:pt x="71" y="103"/>
                      </a:lnTo>
                      <a:lnTo>
                        <a:pt x="71" y="99"/>
                      </a:lnTo>
                      <a:lnTo>
                        <a:pt x="72" y="97"/>
                      </a:lnTo>
                      <a:lnTo>
                        <a:pt x="72" y="94"/>
                      </a:lnTo>
                      <a:lnTo>
                        <a:pt x="72" y="93"/>
                      </a:lnTo>
                      <a:lnTo>
                        <a:pt x="73" y="90"/>
                      </a:lnTo>
                      <a:lnTo>
                        <a:pt x="72" y="88"/>
                      </a:lnTo>
                      <a:lnTo>
                        <a:pt x="73" y="86"/>
                      </a:lnTo>
                      <a:lnTo>
                        <a:pt x="73" y="82"/>
                      </a:lnTo>
                      <a:lnTo>
                        <a:pt x="74" y="80"/>
                      </a:lnTo>
                      <a:lnTo>
                        <a:pt x="75" y="78"/>
                      </a:lnTo>
                      <a:lnTo>
                        <a:pt x="74" y="78"/>
                      </a:lnTo>
                      <a:lnTo>
                        <a:pt x="74" y="74"/>
                      </a:lnTo>
                      <a:lnTo>
                        <a:pt x="74" y="72"/>
                      </a:lnTo>
                      <a:lnTo>
                        <a:pt x="73" y="68"/>
                      </a:lnTo>
                      <a:lnTo>
                        <a:pt x="73" y="67"/>
                      </a:lnTo>
                      <a:lnTo>
                        <a:pt x="73" y="65"/>
                      </a:lnTo>
                      <a:lnTo>
                        <a:pt x="76" y="60"/>
                      </a:lnTo>
                      <a:lnTo>
                        <a:pt x="76" y="56"/>
                      </a:lnTo>
                      <a:lnTo>
                        <a:pt x="76" y="54"/>
                      </a:lnTo>
                      <a:lnTo>
                        <a:pt x="75" y="53"/>
                      </a:lnTo>
                      <a:lnTo>
                        <a:pt x="76" y="49"/>
                      </a:lnTo>
                      <a:lnTo>
                        <a:pt x="76" y="48"/>
                      </a:lnTo>
                      <a:lnTo>
                        <a:pt x="77" y="44"/>
                      </a:lnTo>
                      <a:lnTo>
                        <a:pt x="82" y="24"/>
                      </a:lnTo>
                      <a:lnTo>
                        <a:pt x="88" y="0"/>
                      </a:lnTo>
                      <a:lnTo>
                        <a:pt x="77" y="38"/>
                      </a:lnTo>
                    </a:path>
                  </a:pathLst>
                </a:custGeom>
                <a:noFill/>
                <a:ln w="12700" cap="rnd">
                  <a:solidFill>
                    <a:schemeClr val="bg1"/>
                  </a:solidFill>
                  <a:round/>
                  <a:headEnd/>
                  <a:tailEnd/>
                </a:ln>
              </p:spPr>
              <p:txBody>
                <a:bodyPr/>
                <a:lstStyle/>
                <a:p>
                  <a:endParaRPr lang="en-US"/>
                </a:p>
              </p:txBody>
            </p:sp>
            <p:sp>
              <p:nvSpPr>
                <p:cNvPr id="56351" name="Freeform 1053"/>
                <p:cNvSpPr>
                  <a:spLocks/>
                </p:cNvSpPr>
                <p:nvPr/>
              </p:nvSpPr>
              <p:spPr bwMode="auto">
                <a:xfrm>
                  <a:off x="3530" y="2761"/>
                  <a:ext cx="96" cy="179"/>
                </a:xfrm>
                <a:custGeom>
                  <a:avLst/>
                  <a:gdLst>
                    <a:gd name="T0" fmla="*/ 89 w 96"/>
                    <a:gd name="T1" fmla="*/ 30 h 179"/>
                    <a:gd name="T2" fmla="*/ 84 w 96"/>
                    <a:gd name="T3" fmla="*/ 48 h 179"/>
                    <a:gd name="T4" fmla="*/ 84 w 96"/>
                    <a:gd name="T5" fmla="*/ 48 h 179"/>
                    <a:gd name="T6" fmla="*/ 82 w 96"/>
                    <a:gd name="T7" fmla="*/ 54 h 179"/>
                    <a:gd name="T8" fmla="*/ 84 w 96"/>
                    <a:gd name="T9" fmla="*/ 60 h 179"/>
                    <a:gd name="T10" fmla="*/ 83 w 96"/>
                    <a:gd name="T11" fmla="*/ 65 h 179"/>
                    <a:gd name="T12" fmla="*/ 84 w 96"/>
                    <a:gd name="T13" fmla="*/ 68 h 179"/>
                    <a:gd name="T14" fmla="*/ 83 w 96"/>
                    <a:gd name="T15" fmla="*/ 73 h 179"/>
                    <a:gd name="T16" fmla="*/ 83 w 96"/>
                    <a:gd name="T17" fmla="*/ 79 h 179"/>
                    <a:gd name="T18" fmla="*/ 81 w 96"/>
                    <a:gd name="T19" fmla="*/ 84 h 179"/>
                    <a:gd name="T20" fmla="*/ 81 w 96"/>
                    <a:gd name="T21" fmla="*/ 91 h 179"/>
                    <a:gd name="T22" fmla="*/ 80 w 96"/>
                    <a:gd name="T23" fmla="*/ 94 h 179"/>
                    <a:gd name="T24" fmla="*/ 79 w 96"/>
                    <a:gd name="T25" fmla="*/ 98 h 179"/>
                    <a:gd name="T26" fmla="*/ 78 w 96"/>
                    <a:gd name="T27" fmla="*/ 104 h 179"/>
                    <a:gd name="T28" fmla="*/ 78 w 96"/>
                    <a:gd name="T29" fmla="*/ 109 h 179"/>
                    <a:gd name="T30" fmla="*/ 77 w 96"/>
                    <a:gd name="T31" fmla="*/ 115 h 179"/>
                    <a:gd name="T32" fmla="*/ 76 w 96"/>
                    <a:gd name="T33" fmla="*/ 118 h 179"/>
                    <a:gd name="T34" fmla="*/ 74 w 96"/>
                    <a:gd name="T35" fmla="*/ 124 h 179"/>
                    <a:gd name="T36" fmla="*/ 73 w 96"/>
                    <a:gd name="T37" fmla="*/ 129 h 179"/>
                    <a:gd name="T38" fmla="*/ 71 w 96"/>
                    <a:gd name="T39" fmla="*/ 137 h 179"/>
                    <a:gd name="T40" fmla="*/ 71 w 96"/>
                    <a:gd name="T41" fmla="*/ 142 h 179"/>
                    <a:gd name="T42" fmla="*/ 70 w 96"/>
                    <a:gd name="T43" fmla="*/ 147 h 179"/>
                    <a:gd name="T44" fmla="*/ 69 w 96"/>
                    <a:gd name="T45" fmla="*/ 152 h 179"/>
                    <a:gd name="T46" fmla="*/ 68 w 96"/>
                    <a:gd name="T47" fmla="*/ 156 h 179"/>
                    <a:gd name="T48" fmla="*/ 66 w 96"/>
                    <a:gd name="T49" fmla="*/ 162 h 179"/>
                    <a:gd name="T50" fmla="*/ 64 w 96"/>
                    <a:gd name="T51" fmla="*/ 166 h 179"/>
                    <a:gd name="T52" fmla="*/ 61 w 96"/>
                    <a:gd name="T53" fmla="*/ 172 h 179"/>
                    <a:gd name="T54" fmla="*/ 56 w 96"/>
                    <a:gd name="T55" fmla="*/ 173 h 179"/>
                    <a:gd name="T56" fmla="*/ 52 w 96"/>
                    <a:gd name="T57" fmla="*/ 177 h 179"/>
                    <a:gd name="T58" fmla="*/ 48 w 96"/>
                    <a:gd name="T59" fmla="*/ 177 h 179"/>
                    <a:gd name="T60" fmla="*/ 44 w 96"/>
                    <a:gd name="T61" fmla="*/ 177 h 179"/>
                    <a:gd name="T62" fmla="*/ 43 w 96"/>
                    <a:gd name="T63" fmla="*/ 174 h 179"/>
                    <a:gd name="T64" fmla="*/ 40 w 96"/>
                    <a:gd name="T65" fmla="*/ 171 h 179"/>
                    <a:gd name="T66" fmla="*/ 37 w 96"/>
                    <a:gd name="T67" fmla="*/ 167 h 179"/>
                    <a:gd name="T68" fmla="*/ 35 w 96"/>
                    <a:gd name="T69" fmla="*/ 162 h 179"/>
                    <a:gd name="T70" fmla="*/ 32 w 96"/>
                    <a:gd name="T71" fmla="*/ 156 h 179"/>
                    <a:gd name="T72" fmla="*/ 31 w 96"/>
                    <a:gd name="T73" fmla="*/ 154 h 179"/>
                    <a:gd name="T74" fmla="*/ 28 w 96"/>
                    <a:gd name="T75" fmla="*/ 148 h 179"/>
                    <a:gd name="T76" fmla="*/ 27 w 96"/>
                    <a:gd name="T77" fmla="*/ 143 h 179"/>
                    <a:gd name="T78" fmla="*/ 25 w 96"/>
                    <a:gd name="T79" fmla="*/ 139 h 179"/>
                    <a:gd name="T80" fmla="*/ 22 w 96"/>
                    <a:gd name="T81" fmla="*/ 137 h 179"/>
                    <a:gd name="T82" fmla="*/ 22 w 96"/>
                    <a:gd name="T83" fmla="*/ 133 h 179"/>
                    <a:gd name="T84" fmla="*/ 20 w 96"/>
                    <a:gd name="T85" fmla="*/ 128 h 179"/>
                    <a:gd name="T86" fmla="*/ 19 w 96"/>
                    <a:gd name="T87" fmla="*/ 124 h 179"/>
                    <a:gd name="T88" fmla="*/ 19 w 96"/>
                    <a:gd name="T89" fmla="*/ 118 h 179"/>
                    <a:gd name="T90" fmla="*/ 17 w 96"/>
                    <a:gd name="T91" fmla="*/ 112 h 179"/>
                    <a:gd name="T92" fmla="*/ 18 w 96"/>
                    <a:gd name="T93" fmla="*/ 109 h 179"/>
                    <a:gd name="T94" fmla="*/ 17 w 96"/>
                    <a:gd name="T95" fmla="*/ 104 h 179"/>
                    <a:gd name="T96" fmla="*/ 16 w 96"/>
                    <a:gd name="T97" fmla="*/ 100 h 179"/>
                    <a:gd name="T98" fmla="*/ 16 w 96"/>
                    <a:gd name="T99" fmla="*/ 96 h 179"/>
                    <a:gd name="T100" fmla="*/ 15 w 96"/>
                    <a:gd name="T101" fmla="*/ 91 h 179"/>
                    <a:gd name="T102" fmla="*/ 15 w 96"/>
                    <a:gd name="T103" fmla="*/ 86 h 179"/>
                    <a:gd name="T104" fmla="*/ 13 w 96"/>
                    <a:gd name="T105" fmla="*/ 80 h 179"/>
                    <a:gd name="T106" fmla="*/ 14 w 96"/>
                    <a:gd name="T107" fmla="*/ 76 h 179"/>
                    <a:gd name="T108" fmla="*/ 13 w 96"/>
                    <a:gd name="T109" fmla="*/ 72 h 179"/>
                    <a:gd name="T110" fmla="*/ 12 w 96"/>
                    <a:gd name="T111" fmla="*/ 67 h 179"/>
                    <a:gd name="T112" fmla="*/ 10 w 96"/>
                    <a:gd name="T113" fmla="*/ 60 h 179"/>
                    <a:gd name="T114" fmla="*/ 9 w 96"/>
                    <a:gd name="T115" fmla="*/ 55 h 179"/>
                    <a:gd name="T116" fmla="*/ 9 w 96"/>
                    <a:gd name="T117" fmla="*/ 50 h 179"/>
                    <a:gd name="T118" fmla="*/ 7 w 96"/>
                    <a:gd name="T119" fmla="*/ 45 h 179"/>
                    <a:gd name="T120" fmla="*/ 7 w 96"/>
                    <a:gd name="T121" fmla="*/ 44 h 179"/>
                    <a:gd name="T122" fmla="*/ 8 w 96"/>
                    <a:gd name="T123" fmla="*/ 41 h 1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6"/>
                    <a:gd name="T187" fmla="*/ 0 h 179"/>
                    <a:gd name="T188" fmla="*/ 96 w 96"/>
                    <a:gd name="T189" fmla="*/ 179 h 17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6" h="179">
                      <a:moveTo>
                        <a:pt x="95" y="0"/>
                      </a:moveTo>
                      <a:lnTo>
                        <a:pt x="89" y="30"/>
                      </a:lnTo>
                      <a:lnTo>
                        <a:pt x="84" y="44"/>
                      </a:lnTo>
                      <a:lnTo>
                        <a:pt x="84" y="48"/>
                      </a:lnTo>
                      <a:lnTo>
                        <a:pt x="84" y="50"/>
                      </a:lnTo>
                      <a:lnTo>
                        <a:pt x="82" y="54"/>
                      </a:lnTo>
                      <a:lnTo>
                        <a:pt x="84" y="54"/>
                      </a:lnTo>
                      <a:lnTo>
                        <a:pt x="84" y="60"/>
                      </a:lnTo>
                      <a:lnTo>
                        <a:pt x="84" y="62"/>
                      </a:lnTo>
                      <a:lnTo>
                        <a:pt x="83" y="65"/>
                      </a:lnTo>
                      <a:lnTo>
                        <a:pt x="82" y="67"/>
                      </a:lnTo>
                      <a:lnTo>
                        <a:pt x="84" y="68"/>
                      </a:lnTo>
                      <a:lnTo>
                        <a:pt x="84" y="70"/>
                      </a:lnTo>
                      <a:lnTo>
                        <a:pt x="83" y="73"/>
                      </a:lnTo>
                      <a:lnTo>
                        <a:pt x="82" y="76"/>
                      </a:lnTo>
                      <a:lnTo>
                        <a:pt x="83" y="79"/>
                      </a:lnTo>
                      <a:lnTo>
                        <a:pt x="81" y="82"/>
                      </a:lnTo>
                      <a:lnTo>
                        <a:pt x="81" y="84"/>
                      </a:lnTo>
                      <a:lnTo>
                        <a:pt x="81" y="86"/>
                      </a:lnTo>
                      <a:lnTo>
                        <a:pt x="81" y="91"/>
                      </a:lnTo>
                      <a:lnTo>
                        <a:pt x="81" y="93"/>
                      </a:lnTo>
                      <a:lnTo>
                        <a:pt x="80" y="94"/>
                      </a:lnTo>
                      <a:lnTo>
                        <a:pt x="79" y="96"/>
                      </a:lnTo>
                      <a:lnTo>
                        <a:pt x="79" y="98"/>
                      </a:lnTo>
                      <a:lnTo>
                        <a:pt x="79" y="102"/>
                      </a:lnTo>
                      <a:lnTo>
                        <a:pt x="78" y="104"/>
                      </a:lnTo>
                      <a:lnTo>
                        <a:pt x="77" y="106"/>
                      </a:lnTo>
                      <a:lnTo>
                        <a:pt x="78" y="109"/>
                      </a:lnTo>
                      <a:lnTo>
                        <a:pt x="78" y="111"/>
                      </a:lnTo>
                      <a:lnTo>
                        <a:pt x="77" y="115"/>
                      </a:lnTo>
                      <a:lnTo>
                        <a:pt x="77" y="117"/>
                      </a:lnTo>
                      <a:lnTo>
                        <a:pt x="76" y="118"/>
                      </a:lnTo>
                      <a:lnTo>
                        <a:pt x="75" y="122"/>
                      </a:lnTo>
                      <a:lnTo>
                        <a:pt x="74" y="124"/>
                      </a:lnTo>
                      <a:lnTo>
                        <a:pt x="73" y="127"/>
                      </a:lnTo>
                      <a:lnTo>
                        <a:pt x="73" y="129"/>
                      </a:lnTo>
                      <a:lnTo>
                        <a:pt x="72" y="135"/>
                      </a:lnTo>
                      <a:lnTo>
                        <a:pt x="71" y="137"/>
                      </a:lnTo>
                      <a:lnTo>
                        <a:pt x="73" y="140"/>
                      </a:lnTo>
                      <a:lnTo>
                        <a:pt x="71" y="142"/>
                      </a:lnTo>
                      <a:lnTo>
                        <a:pt x="70" y="146"/>
                      </a:lnTo>
                      <a:lnTo>
                        <a:pt x="70" y="147"/>
                      </a:lnTo>
                      <a:lnTo>
                        <a:pt x="69" y="152"/>
                      </a:lnTo>
                      <a:lnTo>
                        <a:pt x="67" y="152"/>
                      </a:lnTo>
                      <a:lnTo>
                        <a:pt x="68" y="156"/>
                      </a:lnTo>
                      <a:lnTo>
                        <a:pt x="67" y="160"/>
                      </a:lnTo>
                      <a:lnTo>
                        <a:pt x="66" y="162"/>
                      </a:lnTo>
                      <a:lnTo>
                        <a:pt x="65" y="164"/>
                      </a:lnTo>
                      <a:lnTo>
                        <a:pt x="64" y="166"/>
                      </a:lnTo>
                      <a:lnTo>
                        <a:pt x="61" y="167"/>
                      </a:lnTo>
                      <a:lnTo>
                        <a:pt x="61" y="172"/>
                      </a:lnTo>
                      <a:lnTo>
                        <a:pt x="59" y="172"/>
                      </a:lnTo>
                      <a:lnTo>
                        <a:pt x="56" y="173"/>
                      </a:lnTo>
                      <a:lnTo>
                        <a:pt x="55" y="176"/>
                      </a:lnTo>
                      <a:lnTo>
                        <a:pt x="52" y="177"/>
                      </a:lnTo>
                      <a:lnTo>
                        <a:pt x="51" y="178"/>
                      </a:lnTo>
                      <a:lnTo>
                        <a:pt x="48" y="177"/>
                      </a:lnTo>
                      <a:lnTo>
                        <a:pt x="46" y="178"/>
                      </a:lnTo>
                      <a:lnTo>
                        <a:pt x="44" y="177"/>
                      </a:lnTo>
                      <a:lnTo>
                        <a:pt x="43" y="174"/>
                      </a:lnTo>
                      <a:lnTo>
                        <a:pt x="41" y="173"/>
                      </a:lnTo>
                      <a:lnTo>
                        <a:pt x="40" y="171"/>
                      </a:lnTo>
                      <a:lnTo>
                        <a:pt x="38" y="168"/>
                      </a:lnTo>
                      <a:lnTo>
                        <a:pt x="37" y="167"/>
                      </a:lnTo>
                      <a:lnTo>
                        <a:pt x="36" y="166"/>
                      </a:lnTo>
                      <a:lnTo>
                        <a:pt x="35" y="162"/>
                      </a:lnTo>
                      <a:lnTo>
                        <a:pt x="34" y="160"/>
                      </a:lnTo>
                      <a:lnTo>
                        <a:pt x="32" y="156"/>
                      </a:lnTo>
                      <a:lnTo>
                        <a:pt x="31" y="156"/>
                      </a:lnTo>
                      <a:lnTo>
                        <a:pt x="31" y="154"/>
                      </a:lnTo>
                      <a:lnTo>
                        <a:pt x="29" y="152"/>
                      </a:lnTo>
                      <a:lnTo>
                        <a:pt x="28" y="148"/>
                      </a:lnTo>
                      <a:lnTo>
                        <a:pt x="28" y="147"/>
                      </a:lnTo>
                      <a:lnTo>
                        <a:pt x="27" y="143"/>
                      </a:lnTo>
                      <a:lnTo>
                        <a:pt x="26" y="141"/>
                      </a:lnTo>
                      <a:lnTo>
                        <a:pt x="25" y="139"/>
                      </a:lnTo>
                      <a:lnTo>
                        <a:pt x="22" y="137"/>
                      </a:lnTo>
                      <a:lnTo>
                        <a:pt x="22" y="135"/>
                      </a:lnTo>
                      <a:lnTo>
                        <a:pt x="22" y="133"/>
                      </a:lnTo>
                      <a:lnTo>
                        <a:pt x="20" y="129"/>
                      </a:lnTo>
                      <a:lnTo>
                        <a:pt x="20" y="128"/>
                      </a:lnTo>
                      <a:lnTo>
                        <a:pt x="20" y="124"/>
                      </a:lnTo>
                      <a:lnTo>
                        <a:pt x="19" y="124"/>
                      </a:lnTo>
                      <a:lnTo>
                        <a:pt x="19" y="121"/>
                      </a:lnTo>
                      <a:lnTo>
                        <a:pt x="19" y="118"/>
                      </a:lnTo>
                      <a:lnTo>
                        <a:pt x="18" y="116"/>
                      </a:lnTo>
                      <a:lnTo>
                        <a:pt x="17" y="112"/>
                      </a:lnTo>
                      <a:lnTo>
                        <a:pt x="18" y="110"/>
                      </a:lnTo>
                      <a:lnTo>
                        <a:pt x="18" y="109"/>
                      </a:lnTo>
                      <a:lnTo>
                        <a:pt x="17" y="108"/>
                      </a:lnTo>
                      <a:lnTo>
                        <a:pt x="17" y="104"/>
                      </a:lnTo>
                      <a:lnTo>
                        <a:pt x="17" y="102"/>
                      </a:lnTo>
                      <a:lnTo>
                        <a:pt x="16" y="100"/>
                      </a:lnTo>
                      <a:lnTo>
                        <a:pt x="16" y="97"/>
                      </a:lnTo>
                      <a:lnTo>
                        <a:pt x="16" y="96"/>
                      </a:lnTo>
                      <a:lnTo>
                        <a:pt x="15" y="92"/>
                      </a:lnTo>
                      <a:lnTo>
                        <a:pt x="15" y="91"/>
                      </a:lnTo>
                      <a:lnTo>
                        <a:pt x="15" y="88"/>
                      </a:lnTo>
                      <a:lnTo>
                        <a:pt x="15" y="86"/>
                      </a:lnTo>
                      <a:lnTo>
                        <a:pt x="15" y="84"/>
                      </a:lnTo>
                      <a:lnTo>
                        <a:pt x="13" y="80"/>
                      </a:lnTo>
                      <a:lnTo>
                        <a:pt x="14" y="79"/>
                      </a:lnTo>
                      <a:lnTo>
                        <a:pt x="14" y="76"/>
                      </a:lnTo>
                      <a:lnTo>
                        <a:pt x="14" y="73"/>
                      </a:lnTo>
                      <a:lnTo>
                        <a:pt x="13" y="72"/>
                      </a:lnTo>
                      <a:lnTo>
                        <a:pt x="12" y="69"/>
                      </a:lnTo>
                      <a:lnTo>
                        <a:pt x="12" y="67"/>
                      </a:lnTo>
                      <a:lnTo>
                        <a:pt x="10" y="65"/>
                      </a:lnTo>
                      <a:lnTo>
                        <a:pt x="10" y="60"/>
                      </a:lnTo>
                      <a:lnTo>
                        <a:pt x="9" y="59"/>
                      </a:lnTo>
                      <a:lnTo>
                        <a:pt x="9" y="55"/>
                      </a:lnTo>
                      <a:lnTo>
                        <a:pt x="9" y="54"/>
                      </a:lnTo>
                      <a:lnTo>
                        <a:pt x="9" y="50"/>
                      </a:lnTo>
                      <a:lnTo>
                        <a:pt x="7" y="48"/>
                      </a:lnTo>
                      <a:lnTo>
                        <a:pt x="7" y="45"/>
                      </a:lnTo>
                      <a:lnTo>
                        <a:pt x="0" y="27"/>
                      </a:lnTo>
                      <a:lnTo>
                        <a:pt x="7" y="44"/>
                      </a:lnTo>
                      <a:lnTo>
                        <a:pt x="8" y="41"/>
                      </a:lnTo>
                    </a:path>
                  </a:pathLst>
                </a:custGeom>
                <a:noFill/>
                <a:ln w="12700" cap="rnd">
                  <a:solidFill>
                    <a:schemeClr val="bg1"/>
                  </a:solidFill>
                  <a:round/>
                  <a:headEnd/>
                  <a:tailEnd/>
                </a:ln>
              </p:spPr>
              <p:txBody>
                <a:bodyPr/>
                <a:lstStyle/>
                <a:p>
                  <a:endParaRPr lang="en-US"/>
                </a:p>
              </p:txBody>
            </p:sp>
            <p:sp>
              <p:nvSpPr>
                <p:cNvPr id="56352" name="Freeform 1054"/>
                <p:cNvSpPr>
                  <a:spLocks/>
                </p:cNvSpPr>
                <p:nvPr/>
              </p:nvSpPr>
              <p:spPr bwMode="auto">
                <a:xfrm>
                  <a:off x="3454" y="2664"/>
                  <a:ext cx="84" cy="143"/>
                </a:xfrm>
                <a:custGeom>
                  <a:avLst/>
                  <a:gdLst>
                    <a:gd name="T0" fmla="*/ 1 w 84"/>
                    <a:gd name="T1" fmla="*/ 135 h 143"/>
                    <a:gd name="T2" fmla="*/ 0 w 84"/>
                    <a:gd name="T3" fmla="*/ 129 h 143"/>
                    <a:gd name="T4" fmla="*/ 0 w 84"/>
                    <a:gd name="T5" fmla="*/ 129 h 143"/>
                    <a:gd name="T6" fmla="*/ 3 w 84"/>
                    <a:gd name="T7" fmla="*/ 123 h 143"/>
                    <a:gd name="T8" fmla="*/ 1 w 84"/>
                    <a:gd name="T9" fmla="*/ 118 h 143"/>
                    <a:gd name="T10" fmla="*/ 2 w 84"/>
                    <a:gd name="T11" fmla="*/ 114 h 143"/>
                    <a:gd name="T12" fmla="*/ 2 w 84"/>
                    <a:gd name="T13" fmla="*/ 108 h 143"/>
                    <a:gd name="T14" fmla="*/ 3 w 84"/>
                    <a:gd name="T15" fmla="*/ 104 h 143"/>
                    <a:gd name="T16" fmla="*/ 2 w 84"/>
                    <a:gd name="T17" fmla="*/ 98 h 143"/>
                    <a:gd name="T18" fmla="*/ 4 w 84"/>
                    <a:gd name="T19" fmla="*/ 93 h 143"/>
                    <a:gd name="T20" fmla="*/ 4 w 84"/>
                    <a:gd name="T21" fmla="*/ 88 h 143"/>
                    <a:gd name="T22" fmla="*/ 5 w 84"/>
                    <a:gd name="T23" fmla="*/ 84 h 143"/>
                    <a:gd name="T24" fmla="*/ 5 w 84"/>
                    <a:gd name="T25" fmla="*/ 79 h 143"/>
                    <a:gd name="T26" fmla="*/ 6 w 84"/>
                    <a:gd name="T27" fmla="*/ 75 h 143"/>
                    <a:gd name="T28" fmla="*/ 7 w 84"/>
                    <a:gd name="T29" fmla="*/ 69 h 143"/>
                    <a:gd name="T30" fmla="*/ 8 w 84"/>
                    <a:gd name="T31" fmla="*/ 64 h 143"/>
                    <a:gd name="T32" fmla="*/ 9 w 84"/>
                    <a:gd name="T33" fmla="*/ 58 h 143"/>
                    <a:gd name="T34" fmla="*/ 10 w 84"/>
                    <a:gd name="T35" fmla="*/ 54 h 143"/>
                    <a:gd name="T36" fmla="*/ 11 w 84"/>
                    <a:gd name="T37" fmla="*/ 50 h 143"/>
                    <a:gd name="T38" fmla="*/ 13 w 84"/>
                    <a:gd name="T39" fmla="*/ 41 h 143"/>
                    <a:gd name="T40" fmla="*/ 15 w 84"/>
                    <a:gd name="T41" fmla="*/ 36 h 143"/>
                    <a:gd name="T42" fmla="*/ 16 w 84"/>
                    <a:gd name="T43" fmla="*/ 32 h 143"/>
                    <a:gd name="T44" fmla="*/ 16 w 84"/>
                    <a:gd name="T45" fmla="*/ 26 h 143"/>
                    <a:gd name="T46" fmla="*/ 17 w 84"/>
                    <a:gd name="T47" fmla="*/ 22 h 143"/>
                    <a:gd name="T48" fmla="*/ 19 w 84"/>
                    <a:gd name="T49" fmla="*/ 18 h 143"/>
                    <a:gd name="T50" fmla="*/ 21 w 84"/>
                    <a:gd name="T51" fmla="*/ 12 h 143"/>
                    <a:gd name="T52" fmla="*/ 24 w 84"/>
                    <a:gd name="T53" fmla="*/ 7 h 143"/>
                    <a:gd name="T54" fmla="*/ 27 w 84"/>
                    <a:gd name="T55" fmla="*/ 5 h 143"/>
                    <a:gd name="T56" fmla="*/ 33 w 84"/>
                    <a:gd name="T57" fmla="*/ 2 h 143"/>
                    <a:gd name="T58" fmla="*/ 36 w 84"/>
                    <a:gd name="T59" fmla="*/ 2 h 143"/>
                    <a:gd name="T60" fmla="*/ 40 w 84"/>
                    <a:gd name="T61" fmla="*/ 0 h 143"/>
                    <a:gd name="T62" fmla="*/ 42 w 84"/>
                    <a:gd name="T63" fmla="*/ 5 h 143"/>
                    <a:gd name="T64" fmla="*/ 46 w 84"/>
                    <a:gd name="T65" fmla="*/ 7 h 143"/>
                    <a:gd name="T66" fmla="*/ 47 w 84"/>
                    <a:gd name="T67" fmla="*/ 11 h 143"/>
                    <a:gd name="T68" fmla="*/ 50 w 84"/>
                    <a:gd name="T69" fmla="*/ 15 h 143"/>
                    <a:gd name="T70" fmla="*/ 53 w 84"/>
                    <a:gd name="T71" fmla="*/ 20 h 143"/>
                    <a:gd name="T72" fmla="*/ 55 w 84"/>
                    <a:gd name="T73" fmla="*/ 25 h 143"/>
                    <a:gd name="T74" fmla="*/ 58 w 84"/>
                    <a:gd name="T75" fmla="*/ 30 h 143"/>
                    <a:gd name="T76" fmla="*/ 59 w 84"/>
                    <a:gd name="T77" fmla="*/ 33 h 143"/>
                    <a:gd name="T78" fmla="*/ 60 w 84"/>
                    <a:gd name="T79" fmla="*/ 38 h 143"/>
                    <a:gd name="T80" fmla="*/ 62 w 84"/>
                    <a:gd name="T81" fmla="*/ 43 h 143"/>
                    <a:gd name="T82" fmla="*/ 64 w 84"/>
                    <a:gd name="T83" fmla="*/ 47 h 143"/>
                    <a:gd name="T84" fmla="*/ 65 w 84"/>
                    <a:gd name="T85" fmla="*/ 51 h 143"/>
                    <a:gd name="T86" fmla="*/ 65 w 84"/>
                    <a:gd name="T87" fmla="*/ 56 h 143"/>
                    <a:gd name="T88" fmla="*/ 66 w 84"/>
                    <a:gd name="T89" fmla="*/ 60 h 143"/>
                    <a:gd name="T90" fmla="*/ 68 w 84"/>
                    <a:gd name="T91" fmla="*/ 65 h 143"/>
                    <a:gd name="T92" fmla="*/ 68 w 84"/>
                    <a:gd name="T93" fmla="*/ 70 h 143"/>
                    <a:gd name="T94" fmla="*/ 69 w 84"/>
                    <a:gd name="T95" fmla="*/ 76 h 143"/>
                    <a:gd name="T96" fmla="*/ 69 w 84"/>
                    <a:gd name="T97" fmla="*/ 79 h 143"/>
                    <a:gd name="T98" fmla="*/ 70 w 84"/>
                    <a:gd name="T99" fmla="*/ 83 h 143"/>
                    <a:gd name="T100" fmla="*/ 71 w 84"/>
                    <a:gd name="T101" fmla="*/ 88 h 143"/>
                    <a:gd name="T102" fmla="*/ 70 w 84"/>
                    <a:gd name="T103" fmla="*/ 92 h 143"/>
                    <a:gd name="T104" fmla="*/ 72 w 84"/>
                    <a:gd name="T105" fmla="*/ 99 h 143"/>
                    <a:gd name="T106" fmla="*/ 72 w 84"/>
                    <a:gd name="T107" fmla="*/ 102 h 143"/>
                    <a:gd name="T108" fmla="*/ 74 w 84"/>
                    <a:gd name="T109" fmla="*/ 107 h 143"/>
                    <a:gd name="T110" fmla="*/ 74 w 84"/>
                    <a:gd name="T111" fmla="*/ 111 h 143"/>
                    <a:gd name="T112" fmla="*/ 75 w 84"/>
                    <a:gd name="T113" fmla="*/ 118 h 143"/>
                    <a:gd name="T114" fmla="*/ 76 w 84"/>
                    <a:gd name="T115" fmla="*/ 123 h 143"/>
                    <a:gd name="T116" fmla="*/ 76 w 84"/>
                    <a:gd name="T117" fmla="*/ 128 h 143"/>
                    <a:gd name="T118" fmla="*/ 78 w 84"/>
                    <a:gd name="T119" fmla="*/ 133 h 143"/>
                    <a:gd name="T120" fmla="*/ 83 w 84"/>
                    <a:gd name="T121" fmla="*/ 142 h 143"/>
                    <a:gd name="T122" fmla="*/ 78 w 84"/>
                    <a:gd name="T123" fmla="*/ 136 h 14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
                    <a:gd name="T187" fmla="*/ 0 h 143"/>
                    <a:gd name="T188" fmla="*/ 84 w 84"/>
                    <a:gd name="T189" fmla="*/ 143 h 14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 h="143">
                      <a:moveTo>
                        <a:pt x="0" y="140"/>
                      </a:moveTo>
                      <a:lnTo>
                        <a:pt x="1" y="135"/>
                      </a:lnTo>
                      <a:lnTo>
                        <a:pt x="1" y="133"/>
                      </a:lnTo>
                      <a:lnTo>
                        <a:pt x="0" y="129"/>
                      </a:lnTo>
                      <a:lnTo>
                        <a:pt x="2" y="127"/>
                      </a:lnTo>
                      <a:lnTo>
                        <a:pt x="3" y="123"/>
                      </a:lnTo>
                      <a:lnTo>
                        <a:pt x="1" y="123"/>
                      </a:lnTo>
                      <a:lnTo>
                        <a:pt x="1" y="118"/>
                      </a:lnTo>
                      <a:lnTo>
                        <a:pt x="1" y="116"/>
                      </a:lnTo>
                      <a:lnTo>
                        <a:pt x="2" y="114"/>
                      </a:lnTo>
                      <a:lnTo>
                        <a:pt x="2" y="111"/>
                      </a:lnTo>
                      <a:lnTo>
                        <a:pt x="2" y="108"/>
                      </a:lnTo>
                      <a:lnTo>
                        <a:pt x="2" y="105"/>
                      </a:lnTo>
                      <a:lnTo>
                        <a:pt x="3" y="104"/>
                      </a:lnTo>
                      <a:lnTo>
                        <a:pt x="4" y="102"/>
                      </a:lnTo>
                      <a:lnTo>
                        <a:pt x="2" y="98"/>
                      </a:lnTo>
                      <a:lnTo>
                        <a:pt x="3" y="96"/>
                      </a:lnTo>
                      <a:lnTo>
                        <a:pt x="4" y="93"/>
                      </a:lnTo>
                      <a:lnTo>
                        <a:pt x="5" y="92"/>
                      </a:lnTo>
                      <a:lnTo>
                        <a:pt x="4" y="88"/>
                      </a:lnTo>
                      <a:lnTo>
                        <a:pt x="5" y="85"/>
                      </a:lnTo>
                      <a:lnTo>
                        <a:pt x="5" y="84"/>
                      </a:lnTo>
                      <a:lnTo>
                        <a:pt x="6" y="82"/>
                      </a:lnTo>
                      <a:lnTo>
                        <a:pt x="5" y="79"/>
                      </a:lnTo>
                      <a:lnTo>
                        <a:pt x="5" y="77"/>
                      </a:lnTo>
                      <a:lnTo>
                        <a:pt x="6" y="75"/>
                      </a:lnTo>
                      <a:lnTo>
                        <a:pt x="7" y="72"/>
                      </a:lnTo>
                      <a:lnTo>
                        <a:pt x="7" y="69"/>
                      </a:lnTo>
                      <a:lnTo>
                        <a:pt x="8" y="67"/>
                      </a:lnTo>
                      <a:lnTo>
                        <a:pt x="8" y="64"/>
                      </a:lnTo>
                      <a:lnTo>
                        <a:pt x="8" y="60"/>
                      </a:lnTo>
                      <a:lnTo>
                        <a:pt x="9" y="58"/>
                      </a:lnTo>
                      <a:lnTo>
                        <a:pt x="9" y="56"/>
                      </a:lnTo>
                      <a:lnTo>
                        <a:pt x="10" y="54"/>
                      </a:lnTo>
                      <a:lnTo>
                        <a:pt x="11" y="52"/>
                      </a:lnTo>
                      <a:lnTo>
                        <a:pt x="11" y="50"/>
                      </a:lnTo>
                      <a:lnTo>
                        <a:pt x="13" y="44"/>
                      </a:lnTo>
                      <a:lnTo>
                        <a:pt x="13" y="41"/>
                      </a:lnTo>
                      <a:lnTo>
                        <a:pt x="13" y="39"/>
                      </a:lnTo>
                      <a:lnTo>
                        <a:pt x="15" y="36"/>
                      </a:lnTo>
                      <a:lnTo>
                        <a:pt x="16" y="34"/>
                      </a:lnTo>
                      <a:lnTo>
                        <a:pt x="16" y="32"/>
                      </a:lnTo>
                      <a:lnTo>
                        <a:pt x="16" y="27"/>
                      </a:lnTo>
                      <a:lnTo>
                        <a:pt x="16" y="26"/>
                      </a:lnTo>
                      <a:lnTo>
                        <a:pt x="17" y="25"/>
                      </a:lnTo>
                      <a:lnTo>
                        <a:pt x="17" y="22"/>
                      </a:lnTo>
                      <a:lnTo>
                        <a:pt x="18" y="19"/>
                      </a:lnTo>
                      <a:lnTo>
                        <a:pt x="19" y="18"/>
                      </a:lnTo>
                      <a:lnTo>
                        <a:pt x="21" y="14"/>
                      </a:lnTo>
                      <a:lnTo>
                        <a:pt x="21" y="12"/>
                      </a:lnTo>
                      <a:lnTo>
                        <a:pt x="23" y="11"/>
                      </a:lnTo>
                      <a:lnTo>
                        <a:pt x="24" y="7"/>
                      </a:lnTo>
                      <a:lnTo>
                        <a:pt x="26" y="7"/>
                      </a:lnTo>
                      <a:lnTo>
                        <a:pt x="27" y="5"/>
                      </a:lnTo>
                      <a:lnTo>
                        <a:pt x="29" y="4"/>
                      </a:lnTo>
                      <a:lnTo>
                        <a:pt x="33" y="2"/>
                      </a:lnTo>
                      <a:lnTo>
                        <a:pt x="34" y="1"/>
                      </a:lnTo>
                      <a:lnTo>
                        <a:pt x="36" y="2"/>
                      </a:lnTo>
                      <a:lnTo>
                        <a:pt x="38" y="2"/>
                      </a:lnTo>
                      <a:lnTo>
                        <a:pt x="40" y="0"/>
                      </a:lnTo>
                      <a:lnTo>
                        <a:pt x="41" y="1"/>
                      </a:lnTo>
                      <a:lnTo>
                        <a:pt x="42" y="5"/>
                      </a:lnTo>
                      <a:lnTo>
                        <a:pt x="44" y="5"/>
                      </a:lnTo>
                      <a:lnTo>
                        <a:pt x="46" y="7"/>
                      </a:lnTo>
                      <a:lnTo>
                        <a:pt x="47" y="8"/>
                      </a:lnTo>
                      <a:lnTo>
                        <a:pt x="47" y="11"/>
                      </a:lnTo>
                      <a:lnTo>
                        <a:pt x="50" y="14"/>
                      </a:lnTo>
                      <a:lnTo>
                        <a:pt x="50" y="15"/>
                      </a:lnTo>
                      <a:lnTo>
                        <a:pt x="50" y="17"/>
                      </a:lnTo>
                      <a:lnTo>
                        <a:pt x="53" y="20"/>
                      </a:lnTo>
                      <a:lnTo>
                        <a:pt x="54" y="21"/>
                      </a:lnTo>
                      <a:lnTo>
                        <a:pt x="55" y="25"/>
                      </a:lnTo>
                      <a:lnTo>
                        <a:pt x="55" y="27"/>
                      </a:lnTo>
                      <a:lnTo>
                        <a:pt x="58" y="30"/>
                      </a:lnTo>
                      <a:lnTo>
                        <a:pt x="59" y="32"/>
                      </a:lnTo>
                      <a:lnTo>
                        <a:pt x="59" y="33"/>
                      </a:lnTo>
                      <a:lnTo>
                        <a:pt x="60" y="36"/>
                      </a:lnTo>
                      <a:lnTo>
                        <a:pt x="60" y="38"/>
                      </a:lnTo>
                      <a:lnTo>
                        <a:pt x="61" y="39"/>
                      </a:lnTo>
                      <a:lnTo>
                        <a:pt x="62" y="43"/>
                      </a:lnTo>
                      <a:lnTo>
                        <a:pt x="64" y="45"/>
                      </a:lnTo>
                      <a:lnTo>
                        <a:pt x="64" y="47"/>
                      </a:lnTo>
                      <a:lnTo>
                        <a:pt x="66" y="49"/>
                      </a:lnTo>
                      <a:lnTo>
                        <a:pt x="65" y="51"/>
                      </a:lnTo>
                      <a:lnTo>
                        <a:pt x="65" y="54"/>
                      </a:lnTo>
                      <a:lnTo>
                        <a:pt x="65" y="56"/>
                      </a:lnTo>
                      <a:lnTo>
                        <a:pt x="65" y="59"/>
                      </a:lnTo>
                      <a:lnTo>
                        <a:pt x="66" y="60"/>
                      </a:lnTo>
                      <a:lnTo>
                        <a:pt x="66" y="63"/>
                      </a:lnTo>
                      <a:lnTo>
                        <a:pt x="68" y="65"/>
                      </a:lnTo>
                      <a:lnTo>
                        <a:pt x="68" y="67"/>
                      </a:lnTo>
                      <a:lnTo>
                        <a:pt x="68" y="70"/>
                      </a:lnTo>
                      <a:lnTo>
                        <a:pt x="67" y="73"/>
                      </a:lnTo>
                      <a:lnTo>
                        <a:pt x="69" y="76"/>
                      </a:lnTo>
                      <a:lnTo>
                        <a:pt x="69" y="79"/>
                      </a:lnTo>
                      <a:lnTo>
                        <a:pt x="70" y="80"/>
                      </a:lnTo>
                      <a:lnTo>
                        <a:pt x="70" y="83"/>
                      </a:lnTo>
                      <a:lnTo>
                        <a:pt x="70" y="86"/>
                      </a:lnTo>
                      <a:lnTo>
                        <a:pt x="71" y="88"/>
                      </a:lnTo>
                      <a:lnTo>
                        <a:pt x="71" y="90"/>
                      </a:lnTo>
                      <a:lnTo>
                        <a:pt x="70" y="92"/>
                      </a:lnTo>
                      <a:lnTo>
                        <a:pt x="70" y="96"/>
                      </a:lnTo>
                      <a:lnTo>
                        <a:pt x="72" y="99"/>
                      </a:lnTo>
                      <a:lnTo>
                        <a:pt x="72" y="101"/>
                      </a:lnTo>
                      <a:lnTo>
                        <a:pt x="72" y="102"/>
                      </a:lnTo>
                      <a:lnTo>
                        <a:pt x="72" y="104"/>
                      </a:lnTo>
                      <a:lnTo>
                        <a:pt x="74" y="107"/>
                      </a:lnTo>
                      <a:lnTo>
                        <a:pt x="74" y="109"/>
                      </a:lnTo>
                      <a:lnTo>
                        <a:pt x="74" y="111"/>
                      </a:lnTo>
                      <a:lnTo>
                        <a:pt x="75" y="115"/>
                      </a:lnTo>
                      <a:lnTo>
                        <a:pt x="75" y="118"/>
                      </a:lnTo>
                      <a:lnTo>
                        <a:pt x="76" y="120"/>
                      </a:lnTo>
                      <a:lnTo>
                        <a:pt x="76" y="123"/>
                      </a:lnTo>
                      <a:lnTo>
                        <a:pt x="77" y="127"/>
                      </a:lnTo>
                      <a:lnTo>
                        <a:pt x="76" y="128"/>
                      </a:lnTo>
                      <a:lnTo>
                        <a:pt x="78" y="131"/>
                      </a:lnTo>
                      <a:lnTo>
                        <a:pt x="78" y="133"/>
                      </a:lnTo>
                      <a:lnTo>
                        <a:pt x="79" y="135"/>
                      </a:lnTo>
                      <a:lnTo>
                        <a:pt x="83" y="142"/>
                      </a:lnTo>
                      <a:lnTo>
                        <a:pt x="78" y="136"/>
                      </a:lnTo>
                    </a:path>
                  </a:pathLst>
                </a:custGeom>
                <a:noFill/>
                <a:ln w="12700" cap="rnd">
                  <a:solidFill>
                    <a:schemeClr val="bg1"/>
                  </a:solidFill>
                  <a:round/>
                  <a:headEnd/>
                  <a:tailEnd/>
                </a:ln>
              </p:spPr>
              <p:txBody>
                <a:bodyPr/>
                <a:lstStyle/>
                <a:p>
                  <a:endParaRPr lang="en-US"/>
                </a:p>
              </p:txBody>
            </p:sp>
            <p:sp>
              <p:nvSpPr>
                <p:cNvPr id="56353" name="Freeform 1055"/>
                <p:cNvSpPr>
                  <a:spLocks/>
                </p:cNvSpPr>
                <p:nvPr/>
              </p:nvSpPr>
              <p:spPr bwMode="auto">
                <a:xfrm>
                  <a:off x="3456" y="2665"/>
                  <a:ext cx="82" cy="148"/>
                </a:xfrm>
                <a:custGeom>
                  <a:avLst/>
                  <a:gdLst>
                    <a:gd name="T0" fmla="*/ 75 w 82"/>
                    <a:gd name="T1" fmla="*/ 132 h 148"/>
                    <a:gd name="T2" fmla="*/ 76 w 82"/>
                    <a:gd name="T3" fmla="*/ 126 h 148"/>
                    <a:gd name="T4" fmla="*/ 76 w 82"/>
                    <a:gd name="T5" fmla="*/ 126 h 148"/>
                    <a:gd name="T6" fmla="*/ 74 w 82"/>
                    <a:gd name="T7" fmla="*/ 119 h 148"/>
                    <a:gd name="T8" fmla="*/ 75 w 82"/>
                    <a:gd name="T9" fmla="*/ 114 h 148"/>
                    <a:gd name="T10" fmla="*/ 74 w 82"/>
                    <a:gd name="T11" fmla="*/ 109 h 148"/>
                    <a:gd name="T12" fmla="*/ 73 w 82"/>
                    <a:gd name="T13" fmla="*/ 104 h 148"/>
                    <a:gd name="T14" fmla="*/ 73 w 82"/>
                    <a:gd name="T15" fmla="*/ 101 h 148"/>
                    <a:gd name="T16" fmla="*/ 71 w 82"/>
                    <a:gd name="T17" fmla="*/ 95 h 148"/>
                    <a:gd name="T18" fmla="*/ 70 w 82"/>
                    <a:gd name="T19" fmla="*/ 90 h 148"/>
                    <a:gd name="T20" fmla="*/ 70 w 82"/>
                    <a:gd name="T21" fmla="*/ 84 h 148"/>
                    <a:gd name="T22" fmla="*/ 69 w 82"/>
                    <a:gd name="T23" fmla="*/ 79 h 148"/>
                    <a:gd name="T24" fmla="*/ 67 w 82"/>
                    <a:gd name="T25" fmla="*/ 75 h 148"/>
                    <a:gd name="T26" fmla="*/ 66 w 82"/>
                    <a:gd name="T27" fmla="*/ 71 h 148"/>
                    <a:gd name="T28" fmla="*/ 67 w 82"/>
                    <a:gd name="T29" fmla="*/ 66 h 148"/>
                    <a:gd name="T30" fmla="*/ 65 w 82"/>
                    <a:gd name="T31" fmla="*/ 62 h 148"/>
                    <a:gd name="T32" fmla="*/ 64 w 82"/>
                    <a:gd name="T33" fmla="*/ 57 h 148"/>
                    <a:gd name="T34" fmla="*/ 62 w 82"/>
                    <a:gd name="T35" fmla="*/ 51 h 148"/>
                    <a:gd name="T36" fmla="*/ 61 w 82"/>
                    <a:gd name="T37" fmla="*/ 46 h 148"/>
                    <a:gd name="T38" fmla="*/ 59 w 82"/>
                    <a:gd name="T39" fmla="*/ 38 h 148"/>
                    <a:gd name="T40" fmla="*/ 57 w 82"/>
                    <a:gd name="T41" fmla="*/ 32 h 148"/>
                    <a:gd name="T42" fmla="*/ 55 w 82"/>
                    <a:gd name="T43" fmla="*/ 28 h 148"/>
                    <a:gd name="T44" fmla="*/ 53 w 82"/>
                    <a:gd name="T45" fmla="*/ 24 h 148"/>
                    <a:gd name="T46" fmla="*/ 52 w 82"/>
                    <a:gd name="T47" fmla="*/ 18 h 148"/>
                    <a:gd name="T48" fmla="*/ 50 w 82"/>
                    <a:gd name="T49" fmla="*/ 14 h 148"/>
                    <a:gd name="T50" fmla="*/ 47 w 82"/>
                    <a:gd name="T51" fmla="*/ 11 h 148"/>
                    <a:gd name="T52" fmla="*/ 45 w 82"/>
                    <a:gd name="T53" fmla="*/ 5 h 148"/>
                    <a:gd name="T54" fmla="*/ 41 w 82"/>
                    <a:gd name="T55" fmla="*/ 4 h 148"/>
                    <a:gd name="T56" fmla="*/ 37 w 82"/>
                    <a:gd name="T57" fmla="*/ 0 h 148"/>
                    <a:gd name="T58" fmla="*/ 33 w 82"/>
                    <a:gd name="T59" fmla="*/ 2 h 148"/>
                    <a:gd name="T60" fmla="*/ 29 w 82"/>
                    <a:gd name="T61" fmla="*/ 1 h 148"/>
                    <a:gd name="T62" fmla="*/ 26 w 82"/>
                    <a:gd name="T63" fmla="*/ 5 h 148"/>
                    <a:gd name="T64" fmla="*/ 25 w 82"/>
                    <a:gd name="T65" fmla="*/ 8 h 148"/>
                    <a:gd name="T66" fmla="*/ 21 w 82"/>
                    <a:gd name="T67" fmla="*/ 12 h 148"/>
                    <a:gd name="T68" fmla="*/ 19 w 82"/>
                    <a:gd name="T69" fmla="*/ 17 h 148"/>
                    <a:gd name="T70" fmla="*/ 17 w 82"/>
                    <a:gd name="T71" fmla="*/ 21 h 148"/>
                    <a:gd name="T72" fmla="*/ 15 w 82"/>
                    <a:gd name="T73" fmla="*/ 26 h 148"/>
                    <a:gd name="T74" fmla="*/ 14 w 82"/>
                    <a:gd name="T75" fmla="*/ 31 h 148"/>
                    <a:gd name="T76" fmla="*/ 14 w 82"/>
                    <a:gd name="T77" fmla="*/ 34 h 148"/>
                    <a:gd name="T78" fmla="*/ 12 w 82"/>
                    <a:gd name="T79" fmla="*/ 39 h 148"/>
                    <a:gd name="T80" fmla="*/ 11 w 82"/>
                    <a:gd name="T81" fmla="*/ 43 h 148"/>
                    <a:gd name="T82" fmla="*/ 10 w 82"/>
                    <a:gd name="T83" fmla="*/ 47 h 148"/>
                    <a:gd name="T84" fmla="*/ 8 w 82"/>
                    <a:gd name="T85" fmla="*/ 52 h 148"/>
                    <a:gd name="T86" fmla="*/ 7 w 82"/>
                    <a:gd name="T87" fmla="*/ 56 h 148"/>
                    <a:gd name="T88" fmla="*/ 7 w 82"/>
                    <a:gd name="T89" fmla="*/ 60 h 148"/>
                    <a:gd name="T90" fmla="*/ 6 w 82"/>
                    <a:gd name="T91" fmla="*/ 65 h 148"/>
                    <a:gd name="T92" fmla="*/ 7 w 82"/>
                    <a:gd name="T93" fmla="*/ 70 h 148"/>
                    <a:gd name="T94" fmla="*/ 6 w 82"/>
                    <a:gd name="T95" fmla="*/ 76 h 148"/>
                    <a:gd name="T96" fmla="*/ 5 w 82"/>
                    <a:gd name="T97" fmla="*/ 79 h 148"/>
                    <a:gd name="T98" fmla="*/ 4 w 82"/>
                    <a:gd name="T99" fmla="*/ 84 h 148"/>
                    <a:gd name="T100" fmla="*/ 4 w 82"/>
                    <a:gd name="T101" fmla="*/ 89 h 148"/>
                    <a:gd name="T102" fmla="*/ 4 w 82"/>
                    <a:gd name="T103" fmla="*/ 94 h 148"/>
                    <a:gd name="T104" fmla="*/ 4 w 82"/>
                    <a:gd name="T105" fmla="*/ 101 h 148"/>
                    <a:gd name="T106" fmla="*/ 4 w 82"/>
                    <a:gd name="T107" fmla="*/ 103 h 148"/>
                    <a:gd name="T108" fmla="*/ 4 w 82"/>
                    <a:gd name="T109" fmla="*/ 108 h 148"/>
                    <a:gd name="T110" fmla="*/ 4 w 82"/>
                    <a:gd name="T111" fmla="*/ 113 h 148"/>
                    <a:gd name="T112" fmla="*/ 2 w 82"/>
                    <a:gd name="T113" fmla="*/ 120 h 148"/>
                    <a:gd name="T114" fmla="*/ 2 w 82"/>
                    <a:gd name="T115" fmla="*/ 124 h 148"/>
                    <a:gd name="T116" fmla="*/ 1 w 82"/>
                    <a:gd name="T117" fmla="*/ 129 h 148"/>
                    <a:gd name="T118" fmla="*/ 0 w 82"/>
                    <a:gd name="T119" fmla="*/ 134 h 148"/>
                    <a:gd name="T120" fmla="*/ 1 w 82"/>
                    <a:gd name="T121" fmla="*/ 140 h 148"/>
                    <a:gd name="T122" fmla="*/ 1 w 82"/>
                    <a:gd name="T123" fmla="*/ 138 h 1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2"/>
                    <a:gd name="T187" fmla="*/ 0 h 148"/>
                    <a:gd name="T188" fmla="*/ 82 w 82"/>
                    <a:gd name="T189" fmla="*/ 148 h 14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2" h="148">
                      <a:moveTo>
                        <a:pt x="81" y="147"/>
                      </a:moveTo>
                      <a:lnTo>
                        <a:pt x="75" y="132"/>
                      </a:lnTo>
                      <a:lnTo>
                        <a:pt x="76" y="129"/>
                      </a:lnTo>
                      <a:lnTo>
                        <a:pt x="76" y="126"/>
                      </a:lnTo>
                      <a:lnTo>
                        <a:pt x="76" y="122"/>
                      </a:lnTo>
                      <a:lnTo>
                        <a:pt x="74" y="119"/>
                      </a:lnTo>
                      <a:lnTo>
                        <a:pt x="76" y="119"/>
                      </a:lnTo>
                      <a:lnTo>
                        <a:pt x="75" y="114"/>
                      </a:lnTo>
                      <a:lnTo>
                        <a:pt x="75" y="110"/>
                      </a:lnTo>
                      <a:lnTo>
                        <a:pt x="74" y="109"/>
                      </a:lnTo>
                      <a:lnTo>
                        <a:pt x="74" y="106"/>
                      </a:lnTo>
                      <a:lnTo>
                        <a:pt x="73" y="104"/>
                      </a:lnTo>
                      <a:lnTo>
                        <a:pt x="74" y="103"/>
                      </a:lnTo>
                      <a:lnTo>
                        <a:pt x="73" y="101"/>
                      </a:lnTo>
                      <a:lnTo>
                        <a:pt x="72" y="97"/>
                      </a:lnTo>
                      <a:lnTo>
                        <a:pt x="71" y="95"/>
                      </a:lnTo>
                      <a:lnTo>
                        <a:pt x="70" y="92"/>
                      </a:lnTo>
                      <a:lnTo>
                        <a:pt x="70" y="90"/>
                      </a:lnTo>
                      <a:lnTo>
                        <a:pt x="69" y="89"/>
                      </a:lnTo>
                      <a:lnTo>
                        <a:pt x="70" y="84"/>
                      </a:lnTo>
                      <a:lnTo>
                        <a:pt x="69" y="82"/>
                      </a:lnTo>
                      <a:lnTo>
                        <a:pt x="69" y="79"/>
                      </a:lnTo>
                      <a:lnTo>
                        <a:pt x="67" y="78"/>
                      </a:lnTo>
                      <a:lnTo>
                        <a:pt x="67" y="75"/>
                      </a:lnTo>
                      <a:lnTo>
                        <a:pt x="68" y="74"/>
                      </a:lnTo>
                      <a:lnTo>
                        <a:pt x="66" y="71"/>
                      </a:lnTo>
                      <a:lnTo>
                        <a:pt x="66" y="68"/>
                      </a:lnTo>
                      <a:lnTo>
                        <a:pt x="67" y="66"/>
                      </a:lnTo>
                      <a:lnTo>
                        <a:pt x="65" y="63"/>
                      </a:lnTo>
                      <a:lnTo>
                        <a:pt x="65" y="62"/>
                      </a:lnTo>
                      <a:lnTo>
                        <a:pt x="64" y="58"/>
                      </a:lnTo>
                      <a:lnTo>
                        <a:pt x="64" y="57"/>
                      </a:lnTo>
                      <a:lnTo>
                        <a:pt x="63" y="53"/>
                      </a:lnTo>
                      <a:lnTo>
                        <a:pt x="62" y="51"/>
                      </a:lnTo>
                      <a:lnTo>
                        <a:pt x="62" y="49"/>
                      </a:lnTo>
                      <a:lnTo>
                        <a:pt x="61" y="46"/>
                      </a:lnTo>
                      <a:lnTo>
                        <a:pt x="60" y="41"/>
                      </a:lnTo>
                      <a:lnTo>
                        <a:pt x="59" y="38"/>
                      </a:lnTo>
                      <a:lnTo>
                        <a:pt x="58" y="36"/>
                      </a:lnTo>
                      <a:lnTo>
                        <a:pt x="57" y="32"/>
                      </a:lnTo>
                      <a:lnTo>
                        <a:pt x="56" y="30"/>
                      </a:lnTo>
                      <a:lnTo>
                        <a:pt x="55" y="28"/>
                      </a:lnTo>
                      <a:lnTo>
                        <a:pt x="53" y="26"/>
                      </a:lnTo>
                      <a:lnTo>
                        <a:pt x="53" y="24"/>
                      </a:lnTo>
                      <a:lnTo>
                        <a:pt x="52" y="23"/>
                      </a:lnTo>
                      <a:lnTo>
                        <a:pt x="52" y="18"/>
                      </a:lnTo>
                      <a:lnTo>
                        <a:pt x="51" y="15"/>
                      </a:lnTo>
                      <a:lnTo>
                        <a:pt x="50" y="14"/>
                      </a:lnTo>
                      <a:lnTo>
                        <a:pt x="49" y="12"/>
                      </a:lnTo>
                      <a:lnTo>
                        <a:pt x="47" y="11"/>
                      </a:lnTo>
                      <a:lnTo>
                        <a:pt x="46" y="8"/>
                      </a:lnTo>
                      <a:lnTo>
                        <a:pt x="45" y="5"/>
                      </a:lnTo>
                      <a:lnTo>
                        <a:pt x="43" y="5"/>
                      </a:lnTo>
                      <a:lnTo>
                        <a:pt x="41" y="4"/>
                      </a:lnTo>
                      <a:lnTo>
                        <a:pt x="40" y="1"/>
                      </a:lnTo>
                      <a:lnTo>
                        <a:pt x="37" y="0"/>
                      </a:lnTo>
                      <a:lnTo>
                        <a:pt x="34" y="0"/>
                      </a:lnTo>
                      <a:lnTo>
                        <a:pt x="33" y="2"/>
                      </a:lnTo>
                      <a:lnTo>
                        <a:pt x="30" y="2"/>
                      </a:lnTo>
                      <a:lnTo>
                        <a:pt x="29" y="1"/>
                      </a:lnTo>
                      <a:lnTo>
                        <a:pt x="29" y="2"/>
                      </a:lnTo>
                      <a:lnTo>
                        <a:pt x="26" y="5"/>
                      </a:lnTo>
                      <a:lnTo>
                        <a:pt x="25" y="5"/>
                      </a:lnTo>
                      <a:lnTo>
                        <a:pt x="25" y="8"/>
                      </a:lnTo>
                      <a:lnTo>
                        <a:pt x="22" y="9"/>
                      </a:lnTo>
                      <a:lnTo>
                        <a:pt x="21" y="12"/>
                      </a:lnTo>
                      <a:lnTo>
                        <a:pt x="20" y="13"/>
                      </a:lnTo>
                      <a:lnTo>
                        <a:pt x="19" y="17"/>
                      </a:lnTo>
                      <a:lnTo>
                        <a:pt x="18" y="19"/>
                      </a:lnTo>
                      <a:lnTo>
                        <a:pt x="17" y="21"/>
                      </a:lnTo>
                      <a:lnTo>
                        <a:pt x="17" y="23"/>
                      </a:lnTo>
                      <a:lnTo>
                        <a:pt x="15" y="26"/>
                      </a:lnTo>
                      <a:lnTo>
                        <a:pt x="15" y="27"/>
                      </a:lnTo>
                      <a:lnTo>
                        <a:pt x="14" y="31"/>
                      </a:lnTo>
                      <a:lnTo>
                        <a:pt x="14" y="33"/>
                      </a:lnTo>
                      <a:lnTo>
                        <a:pt x="14" y="34"/>
                      </a:lnTo>
                      <a:lnTo>
                        <a:pt x="12" y="37"/>
                      </a:lnTo>
                      <a:lnTo>
                        <a:pt x="12" y="39"/>
                      </a:lnTo>
                      <a:lnTo>
                        <a:pt x="11" y="40"/>
                      </a:lnTo>
                      <a:lnTo>
                        <a:pt x="11" y="43"/>
                      </a:lnTo>
                      <a:lnTo>
                        <a:pt x="9" y="45"/>
                      </a:lnTo>
                      <a:lnTo>
                        <a:pt x="10" y="47"/>
                      </a:lnTo>
                      <a:lnTo>
                        <a:pt x="9" y="51"/>
                      </a:lnTo>
                      <a:lnTo>
                        <a:pt x="8" y="52"/>
                      </a:lnTo>
                      <a:lnTo>
                        <a:pt x="7" y="55"/>
                      </a:lnTo>
                      <a:lnTo>
                        <a:pt x="7" y="56"/>
                      </a:lnTo>
                      <a:lnTo>
                        <a:pt x="7" y="59"/>
                      </a:lnTo>
                      <a:lnTo>
                        <a:pt x="7" y="60"/>
                      </a:lnTo>
                      <a:lnTo>
                        <a:pt x="7" y="64"/>
                      </a:lnTo>
                      <a:lnTo>
                        <a:pt x="6" y="65"/>
                      </a:lnTo>
                      <a:lnTo>
                        <a:pt x="7" y="69"/>
                      </a:lnTo>
                      <a:lnTo>
                        <a:pt x="7" y="70"/>
                      </a:lnTo>
                      <a:lnTo>
                        <a:pt x="7" y="74"/>
                      </a:lnTo>
                      <a:lnTo>
                        <a:pt x="6" y="76"/>
                      </a:lnTo>
                      <a:lnTo>
                        <a:pt x="5" y="78"/>
                      </a:lnTo>
                      <a:lnTo>
                        <a:pt x="5" y="79"/>
                      </a:lnTo>
                      <a:lnTo>
                        <a:pt x="5" y="82"/>
                      </a:lnTo>
                      <a:lnTo>
                        <a:pt x="4" y="84"/>
                      </a:lnTo>
                      <a:lnTo>
                        <a:pt x="4" y="88"/>
                      </a:lnTo>
                      <a:lnTo>
                        <a:pt x="4" y="89"/>
                      </a:lnTo>
                      <a:lnTo>
                        <a:pt x="4" y="92"/>
                      </a:lnTo>
                      <a:lnTo>
                        <a:pt x="4" y="94"/>
                      </a:lnTo>
                      <a:lnTo>
                        <a:pt x="4" y="97"/>
                      </a:lnTo>
                      <a:lnTo>
                        <a:pt x="4" y="101"/>
                      </a:lnTo>
                      <a:lnTo>
                        <a:pt x="5" y="102"/>
                      </a:lnTo>
                      <a:lnTo>
                        <a:pt x="4" y="103"/>
                      </a:lnTo>
                      <a:lnTo>
                        <a:pt x="4" y="106"/>
                      </a:lnTo>
                      <a:lnTo>
                        <a:pt x="4" y="108"/>
                      </a:lnTo>
                      <a:lnTo>
                        <a:pt x="4" y="110"/>
                      </a:lnTo>
                      <a:lnTo>
                        <a:pt x="4" y="113"/>
                      </a:lnTo>
                      <a:lnTo>
                        <a:pt x="2" y="116"/>
                      </a:lnTo>
                      <a:lnTo>
                        <a:pt x="2" y="120"/>
                      </a:lnTo>
                      <a:lnTo>
                        <a:pt x="1" y="122"/>
                      </a:lnTo>
                      <a:lnTo>
                        <a:pt x="2" y="124"/>
                      </a:lnTo>
                      <a:lnTo>
                        <a:pt x="0" y="128"/>
                      </a:lnTo>
                      <a:lnTo>
                        <a:pt x="1" y="129"/>
                      </a:lnTo>
                      <a:lnTo>
                        <a:pt x="0" y="132"/>
                      </a:lnTo>
                      <a:lnTo>
                        <a:pt x="0" y="134"/>
                      </a:lnTo>
                      <a:lnTo>
                        <a:pt x="1" y="140"/>
                      </a:lnTo>
                      <a:lnTo>
                        <a:pt x="1" y="138"/>
                      </a:lnTo>
                    </a:path>
                  </a:pathLst>
                </a:custGeom>
                <a:noFill/>
                <a:ln w="12700" cap="rnd">
                  <a:solidFill>
                    <a:schemeClr val="bg1"/>
                  </a:solidFill>
                  <a:round/>
                  <a:headEnd/>
                  <a:tailEnd/>
                </a:ln>
              </p:spPr>
              <p:txBody>
                <a:bodyPr/>
                <a:lstStyle/>
                <a:p>
                  <a:endParaRPr lang="en-US"/>
                </a:p>
              </p:txBody>
            </p:sp>
            <p:sp>
              <p:nvSpPr>
                <p:cNvPr id="56354" name="Freeform 1056"/>
                <p:cNvSpPr>
                  <a:spLocks/>
                </p:cNvSpPr>
                <p:nvPr/>
              </p:nvSpPr>
              <p:spPr bwMode="auto">
                <a:xfrm>
                  <a:off x="3458" y="2762"/>
                  <a:ext cx="3" cy="19"/>
                </a:xfrm>
                <a:custGeom>
                  <a:avLst/>
                  <a:gdLst>
                    <a:gd name="T0" fmla="*/ 2 w 3"/>
                    <a:gd name="T1" fmla="*/ 0 h 19"/>
                    <a:gd name="T2" fmla="*/ 0 w 3"/>
                    <a:gd name="T3" fmla="*/ 1 h 19"/>
                    <a:gd name="T4" fmla="*/ 1 w 3"/>
                    <a:gd name="T5" fmla="*/ 2 h 19"/>
                    <a:gd name="T6" fmla="*/ 1 w 3"/>
                    <a:gd name="T7" fmla="*/ 4 h 19"/>
                    <a:gd name="T8" fmla="*/ 1 w 3"/>
                    <a:gd name="T9" fmla="*/ 6 h 19"/>
                    <a:gd name="T10" fmla="*/ 0 w 3"/>
                    <a:gd name="T11" fmla="*/ 7 h 19"/>
                    <a:gd name="T12" fmla="*/ 1 w 3"/>
                    <a:gd name="T13" fmla="*/ 8 h 19"/>
                    <a:gd name="T14" fmla="*/ 0 w 3"/>
                    <a:gd name="T15" fmla="*/ 10 h 19"/>
                    <a:gd name="T16" fmla="*/ 1 w 3"/>
                    <a:gd name="T17" fmla="*/ 12 h 19"/>
                    <a:gd name="T18" fmla="*/ 1 w 3"/>
                    <a:gd name="T19" fmla="*/ 13 h 19"/>
                    <a:gd name="T20" fmla="*/ 2 w 3"/>
                    <a:gd name="T21" fmla="*/ 13 h 19"/>
                    <a:gd name="T22" fmla="*/ 1 w 3"/>
                    <a:gd name="T23" fmla="*/ 16 h 19"/>
                    <a:gd name="T24" fmla="*/ 0 w 3"/>
                    <a:gd name="T25" fmla="*/ 17 h 19"/>
                    <a:gd name="T26" fmla="*/ 0 w 3"/>
                    <a:gd name="T27" fmla="*/ 18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19"/>
                    <a:gd name="T44" fmla="*/ 3 w 3"/>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19">
                      <a:moveTo>
                        <a:pt x="2" y="0"/>
                      </a:moveTo>
                      <a:lnTo>
                        <a:pt x="0" y="1"/>
                      </a:lnTo>
                      <a:lnTo>
                        <a:pt x="1" y="2"/>
                      </a:lnTo>
                      <a:lnTo>
                        <a:pt x="1" y="4"/>
                      </a:lnTo>
                      <a:lnTo>
                        <a:pt x="1" y="6"/>
                      </a:lnTo>
                      <a:lnTo>
                        <a:pt x="0" y="7"/>
                      </a:lnTo>
                      <a:lnTo>
                        <a:pt x="1" y="8"/>
                      </a:lnTo>
                      <a:lnTo>
                        <a:pt x="0" y="10"/>
                      </a:lnTo>
                      <a:lnTo>
                        <a:pt x="1" y="12"/>
                      </a:lnTo>
                      <a:lnTo>
                        <a:pt x="1" y="13"/>
                      </a:lnTo>
                      <a:lnTo>
                        <a:pt x="2" y="13"/>
                      </a:lnTo>
                      <a:lnTo>
                        <a:pt x="1" y="16"/>
                      </a:lnTo>
                      <a:lnTo>
                        <a:pt x="0" y="17"/>
                      </a:lnTo>
                      <a:lnTo>
                        <a:pt x="0" y="18"/>
                      </a:lnTo>
                    </a:path>
                  </a:pathLst>
                </a:custGeom>
                <a:noFill/>
                <a:ln w="12700" cap="rnd">
                  <a:solidFill>
                    <a:schemeClr val="bg1"/>
                  </a:solidFill>
                  <a:round/>
                  <a:headEnd/>
                  <a:tailEnd/>
                </a:ln>
              </p:spPr>
              <p:txBody>
                <a:bodyPr/>
                <a:lstStyle/>
                <a:p>
                  <a:endParaRPr lang="en-US"/>
                </a:p>
              </p:txBody>
            </p:sp>
            <p:sp>
              <p:nvSpPr>
                <p:cNvPr id="56355" name="Freeform 1057"/>
                <p:cNvSpPr>
                  <a:spLocks/>
                </p:cNvSpPr>
                <p:nvPr/>
              </p:nvSpPr>
              <p:spPr bwMode="auto">
                <a:xfrm>
                  <a:off x="3526" y="2762"/>
                  <a:ext cx="13" cy="51"/>
                </a:xfrm>
                <a:custGeom>
                  <a:avLst/>
                  <a:gdLst>
                    <a:gd name="T0" fmla="*/ 11 w 13"/>
                    <a:gd name="T1" fmla="*/ 50 h 51"/>
                    <a:gd name="T2" fmla="*/ 12 w 13"/>
                    <a:gd name="T3" fmla="*/ 48 h 51"/>
                    <a:gd name="T4" fmla="*/ 10 w 13"/>
                    <a:gd name="T5" fmla="*/ 45 h 51"/>
                    <a:gd name="T6" fmla="*/ 10 w 13"/>
                    <a:gd name="T7" fmla="*/ 44 h 51"/>
                    <a:gd name="T8" fmla="*/ 10 w 13"/>
                    <a:gd name="T9" fmla="*/ 43 h 51"/>
                    <a:gd name="T10" fmla="*/ 9 w 13"/>
                    <a:gd name="T11" fmla="*/ 43 h 51"/>
                    <a:gd name="T12" fmla="*/ 8 w 13"/>
                    <a:gd name="T13" fmla="*/ 40 h 51"/>
                    <a:gd name="T14" fmla="*/ 8 w 13"/>
                    <a:gd name="T15" fmla="*/ 38 h 51"/>
                    <a:gd name="T16" fmla="*/ 9 w 13"/>
                    <a:gd name="T17" fmla="*/ 37 h 51"/>
                    <a:gd name="T18" fmla="*/ 8 w 13"/>
                    <a:gd name="T19" fmla="*/ 36 h 51"/>
                    <a:gd name="T20" fmla="*/ 7 w 13"/>
                    <a:gd name="T21" fmla="*/ 36 h 51"/>
                    <a:gd name="T22" fmla="*/ 7 w 13"/>
                    <a:gd name="T23" fmla="*/ 33 h 51"/>
                    <a:gd name="T24" fmla="*/ 7 w 13"/>
                    <a:gd name="T25" fmla="*/ 32 h 51"/>
                    <a:gd name="T26" fmla="*/ 6 w 13"/>
                    <a:gd name="T27" fmla="*/ 31 h 51"/>
                    <a:gd name="T28" fmla="*/ 7 w 13"/>
                    <a:gd name="T29" fmla="*/ 30 h 51"/>
                    <a:gd name="T30" fmla="*/ 7 w 13"/>
                    <a:gd name="T31" fmla="*/ 29 h 51"/>
                    <a:gd name="T32" fmla="*/ 6 w 13"/>
                    <a:gd name="T33" fmla="*/ 26 h 51"/>
                    <a:gd name="T34" fmla="*/ 6 w 13"/>
                    <a:gd name="T35" fmla="*/ 26 h 51"/>
                    <a:gd name="T36" fmla="*/ 6 w 13"/>
                    <a:gd name="T37" fmla="*/ 23 h 51"/>
                    <a:gd name="T38" fmla="*/ 5 w 13"/>
                    <a:gd name="T39" fmla="*/ 23 h 51"/>
                    <a:gd name="T40" fmla="*/ 4 w 13"/>
                    <a:gd name="T41" fmla="*/ 20 h 51"/>
                    <a:gd name="T42" fmla="*/ 3 w 13"/>
                    <a:gd name="T43" fmla="*/ 20 h 51"/>
                    <a:gd name="T44" fmla="*/ 3 w 13"/>
                    <a:gd name="T45" fmla="*/ 18 h 51"/>
                    <a:gd name="T46" fmla="*/ 2 w 13"/>
                    <a:gd name="T47" fmla="*/ 18 h 51"/>
                    <a:gd name="T48" fmla="*/ 2 w 13"/>
                    <a:gd name="T49" fmla="*/ 17 h 51"/>
                    <a:gd name="T50" fmla="*/ 2 w 13"/>
                    <a:gd name="T51" fmla="*/ 14 h 51"/>
                    <a:gd name="T52" fmla="*/ 3 w 13"/>
                    <a:gd name="T53" fmla="*/ 13 h 51"/>
                    <a:gd name="T54" fmla="*/ 3 w 13"/>
                    <a:gd name="T55" fmla="*/ 12 h 51"/>
                    <a:gd name="T56" fmla="*/ 3 w 13"/>
                    <a:gd name="T57" fmla="*/ 11 h 51"/>
                    <a:gd name="T58" fmla="*/ 3 w 13"/>
                    <a:gd name="T59" fmla="*/ 10 h 51"/>
                    <a:gd name="T60" fmla="*/ 2 w 13"/>
                    <a:gd name="T61" fmla="*/ 8 h 51"/>
                    <a:gd name="T62" fmla="*/ 2 w 13"/>
                    <a:gd name="T63" fmla="*/ 7 h 51"/>
                    <a:gd name="T64" fmla="*/ 1 w 13"/>
                    <a:gd name="T65" fmla="*/ 6 h 51"/>
                    <a:gd name="T66" fmla="*/ 2 w 13"/>
                    <a:gd name="T67" fmla="*/ 5 h 51"/>
                    <a:gd name="T68" fmla="*/ 2 w 13"/>
                    <a:gd name="T69" fmla="*/ 2 h 51"/>
                    <a:gd name="T70" fmla="*/ 2 w 13"/>
                    <a:gd name="T71" fmla="*/ 1 h 51"/>
                    <a:gd name="T72" fmla="*/ 1 w 13"/>
                    <a:gd name="T73" fmla="*/ 0 h 51"/>
                    <a:gd name="T74" fmla="*/ 0 w 13"/>
                    <a:gd name="T75" fmla="*/ 0 h 51"/>
                    <a:gd name="T76" fmla="*/ 1 w 13"/>
                    <a:gd name="T77" fmla="*/ 1 h 51"/>
                    <a:gd name="T78" fmla="*/ 2 w 13"/>
                    <a:gd name="T79" fmla="*/ 1 h 51"/>
                    <a:gd name="T80" fmla="*/ 2 w 13"/>
                    <a:gd name="T81" fmla="*/ 2 h 51"/>
                    <a:gd name="T82" fmla="*/ 3 w 13"/>
                    <a:gd name="T83" fmla="*/ 5 h 51"/>
                    <a:gd name="T84" fmla="*/ 3 w 13"/>
                    <a:gd name="T85" fmla="*/ 6 h 51"/>
                    <a:gd name="T86" fmla="*/ 2 w 13"/>
                    <a:gd name="T87" fmla="*/ 6 h 51"/>
                    <a:gd name="T88" fmla="*/ 3 w 13"/>
                    <a:gd name="T89" fmla="*/ 8 h 51"/>
                    <a:gd name="T90" fmla="*/ 3 w 13"/>
                    <a:gd name="T91" fmla="*/ 8 h 51"/>
                    <a:gd name="T92" fmla="*/ 3 w 13"/>
                    <a:gd name="T93" fmla="*/ 11 h 51"/>
                    <a:gd name="T94" fmla="*/ 3 w 13"/>
                    <a:gd name="T95" fmla="*/ 12 h 51"/>
                    <a:gd name="T96" fmla="*/ 2 w 13"/>
                    <a:gd name="T97" fmla="*/ 14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
                    <a:gd name="T148" fmla="*/ 0 h 51"/>
                    <a:gd name="T149" fmla="*/ 13 w 1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 h="51">
                      <a:moveTo>
                        <a:pt x="11" y="50"/>
                      </a:moveTo>
                      <a:lnTo>
                        <a:pt x="12" y="48"/>
                      </a:lnTo>
                      <a:lnTo>
                        <a:pt x="10" y="45"/>
                      </a:lnTo>
                      <a:lnTo>
                        <a:pt x="10" y="44"/>
                      </a:lnTo>
                      <a:lnTo>
                        <a:pt x="10" y="43"/>
                      </a:lnTo>
                      <a:lnTo>
                        <a:pt x="9" y="43"/>
                      </a:lnTo>
                      <a:lnTo>
                        <a:pt x="8" y="40"/>
                      </a:lnTo>
                      <a:lnTo>
                        <a:pt x="8" y="38"/>
                      </a:lnTo>
                      <a:lnTo>
                        <a:pt x="9" y="37"/>
                      </a:lnTo>
                      <a:lnTo>
                        <a:pt x="8" y="36"/>
                      </a:lnTo>
                      <a:lnTo>
                        <a:pt x="7" y="36"/>
                      </a:lnTo>
                      <a:lnTo>
                        <a:pt x="7" y="33"/>
                      </a:lnTo>
                      <a:lnTo>
                        <a:pt x="7" y="32"/>
                      </a:lnTo>
                      <a:lnTo>
                        <a:pt x="6" y="31"/>
                      </a:lnTo>
                      <a:lnTo>
                        <a:pt x="7" y="30"/>
                      </a:lnTo>
                      <a:lnTo>
                        <a:pt x="7" y="29"/>
                      </a:lnTo>
                      <a:lnTo>
                        <a:pt x="6" y="26"/>
                      </a:lnTo>
                      <a:lnTo>
                        <a:pt x="6" y="23"/>
                      </a:lnTo>
                      <a:lnTo>
                        <a:pt x="5" y="23"/>
                      </a:lnTo>
                      <a:lnTo>
                        <a:pt x="4" y="20"/>
                      </a:lnTo>
                      <a:lnTo>
                        <a:pt x="3" y="20"/>
                      </a:lnTo>
                      <a:lnTo>
                        <a:pt x="3" y="18"/>
                      </a:lnTo>
                      <a:lnTo>
                        <a:pt x="2" y="18"/>
                      </a:lnTo>
                      <a:lnTo>
                        <a:pt x="2" y="17"/>
                      </a:lnTo>
                      <a:lnTo>
                        <a:pt x="2" y="14"/>
                      </a:lnTo>
                      <a:lnTo>
                        <a:pt x="3" y="13"/>
                      </a:lnTo>
                      <a:lnTo>
                        <a:pt x="3" y="12"/>
                      </a:lnTo>
                      <a:lnTo>
                        <a:pt x="3" y="11"/>
                      </a:lnTo>
                      <a:lnTo>
                        <a:pt x="3" y="10"/>
                      </a:lnTo>
                      <a:lnTo>
                        <a:pt x="2" y="8"/>
                      </a:lnTo>
                      <a:lnTo>
                        <a:pt x="2" y="7"/>
                      </a:lnTo>
                      <a:lnTo>
                        <a:pt x="1" y="6"/>
                      </a:lnTo>
                      <a:lnTo>
                        <a:pt x="2" y="5"/>
                      </a:lnTo>
                      <a:lnTo>
                        <a:pt x="2" y="2"/>
                      </a:lnTo>
                      <a:lnTo>
                        <a:pt x="2" y="1"/>
                      </a:lnTo>
                      <a:lnTo>
                        <a:pt x="1" y="0"/>
                      </a:lnTo>
                      <a:lnTo>
                        <a:pt x="0" y="0"/>
                      </a:lnTo>
                      <a:lnTo>
                        <a:pt x="1" y="1"/>
                      </a:lnTo>
                      <a:lnTo>
                        <a:pt x="2" y="1"/>
                      </a:lnTo>
                      <a:lnTo>
                        <a:pt x="2" y="2"/>
                      </a:lnTo>
                      <a:lnTo>
                        <a:pt x="3" y="5"/>
                      </a:lnTo>
                      <a:lnTo>
                        <a:pt x="3" y="6"/>
                      </a:lnTo>
                      <a:lnTo>
                        <a:pt x="2" y="6"/>
                      </a:lnTo>
                      <a:lnTo>
                        <a:pt x="3" y="8"/>
                      </a:lnTo>
                      <a:lnTo>
                        <a:pt x="3" y="11"/>
                      </a:lnTo>
                      <a:lnTo>
                        <a:pt x="3" y="12"/>
                      </a:lnTo>
                      <a:lnTo>
                        <a:pt x="2" y="14"/>
                      </a:lnTo>
                    </a:path>
                  </a:pathLst>
                </a:custGeom>
                <a:noFill/>
                <a:ln w="12700" cap="rnd">
                  <a:solidFill>
                    <a:schemeClr val="bg1"/>
                  </a:solidFill>
                  <a:round/>
                  <a:headEnd/>
                  <a:tailEnd/>
                </a:ln>
              </p:spPr>
              <p:txBody>
                <a:bodyPr/>
                <a:lstStyle/>
                <a:p>
                  <a:endParaRPr lang="en-US"/>
                </a:p>
              </p:txBody>
            </p:sp>
            <p:sp>
              <p:nvSpPr>
                <p:cNvPr id="56356" name="Freeform 1058"/>
                <p:cNvSpPr>
                  <a:spLocks/>
                </p:cNvSpPr>
                <p:nvPr/>
              </p:nvSpPr>
              <p:spPr bwMode="auto">
                <a:xfrm>
                  <a:off x="3537" y="2814"/>
                  <a:ext cx="9" cy="36"/>
                </a:xfrm>
                <a:custGeom>
                  <a:avLst/>
                  <a:gdLst>
                    <a:gd name="T0" fmla="*/ 7 w 9"/>
                    <a:gd name="T1" fmla="*/ 35 h 36"/>
                    <a:gd name="T2" fmla="*/ 6 w 9"/>
                    <a:gd name="T3" fmla="*/ 34 h 36"/>
                    <a:gd name="T4" fmla="*/ 6 w 9"/>
                    <a:gd name="T5" fmla="*/ 33 h 36"/>
                    <a:gd name="T6" fmla="*/ 7 w 9"/>
                    <a:gd name="T7" fmla="*/ 32 h 36"/>
                    <a:gd name="T8" fmla="*/ 6 w 9"/>
                    <a:gd name="T9" fmla="*/ 32 h 36"/>
                    <a:gd name="T10" fmla="*/ 6 w 9"/>
                    <a:gd name="T11" fmla="*/ 30 h 36"/>
                    <a:gd name="T12" fmla="*/ 6 w 9"/>
                    <a:gd name="T13" fmla="*/ 29 h 36"/>
                    <a:gd name="T14" fmla="*/ 6 w 9"/>
                    <a:gd name="T15" fmla="*/ 28 h 36"/>
                    <a:gd name="T16" fmla="*/ 6 w 9"/>
                    <a:gd name="T17" fmla="*/ 28 h 36"/>
                    <a:gd name="T18" fmla="*/ 6 w 9"/>
                    <a:gd name="T19" fmla="*/ 27 h 36"/>
                    <a:gd name="T20" fmla="*/ 6 w 9"/>
                    <a:gd name="T21" fmla="*/ 26 h 36"/>
                    <a:gd name="T22" fmla="*/ 5 w 9"/>
                    <a:gd name="T23" fmla="*/ 23 h 36"/>
                    <a:gd name="T24" fmla="*/ 6 w 9"/>
                    <a:gd name="T25" fmla="*/ 22 h 36"/>
                    <a:gd name="T26" fmla="*/ 6 w 9"/>
                    <a:gd name="T27" fmla="*/ 22 h 36"/>
                    <a:gd name="T28" fmla="*/ 5 w 9"/>
                    <a:gd name="T29" fmla="*/ 21 h 36"/>
                    <a:gd name="T30" fmla="*/ 5 w 9"/>
                    <a:gd name="T31" fmla="*/ 21 h 36"/>
                    <a:gd name="T32" fmla="*/ 5 w 9"/>
                    <a:gd name="T33" fmla="*/ 20 h 36"/>
                    <a:gd name="T34" fmla="*/ 4 w 9"/>
                    <a:gd name="T35" fmla="*/ 18 h 36"/>
                    <a:gd name="T36" fmla="*/ 3 w 9"/>
                    <a:gd name="T37" fmla="*/ 16 h 36"/>
                    <a:gd name="T38" fmla="*/ 2 w 9"/>
                    <a:gd name="T39" fmla="*/ 16 h 36"/>
                    <a:gd name="T40" fmla="*/ 3 w 9"/>
                    <a:gd name="T41" fmla="*/ 15 h 36"/>
                    <a:gd name="T42" fmla="*/ 2 w 9"/>
                    <a:gd name="T43" fmla="*/ 14 h 36"/>
                    <a:gd name="T44" fmla="*/ 3 w 9"/>
                    <a:gd name="T45" fmla="*/ 12 h 36"/>
                    <a:gd name="T46" fmla="*/ 4 w 9"/>
                    <a:gd name="T47" fmla="*/ 11 h 36"/>
                    <a:gd name="T48" fmla="*/ 2 w 9"/>
                    <a:gd name="T49" fmla="*/ 11 h 36"/>
                    <a:gd name="T50" fmla="*/ 2 w 9"/>
                    <a:gd name="T51" fmla="*/ 8 h 36"/>
                    <a:gd name="T52" fmla="*/ 2 w 9"/>
                    <a:gd name="T53" fmla="*/ 8 h 36"/>
                    <a:gd name="T54" fmla="*/ 2 w 9"/>
                    <a:gd name="T55" fmla="*/ 7 h 36"/>
                    <a:gd name="T56" fmla="*/ 2 w 9"/>
                    <a:gd name="T57" fmla="*/ 6 h 36"/>
                    <a:gd name="T58" fmla="*/ 1 w 9"/>
                    <a:gd name="T59" fmla="*/ 4 h 36"/>
                    <a:gd name="T60" fmla="*/ 0 w 9"/>
                    <a:gd name="T61" fmla="*/ 4 h 36"/>
                    <a:gd name="T62" fmla="*/ 1 w 9"/>
                    <a:gd name="T63" fmla="*/ 2 h 36"/>
                    <a:gd name="T64" fmla="*/ 0 w 9"/>
                    <a:gd name="T65" fmla="*/ 0 h 36"/>
                    <a:gd name="T66" fmla="*/ 1 w 9"/>
                    <a:gd name="T67" fmla="*/ 0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
                    <a:gd name="T103" fmla="*/ 0 h 36"/>
                    <a:gd name="T104" fmla="*/ 9 w 9"/>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 h="36">
                      <a:moveTo>
                        <a:pt x="8" y="33"/>
                      </a:moveTo>
                      <a:lnTo>
                        <a:pt x="7" y="35"/>
                      </a:lnTo>
                      <a:lnTo>
                        <a:pt x="6" y="34"/>
                      </a:lnTo>
                      <a:lnTo>
                        <a:pt x="6" y="33"/>
                      </a:lnTo>
                      <a:lnTo>
                        <a:pt x="7" y="32"/>
                      </a:lnTo>
                      <a:lnTo>
                        <a:pt x="6" y="32"/>
                      </a:lnTo>
                      <a:lnTo>
                        <a:pt x="6" y="30"/>
                      </a:lnTo>
                      <a:lnTo>
                        <a:pt x="6" y="29"/>
                      </a:lnTo>
                      <a:lnTo>
                        <a:pt x="6" y="28"/>
                      </a:lnTo>
                      <a:lnTo>
                        <a:pt x="6" y="27"/>
                      </a:lnTo>
                      <a:lnTo>
                        <a:pt x="6" y="26"/>
                      </a:lnTo>
                      <a:lnTo>
                        <a:pt x="6" y="25"/>
                      </a:lnTo>
                      <a:lnTo>
                        <a:pt x="5" y="23"/>
                      </a:lnTo>
                      <a:lnTo>
                        <a:pt x="6" y="22"/>
                      </a:lnTo>
                      <a:lnTo>
                        <a:pt x="5" y="22"/>
                      </a:lnTo>
                      <a:lnTo>
                        <a:pt x="5" y="21"/>
                      </a:lnTo>
                      <a:lnTo>
                        <a:pt x="6" y="20"/>
                      </a:lnTo>
                      <a:lnTo>
                        <a:pt x="5" y="20"/>
                      </a:lnTo>
                      <a:lnTo>
                        <a:pt x="5" y="19"/>
                      </a:lnTo>
                      <a:lnTo>
                        <a:pt x="4" y="18"/>
                      </a:lnTo>
                      <a:lnTo>
                        <a:pt x="3" y="16"/>
                      </a:lnTo>
                      <a:lnTo>
                        <a:pt x="2" y="16"/>
                      </a:lnTo>
                      <a:lnTo>
                        <a:pt x="3" y="15"/>
                      </a:lnTo>
                      <a:lnTo>
                        <a:pt x="2" y="14"/>
                      </a:lnTo>
                      <a:lnTo>
                        <a:pt x="3" y="13"/>
                      </a:lnTo>
                      <a:lnTo>
                        <a:pt x="3" y="12"/>
                      </a:lnTo>
                      <a:lnTo>
                        <a:pt x="4" y="11"/>
                      </a:lnTo>
                      <a:lnTo>
                        <a:pt x="2" y="11"/>
                      </a:lnTo>
                      <a:lnTo>
                        <a:pt x="3" y="9"/>
                      </a:lnTo>
                      <a:lnTo>
                        <a:pt x="2" y="8"/>
                      </a:lnTo>
                      <a:lnTo>
                        <a:pt x="3" y="7"/>
                      </a:lnTo>
                      <a:lnTo>
                        <a:pt x="2" y="7"/>
                      </a:lnTo>
                      <a:lnTo>
                        <a:pt x="2" y="6"/>
                      </a:lnTo>
                      <a:lnTo>
                        <a:pt x="2" y="5"/>
                      </a:lnTo>
                      <a:lnTo>
                        <a:pt x="1" y="4"/>
                      </a:lnTo>
                      <a:lnTo>
                        <a:pt x="0" y="4"/>
                      </a:lnTo>
                      <a:lnTo>
                        <a:pt x="1" y="2"/>
                      </a:lnTo>
                      <a:lnTo>
                        <a:pt x="1" y="1"/>
                      </a:lnTo>
                      <a:lnTo>
                        <a:pt x="0" y="0"/>
                      </a:lnTo>
                      <a:lnTo>
                        <a:pt x="1" y="0"/>
                      </a:lnTo>
                    </a:path>
                  </a:pathLst>
                </a:custGeom>
                <a:noFill/>
                <a:ln w="12700" cap="rnd">
                  <a:solidFill>
                    <a:schemeClr val="bg1"/>
                  </a:solidFill>
                  <a:round/>
                  <a:headEnd/>
                  <a:tailEnd/>
                </a:ln>
              </p:spPr>
              <p:txBody>
                <a:bodyPr/>
                <a:lstStyle/>
                <a:p>
                  <a:endParaRPr lang="en-US"/>
                </a:p>
              </p:txBody>
            </p:sp>
            <p:sp>
              <p:nvSpPr>
                <p:cNvPr id="56357" name="Freeform 1059"/>
                <p:cNvSpPr>
                  <a:spLocks/>
                </p:cNvSpPr>
                <p:nvPr/>
              </p:nvSpPr>
              <p:spPr bwMode="auto">
                <a:xfrm>
                  <a:off x="4026" y="2778"/>
                  <a:ext cx="80" cy="143"/>
                </a:xfrm>
                <a:custGeom>
                  <a:avLst/>
                  <a:gdLst>
                    <a:gd name="T0" fmla="*/ 0 w 80"/>
                    <a:gd name="T1" fmla="*/ 8 h 143"/>
                    <a:gd name="T2" fmla="*/ 0 w 80"/>
                    <a:gd name="T3" fmla="*/ 14 h 143"/>
                    <a:gd name="T4" fmla="*/ 0 w 80"/>
                    <a:gd name="T5" fmla="*/ 14 h 143"/>
                    <a:gd name="T6" fmla="*/ 2 w 80"/>
                    <a:gd name="T7" fmla="*/ 21 h 143"/>
                    <a:gd name="T8" fmla="*/ 1 w 80"/>
                    <a:gd name="T9" fmla="*/ 26 h 143"/>
                    <a:gd name="T10" fmla="*/ 2 w 80"/>
                    <a:gd name="T11" fmla="*/ 31 h 143"/>
                    <a:gd name="T12" fmla="*/ 2 w 80"/>
                    <a:gd name="T13" fmla="*/ 35 h 143"/>
                    <a:gd name="T14" fmla="*/ 3 w 80"/>
                    <a:gd name="T15" fmla="*/ 39 h 143"/>
                    <a:gd name="T16" fmla="*/ 5 w 80"/>
                    <a:gd name="T17" fmla="*/ 45 h 143"/>
                    <a:gd name="T18" fmla="*/ 6 w 80"/>
                    <a:gd name="T19" fmla="*/ 50 h 143"/>
                    <a:gd name="T20" fmla="*/ 6 w 80"/>
                    <a:gd name="T21" fmla="*/ 56 h 143"/>
                    <a:gd name="T22" fmla="*/ 8 w 80"/>
                    <a:gd name="T23" fmla="*/ 61 h 143"/>
                    <a:gd name="T24" fmla="*/ 9 w 80"/>
                    <a:gd name="T25" fmla="*/ 64 h 143"/>
                    <a:gd name="T26" fmla="*/ 9 w 80"/>
                    <a:gd name="T27" fmla="*/ 69 h 143"/>
                    <a:gd name="T28" fmla="*/ 10 w 80"/>
                    <a:gd name="T29" fmla="*/ 74 h 143"/>
                    <a:gd name="T30" fmla="*/ 12 w 80"/>
                    <a:gd name="T31" fmla="*/ 80 h 143"/>
                    <a:gd name="T32" fmla="*/ 13 w 80"/>
                    <a:gd name="T33" fmla="*/ 85 h 143"/>
                    <a:gd name="T34" fmla="*/ 13 w 80"/>
                    <a:gd name="T35" fmla="*/ 89 h 143"/>
                    <a:gd name="T36" fmla="*/ 15 w 80"/>
                    <a:gd name="T37" fmla="*/ 94 h 143"/>
                    <a:gd name="T38" fmla="*/ 17 w 80"/>
                    <a:gd name="T39" fmla="*/ 101 h 143"/>
                    <a:gd name="T40" fmla="*/ 18 w 80"/>
                    <a:gd name="T41" fmla="*/ 109 h 143"/>
                    <a:gd name="T42" fmla="*/ 21 w 80"/>
                    <a:gd name="T43" fmla="*/ 112 h 143"/>
                    <a:gd name="T44" fmla="*/ 23 w 80"/>
                    <a:gd name="T45" fmla="*/ 117 h 143"/>
                    <a:gd name="T46" fmla="*/ 23 w 80"/>
                    <a:gd name="T47" fmla="*/ 123 h 143"/>
                    <a:gd name="T48" fmla="*/ 27 w 80"/>
                    <a:gd name="T49" fmla="*/ 128 h 143"/>
                    <a:gd name="T50" fmla="*/ 29 w 80"/>
                    <a:gd name="T51" fmla="*/ 130 h 143"/>
                    <a:gd name="T52" fmla="*/ 31 w 80"/>
                    <a:gd name="T53" fmla="*/ 136 h 143"/>
                    <a:gd name="T54" fmla="*/ 35 w 80"/>
                    <a:gd name="T55" fmla="*/ 138 h 143"/>
                    <a:gd name="T56" fmla="*/ 40 w 80"/>
                    <a:gd name="T57" fmla="*/ 142 h 143"/>
                    <a:gd name="T58" fmla="*/ 43 w 80"/>
                    <a:gd name="T59" fmla="*/ 140 h 143"/>
                    <a:gd name="T60" fmla="*/ 47 w 80"/>
                    <a:gd name="T61" fmla="*/ 138 h 143"/>
                    <a:gd name="T62" fmla="*/ 49 w 80"/>
                    <a:gd name="T63" fmla="*/ 136 h 143"/>
                    <a:gd name="T64" fmla="*/ 52 w 80"/>
                    <a:gd name="T65" fmla="*/ 134 h 143"/>
                    <a:gd name="T66" fmla="*/ 55 w 80"/>
                    <a:gd name="T67" fmla="*/ 129 h 143"/>
                    <a:gd name="T68" fmla="*/ 58 w 80"/>
                    <a:gd name="T69" fmla="*/ 125 h 143"/>
                    <a:gd name="T70" fmla="*/ 59 w 80"/>
                    <a:gd name="T71" fmla="*/ 121 h 143"/>
                    <a:gd name="T72" fmla="*/ 62 w 80"/>
                    <a:gd name="T73" fmla="*/ 116 h 143"/>
                    <a:gd name="T74" fmla="*/ 63 w 80"/>
                    <a:gd name="T75" fmla="*/ 111 h 143"/>
                    <a:gd name="T76" fmla="*/ 63 w 80"/>
                    <a:gd name="T77" fmla="*/ 106 h 143"/>
                    <a:gd name="T78" fmla="*/ 65 w 80"/>
                    <a:gd name="T79" fmla="*/ 101 h 143"/>
                    <a:gd name="T80" fmla="*/ 66 w 80"/>
                    <a:gd name="T81" fmla="*/ 98 h 143"/>
                    <a:gd name="T82" fmla="*/ 67 w 80"/>
                    <a:gd name="T83" fmla="*/ 94 h 143"/>
                    <a:gd name="T84" fmla="*/ 68 w 80"/>
                    <a:gd name="T85" fmla="*/ 88 h 143"/>
                    <a:gd name="T86" fmla="*/ 68 w 80"/>
                    <a:gd name="T87" fmla="*/ 85 h 143"/>
                    <a:gd name="T88" fmla="*/ 69 w 80"/>
                    <a:gd name="T89" fmla="*/ 79 h 143"/>
                    <a:gd name="T90" fmla="*/ 70 w 80"/>
                    <a:gd name="T91" fmla="*/ 74 h 143"/>
                    <a:gd name="T92" fmla="*/ 71 w 80"/>
                    <a:gd name="T93" fmla="*/ 69 h 143"/>
                    <a:gd name="T94" fmla="*/ 71 w 80"/>
                    <a:gd name="T95" fmla="*/ 66 h 143"/>
                    <a:gd name="T96" fmla="*/ 72 w 80"/>
                    <a:gd name="T97" fmla="*/ 61 h 143"/>
                    <a:gd name="T98" fmla="*/ 72 w 80"/>
                    <a:gd name="T99" fmla="*/ 56 h 143"/>
                    <a:gd name="T100" fmla="*/ 72 w 80"/>
                    <a:gd name="T101" fmla="*/ 51 h 143"/>
                    <a:gd name="T102" fmla="*/ 72 w 80"/>
                    <a:gd name="T103" fmla="*/ 47 h 143"/>
                    <a:gd name="T104" fmla="*/ 73 w 80"/>
                    <a:gd name="T105" fmla="*/ 41 h 143"/>
                    <a:gd name="T106" fmla="*/ 73 w 80"/>
                    <a:gd name="T107" fmla="*/ 36 h 143"/>
                    <a:gd name="T108" fmla="*/ 72 w 80"/>
                    <a:gd name="T109" fmla="*/ 32 h 143"/>
                    <a:gd name="T110" fmla="*/ 73 w 80"/>
                    <a:gd name="T111" fmla="*/ 27 h 143"/>
                    <a:gd name="T112" fmla="*/ 75 w 80"/>
                    <a:gd name="T113" fmla="*/ 21 h 143"/>
                    <a:gd name="T114" fmla="*/ 75 w 80"/>
                    <a:gd name="T115" fmla="*/ 16 h 143"/>
                    <a:gd name="T116" fmla="*/ 75 w 80"/>
                    <a:gd name="T117" fmla="*/ 11 h 143"/>
                    <a:gd name="T118" fmla="*/ 79 w 80"/>
                    <a:gd name="T119" fmla="*/ 0 h 143"/>
                    <a:gd name="T120" fmla="*/ 79 w 80"/>
                    <a:gd name="T121" fmla="*/ 0 h 143"/>
                    <a:gd name="T122" fmla="*/ 77 w 80"/>
                    <a:gd name="T123" fmla="*/ 1 h 14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0"/>
                    <a:gd name="T187" fmla="*/ 0 h 143"/>
                    <a:gd name="T188" fmla="*/ 80 w 80"/>
                    <a:gd name="T189" fmla="*/ 143 h 14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0" h="143">
                      <a:moveTo>
                        <a:pt x="0" y="5"/>
                      </a:moveTo>
                      <a:lnTo>
                        <a:pt x="0" y="8"/>
                      </a:lnTo>
                      <a:lnTo>
                        <a:pt x="0" y="11"/>
                      </a:lnTo>
                      <a:lnTo>
                        <a:pt x="0" y="14"/>
                      </a:lnTo>
                      <a:lnTo>
                        <a:pt x="0" y="18"/>
                      </a:lnTo>
                      <a:lnTo>
                        <a:pt x="2" y="21"/>
                      </a:lnTo>
                      <a:lnTo>
                        <a:pt x="1" y="21"/>
                      </a:lnTo>
                      <a:lnTo>
                        <a:pt x="1" y="26"/>
                      </a:lnTo>
                      <a:lnTo>
                        <a:pt x="1" y="30"/>
                      </a:lnTo>
                      <a:lnTo>
                        <a:pt x="2" y="31"/>
                      </a:lnTo>
                      <a:lnTo>
                        <a:pt x="2" y="35"/>
                      </a:lnTo>
                      <a:lnTo>
                        <a:pt x="2" y="39"/>
                      </a:lnTo>
                      <a:lnTo>
                        <a:pt x="3" y="39"/>
                      </a:lnTo>
                      <a:lnTo>
                        <a:pt x="5" y="43"/>
                      </a:lnTo>
                      <a:lnTo>
                        <a:pt x="5" y="45"/>
                      </a:lnTo>
                      <a:lnTo>
                        <a:pt x="6" y="48"/>
                      </a:lnTo>
                      <a:lnTo>
                        <a:pt x="6" y="50"/>
                      </a:lnTo>
                      <a:lnTo>
                        <a:pt x="7" y="51"/>
                      </a:lnTo>
                      <a:lnTo>
                        <a:pt x="6" y="56"/>
                      </a:lnTo>
                      <a:lnTo>
                        <a:pt x="6" y="58"/>
                      </a:lnTo>
                      <a:lnTo>
                        <a:pt x="8" y="61"/>
                      </a:lnTo>
                      <a:lnTo>
                        <a:pt x="8" y="62"/>
                      </a:lnTo>
                      <a:lnTo>
                        <a:pt x="9" y="64"/>
                      </a:lnTo>
                      <a:lnTo>
                        <a:pt x="9" y="67"/>
                      </a:lnTo>
                      <a:lnTo>
                        <a:pt x="9" y="69"/>
                      </a:lnTo>
                      <a:lnTo>
                        <a:pt x="9" y="73"/>
                      </a:lnTo>
                      <a:lnTo>
                        <a:pt x="10" y="74"/>
                      </a:lnTo>
                      <a:lnTo>
                        <a:pt x="11" y="78"/>
                      </a:lnTo>
                      <a:lnTo>
                        <a:pt x="12" y="80"/>
                      </a:lnTo>
                      <a:lnTo>
                        <a:pt x="11" y="82"/>
                      </a:lnTo>
                      <a:lnTo>
                        <a:pt x="13" y="85"/>
                      </a:lnTo>
                      <a:lnTo>
                        <a:pt x="12" y="87"/>
                      </a:lnTo>
                      <a:lnTo>
                        <a:pt x="13" y="89"/>
                      </a:lnTo>
                      <a:lnTo>
                        <a:pt x="14" y="92"/>
                      </a:lnTo>
                      <a:lnTo>
                        <a:pt x="15" y="94"/>
                      </a:lnTo>
                      <a:lnTo>
                        <a:pt x="17" y="100"/>
                      </a:lnTo>
                      <a:lnTo>
                        <a:pt x="17" y="101"/>
                      </a:lnTo>
                      <a:lnTo>
                        <a:pt x="17" y="105"/>
                      </a:lnTo>
                      <a:lnTo>
                        <a:pt x="18" y="109"/>
                      </a:lnTo>
                      <a:lnTo>
                        <a:pt x="20" y="111"/>
                      </a:lnTo>
                      <a:lnTo>
                        <a:pt x="21" y="112"/>
                      </a:lnTo>
                      <a:lnTo>
                        <a:pt x="23" y="115"/>
                      </a:lnTo>
                      <a:lnTo>
                        <a:pt x="23" y="117"/>
                      </a:lnTo>
                      <a:lnTo>
                        <a:pt x="23" y="118"/>
                      </a:lnTo>
                      <a:lnTo>
                        <a:pt x="23" y="123"/>
                      </a:lnTo>
                      <a:lnTo>
                        <a:pt x="25" y="125"/>
                      </a:lnTo>
                      <a:lnTo>
                        <a:pt x="27" y="128"/>
                      </a:lnTo>
                      <a:lnTo>
                        <a:pt x="28" y="129"/>
                      </a:lnTo>
                      <a:lnTo>
                        <a:pt x="29" y="130"/>
                      </a:lnTo>
                      <a:lnTo>
                        <a:pt x="29" y="132"/>
                      </a:lnTo>
                      <a:lnTo>
                        <a:pt x="31" y="136"/>
                      </a:lnTo>
                      <a:lnTo>
                        <a:pt x="33" y="137"/>
                      </a:lnTo>
                      <a:lnTo>
                        <a:pt x="35" y="138"/>
                      </a:lnTo>
                      <a:lnTo>
                        <a:pt x="36" y="141"/>
                      </a:lnTo>
                      <a:lnTo>
                        <a:pt x="40" y="142"/>
                      </a:lnTo>
                      <a:lnTo>
                        <a:pt x="42" y="142"/>
                      </a:lnTo>
                      <a:lnTo>
                        <a:pt x="43" y="140"/>
                      </a:lnTo>
                      <a:lnTo>
                        <a:pt x="46" y="140"/>
                      </a:lnTo>
                      <a:lnTo>
                        <a:pt x="47" y="138"/>
                      </a:lnTo>
                      <a:lnTo>
                        <a:pt x="49" y="136"/>
                      </a:lnTo>
                      <a:lnTo>
                        <a:pt x="51" y="136"/>
                      </a:lnTo>
                      <a:lnTo>
                        <a:pt x="52" y="134"/>
                      </a:lnTo>
                      <a:lnTo>
                        <a:pt x="54" y="131"/>
                      </a:lnTo>
                      <a:lnTo>
                        <a:pt x="55" y="129"/>
                      </a:lnTo>
                      <a:lnTo>
                        <a:pt x="56" y="129"/>
                      </a:lnTo>
                      <a:lnTo>
                        <a:pt x="58" y="125"/>
                      </a:lnTo>
                      <a:lnTo>
                        <a:pt x="59" y="123"/>
                      </a:lnTo>
                      <a:lnTo>
                        <a:pt x="59" y="121"/>
                      </a:lnTo>
                      <a:lnTo>
                        <a:pt x="60" y="119"/>
                      </a:lnTo>
                      <a:lnTo>
                        <a:pt x="62" y="116"/>
                      </a:lnTo>
                      <a:lnTo>
                        <a:pt x="63" y="113"/>
                      </a:lnTo>
                      <a:lnTo>
                        <a:pt x="63" y="111"/>
                      </a:lnTo>
                      <a:lnTo>
                        <a:pt x="63" y="109"/>
                      </a:lnTo>
                      <a:lnTo>
                        <a:pt x="63" y="106"/>
                      </a:lnTo>
                      <a:lnTo>
                        <a:pt x="65" y="105"/>
                      </a:lnTo>
                      <a:lnTo>
                        <a:pt x="65" y="101"/>
                      </a:lnTo>
                      <a:lnTo>
                        <a:pt x="65" y="100"/>
                      </a:lnTo>
                      <a:lnTo>
                        <a:pt x="66" y="98"/>
                      </a:lnTo>
                      <a:lnTo>
                        <a:pt x="67" y="95"/>
                      </a:lnTo>
                      <a:lnTo>
                        <a:pt x="67" y="94"/>
                      </a:lnTo>
                      <a:lnTo>
                        <a:pt x="67" y="89"/>
                      </a:lnTo>
                      <a:lnTo>
                        <a:pt x="68" y="88"/>
                      </a:lnTo>
                      <a:lnTo>
                        <a:pt x="69" y="85"/>
                      </a:lnTo>
                      <a:lnTo>
                        <a:pt x="68" y="85"/>
                      </a:lnTo>
                      <a:lnTo>
                        <a:pt x="68" y="82"/>
                      </a:lnTo>
                      <a:lnTo>
                        <a:pt x="69" y="79"/>
                      </a:lnTo>
                      <a:lnTo>
                        <a:pt x="70" y="76"/>
                      </a:lnTo>
                      <a:lnTo>
                        <a:pt x="70" y="74"/>
                      </a:lnTo>
                      <a:lnTo>
                        <a:pt x="70" y="72"/>
                      </a:lnTo>
                      <a:lnTo>
                        <a:pt x="71" y="69"/>
                      </a:lnTo>
                      <a:lnTo>
                        <a:pt x="70" y="68"/>
                      </a:lnTo>
                      <a:lnTo>
                        <a:pt x="71" y="66"/>
                      </a:lnTo>
                      <a:lnTo>
                        <a:pt x="71" y="62"/>
                      </a:lnTo>
                      <a:lnTo>
                        <a:pt x="72" y="61"/>
                      </a:lnTo>
                      <a:lnTo>
                        <a:pt x="72" y="58"/>
                      </a:lnTo>
                      <a:lnTo>
                        <a:pt x="72" y="56"/>
                      </a:lnTo>
                      <a:lnTo>
                        <a:pt x="72" y="54"/>
                      </a:lnTo>
                      <a:lnTo>
                        <a:pt x="72" y="51"/>
                      </a:lnTo>
                      <a:lnTo>
                        <a:pt x="72" y="49"/>
                      </a:lnTo>
                      <a:lnTo>
                        <a:pt x="72" y="47"/>
                      </a:lnTo>
                      <a:lnTo>
                        <a:pt x="73" y="44"/>
                      </a:lnTo>
                      <a:lnTo>
                        <a:pt x="73" y="41"/>
                      </a:lnTo>
                      <a:lnTo>
                        <a:pt x="72" y="38"/>
                      </a:lnTo>
                      <a:lnTo>
                        <a:pt x="73" y="36"/>
                      </a:lnTo>
                      <a:lnTo>
                        <a:pt x="72" y="32"/>
                      </a:lnTo>
                      <a:lnTo>
                        <a:pt x="73" y="30"/>
                      </a:lnTo>
                      <a:lnTo>
                        <a:pt x="73" y="27"/>
                      </a:lnTo>
                      <a:lnTo>
                        <a:pt x="75" y="24"/>
                      </a:lnTo>
                      <a:lnTo>
                        <a:pt x="75" y="21"/>
                      </a:lnTo>
                      <a:lnTo>
                        <a:pt x="75" y="18"/>
                      </a:lnTo>
                      <a:lnTo>
                        <a:pt x="75" y="16"/>
                      </a:lnTo>
                      <a:lnTo>
                        <a:pt x="75" y="13"/>
                      </a:lnTo>
                      <a:lnTo>
                        <a:pt x="75" y="11"/>
                      </a:lnTo>
                      <a:lnTo>
                        <a:pt x="76" y="8"/>
                      </a:lnTo>
                      <a:lnTo>
                        <a:pt x="79" y="0"/>
                      </a:lnTo>
                      <a:lnTo>
                        <a:pt x="77" y="1"/>
                      </a:lnTo>
                    </a:path>
                  </a:pathLst>
                </a:custGeom>
                <a:noFill/>
                <a:ln w="12700" cap="rnd">
                  <a:solidFill>
                    <a:schemeClr val="bg1"/>
                  </a:solidFill>
                  <a:round/>
                  <a:headEnd/>
                  <a:tailEnd/>
                </a:ln>
              </p:spPr>
              <p:txBody>
                <a:bodyPr/>
                <a:lstStyle/>
                <a:p>
                  <a:endParaRPr lang="en-US"/>
                </a:p>
              </p:txBody>
            </p:sp>
            <p:sp>
              <p:nvSpPr>
                <p:cNvPr id="56358" name="Freeform 1060"/>
                <p:cNvSpPr>
                  <a:spLocks/>
                </p:cNvSpPr>
                <p:nvPr/>
              </p:nvSpPr>
              <p:spPr bwMode="auto">
                <a:xfrm>
                  <a:off x="4018" y="2768"/>
                  <a:ext cx="87" cy="153"/>
                </a:xfrm>
                <a:custGeom>
                  <a:avLst/>
                  <a:gdLst>
                    <a:gd name="T0" fmla="*/ 86 w 87"/>
                    <a:gd name="T1" fmla="*/ 10 h 153"/>
                    <a:gd name="T2" fmla="*/ 84 w 87"/>
                    <a:gd name="T3" fmla="*/ 22 h 153"/>
                    <a:gd name="T4" fmla="*/ 84 w 87"/>
                    <a:gd name="T5" fmla="*/ 22 h 153"/>
                    <a:gd name="T6" fmla="*/ 82 w 87"/>
                    <a:gd name="T7" fmla="*/ 28 h 153"/>
                    <a:gd name="T8" fmla="*/ 84 w 87"/>
                    <a:gd name="T9" fmla="*/ 34 h 153"/>
                    <a:gd name="T10" fmla="*/ 83 w 87"/>
                    <a:gd name="T11" fmla="*/ 38 h 153"/>
                    <a:gd name="T12" fmla="*/ 82 w 87"/>
                    <a:gd name="T13" fmla="*/ 43 h 153"/>
                    <a:gd name="T14" fmla="*/ 82 w 87"/>
                    <a:gd name="T15" fmla="*/ 48 h 153"/>
                    <a:gd name="T16" fmla="*/ 81 w 87"/>
                    <a:gd name="T17" fmla="*/ 51 h 153"/>
                    <a:gd name="T18" fmla="*/ 81 w 87"/>
                    <a:gd name="T19" fmla="*/ 57 h 153"/>
                    <a:gd name="T20" fmla="*/ 80 w 87"/>
                    <a:gd name="T21" fmla="*/ 63 h 153"/>
                    <a:gd name="T22" fmla="*/ 80 w 87"/>
                    <a:gd name="T23" fmla="*/ 68 h 153"/>
                    <a:gd name="T24" fmla="*/ 79 w 87"/>
                    <a:gd name="T25" fmla="*/ 72 h 153"/>
                    <a:gd name="T26" fmla="*/ 78 w 87"/>
                    <a:gd name="T27" fmla="*/ 78 h 153"/>
                    <a:gd name="T28" fmla="*/ 78 w 87"/>
                    <a:gd name="T29" fmla="*/ 81 h 153"/>
                    <a:gd name="T30" fmla="*/ 77 w 87"/>
                    <a:gd name="T31" fmla="*/ 87 h 153"/>
                    <a:gd name="T32" fmla="*/ 76 w 87"/>
                    <a:gd name="T33" fmla="*/ 92 h 153"/>
                    <a:gd name="T34" fmla="*/ 74 w 87"/>
                    <a:gd name="T35" fmla="*/ 97 h 153"/>
                    <a:gd name="T36" fmla="*/ 73 w 87"/>
                    <a:gd name="T37" fmla="*/ 102 h 153"/>
                    <a:gd name="T38" fmla="*/ 71 w 87"/>
                    <a:gd name="T39" fmla="*/ 109 h 153"/>
                    <a:gd name="T40" fmla="*/ 70 w 87"/>
                    <a:gd name="T41" fmla="*/ 117 h 153"/>
                    <a:gd name="T42" fmla="*/ 68 w 87"/>
                    <a:gd name="T43" fmla="*/ 120 h 153"/>
                    <a:gd name="T44" fmla="*/ 69 w 87"/>
                    <a:gd name="T45" fmla="*/ 124 h 153"/>
                    <a:gd name="T46" fmla="*/ 68 w 87"/>
                    <a:gd name="T47" fmla="*/ 129 h 153"/>
                    <a:gd name="T48" fmla="*/ 66 w 87"/>
                    <a:gd name="T49" fmla="*/ 135 h 153"/>
                    <a:gd name="T50" fmla="*/ 64 w 87"/>
                    <a:gd name="T51" fmla="*/ 140 h 153"/>
                    <a:gd name="T52" fmla="*/ 61 w 87"/>
                    <a:gd name="T53" fmla="*/ 144 h 153"/>
                    <a:gd name="T54" fmla="*/ 57 w 87"/>
                    <a:gd name="T55" fmla="*/ 147 h 153"/>
                    <a:gd name="T56" fmla="*/ 52 w 87"/>
                    <a:gd name="T57" fmla="*/ 151 h 153"/>
                    <a:gd name="T58" fmla="*/ 48 w 87"/>
                    <a:gd name="T59" fmla="*/ 151 h 153"/>
                    <a:gd name="T60" fmla="*/ 45 w 87"/>
                    <a:gd name="T61" fmla="*/ 151 h 153"/>
                    <a:gd name="T62" fmla="*/ 42 w 87"/>
                    <a:gd name="T63" fmla="*/ 147 h 153"/>
                    <a:gd name="T64" fmla="*/ 40 w 87"/>
                    <a:gd name="T65" fmla="*/ 145 h 153"/>
                    <a:gd name="T66" fmla="*/ 37 w 87"/>
                    <a:gd name="T67" fmla="*/ 140 h 153"/>
                    <a:gd name="T68" fmla="*/ 35 w 87"/>
                    <a:gd name="T69" fmla="*/ 138 h 153"/>
                    <a:gd name="T70" fmla="*/ 33 w 87"/>
                    <a:gd name="T71" fmla="*/ 132 h 153"/>
                    <a:gd name="T72" fmla="*/ 30 w 87"/>
                    <a:gd name="T73" fmla="*/ 127 h 153"/>
                    <a:gd name="T74" fmla="*/ 28 w 87"/>
                    <a:gd name="T75" fmla="*/ 122 h 153"/>
                    <a:gd name="T76" fmla="*/ 26 w 87"/>
                    <a:gd name="T77" fmla="*/ 120 h 153"/>
                    <a:gd name="T78" fmla="*/ 24 w 87"/>
                    <a:gd name="T79" fmla="*/ 114 h 153"/>
                    <a:gd name="T80" fmla="*/ 22 w 87"/>
                    <a:gd name="T81" fmla="*/ 110 h 153"/>
                    <a:gd name="T82" fmla="*/ 20 w 87"/>
                    <a:gd name="T83" fmla="*/ 104 h 153"/>
                    <a:gd name="T84" fmla="*/ 20 w 87"/>
                    <a:gd name="T85" fmla="*/ 102 h 153"/>
                    <a:gd name="T86" fmla="*/ 20 w 87"/>
                    <a:gd name="T87" fmla="*/ 97 h 153"/>
                    <a:gd name="T88" fmla="*/ 19 w 87"/>
                    <a:gd name="T89" fmla="*/ 90 h 153"/>
                    <a:gd name="T90" fmla="*/ 18 w 87"/>
                    <a:gd name="T91" fmla="*/ 89 h 153"/>
                    <a:gd name="T92" fmla="*/ 17 w 87"/>
                    <a:gd name="T93" fmla="*/ 83 h 153"/>
                    <a:gd name="T94" fmla="*/ 17 w 87"/>
                    <a:gd name="T95" fmla="*/ 77 h 153"/>
                    <a:gd name="T96" fmla="*/ 16 w 87"/>
                    <a:gd name="T97" fmla="*/ 73 h 153"/>
                    <a:gd name="T98" fmla="*/ 14 w 87"/>
                    <a:gd name="T99" fmla="*/ 68 h 153"/>
                    <a:gd name="T100" fmla="*/ 14 w 87"/>
                    <a:gd name="T101" fmla="*/ 62 h 153"/>
                    <a:gd name="T102" fmla="*/ 13 w 87"/>
                    <a:gd name="T103" fmla="*/ 59 h 153"/>
                    <a:gd name="T104" fmla="*/ 13 w 87"/>
                    <a:gd name="T105" fmla="*/ 53 h 153"/>
                    <a:gd name="T106" fmla="*/ 13 w 87"/>
                    <a:gd name="T107" fmla="*/ 49 h 153"/>
                    <a:gd name="T108" fmla="*/ 12 w 87"/>
                    <a:gd name="T109" fmla="*/ 45 h 153"/>
                    <a:gd name="T110" fmla="*/ 11 w 87"/>
                    <a:gd name="T111" fmla="*/ 41 h 153"/>
                    <a:gd name="T112" fmla="*/ 9 w 87"/>
                    <a:gd name="T113" fmla="*/ 34 h 153"/>
                    <a:gd name="T114" fmla="*/ 9 w 87"/>
                    <a:gd name="T115" fmla="*/ 29 h 153"/>
                    <a:gd name="T116" fmla="*/ 8 w 87"/>
                    <a:gd name="T117" fmla="*/ 24 h 153"/>
                    <a:gd name="T118" fmla="*/ 7 w 87"/>
                    <a:gd name="T119" fmla="*/ 18 h 153"/>
                    <a:gd name="T120" fmla="*/ 7 w 87"/>
                    <a:gd name="T121" fmla="*/ 18 h 153"/>
                    <a:gd name="T122" fmla="*/ 7 w 87"/>
                    <a:gd name="T123" fmla="*/ 16 h 15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7"/>
                    <a:gd name="T187" fmla="*/ 0 h 153"/>
                    <a:gd name="T188" fmla="*/ 87 w 87"/>
                    <a:gd name="T189" fmla="*/ 153 h 15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7" h="153">
                      <a:moveTo>
                        <a:pt x="86" y="11"/>
                      </a:moveTo>
                      <a:lnTo>
                        <a:pt x="86" y="10"/>
                      </a:lnTo>
                      <a:lnTo>
                        <a:pt x="84" y="18"/>
                      </a:lnTo>
                      <a:lnTo>
                        <a:pt x="84" y="22"/>
                      </a:lnTo>
                      <a:lnTo>
                        <a:pt x="84" y="24"/>
                      </a:lnTo>
                      <a:lnTo>
                        <a:pt x="82" y="28"/>
                      </a:lnTo>
                      <a:lnTo>
                        <a:pt x="84" y="29"/>
                      </a:lnTo>
                      <a:lnTo>
                        <a:pt x="84" y="34"/>
                      </a:lnTo>
                      <a:lnTo>
                        <a:pt x="84" y="36"/>
                      </a:lnTo>
                      <a:lnTo>
                        <a:pt x="83" y="38"/>
                      </a:lnTo>
                      <a:lnTo>
                        <a:pt x="82" y="41"/>
                      </a:lnTo>
                      <a:lnTo>
                        <a:pt x="82" y="43"/>
                      </a:lnTo>
                      <a:lnTo>
                        <a:pt x="83" y="47"/>
                      </a:lnTo>
                      <a:lnTo>
                        <a:pt x="82" y="48"/>
                      </a:lnTo>
                      <a:lnTo>
                        <a:pt x="81" y="50"/>
                      </a:lnTo>
                      <a:lnTo>
                        <a:pt x="81" y="51"/>
                      </a:lnTo>
                      <a:lnTo>
                        <a:pt x="81" y="54"/>
                      </a:lnTo>
                      <a:lnTo>
                        <a:pt x="81" y="57"/>
                      </a:lnTo>
                      <a:lnTo>
                        <a:pt x="81" y="59"/>
                      </a:lnTo>
                      <a:lnTo>
                        <a:pt x="80" y="63"/>
                      </a:lnTo>
                      <a:lnTo>
                        <a:pt x="81" y="66"/>
                      </a:lnTo>
                      <a:lnTo>
                        <a:pt x="80" y="68"/>
                      </a:lnTo>
                      <a:lnTo>
                        <a:pt x="79" y="71"/>
                      </a:lnTo>
                      <a:lnTo>
                        <a:pt x="79" y="72"/>
                      </a:lnTo>
                      <a:lnTo>
                        <a:pt x="79" y="75"/>
                      </a:lnTo>
                      <a:lnTo>
                        <a:pt x="78" y="78"/>
                      </a:lnTo>
                      <a:lnTo>
                        <a:pt x="77" y="80"/>
                      </a:lnTo>
                      <a:lnTo>
                        <a:pt x="78" y="81"/>
                      </a:lnTo>
                      <a:lnTo>
                        <a:pt x="78" y="85"/>
                      </a:lnTo>
                      <a:lnTo>
                        <a:pt x="77" y="87"/>
                      </a:lnTo>
                      <a:lnTo>
                        <a:pt x="77" y="91"/>
                      </a:lnTo>
                      <a:lnTo>
                        <a:pt x="76" y="92"/>
                      </a:lnTo>
                      <a:lnTo>
                        <a:pt x="76" y="95"/>
                      </a:lnTo>
                      <a:lnTo>
                        <a:pt x="74" y="97"/>
                      </a:lnTo>
                      <a:lnTo>
                        <a:pt x="73" y="99"/>
                      </a:lnTo>
                      <a:lnTo>
                        <a:pt x="73" y="102"/>
                      </a:lnTo>
                      <a:lnTo>
                        <a:pt x="72" y="107"/>
                      </a:lnTo>
                      <a:lnTo>
                        <a:pt x="71" y="109"/>
                      </a:lnTo>
                      <a:lnTo>
                        <a:pt x="71" y="113"/>
                      </a:lnTo>
                      <a:lnTo>
                        <a:pt x="70" y="117"/>
                      </a:lnTo>
                      <a:lnTo>
                        <a:pt x="69" y="118"/>
                      </a:lnTo>
                      <a:lnTo>
                        <a:pt x="68" y="120"/>
                      </a:lnTo>
                      <a:lnTo>
                        <a:pt x="69" y="123"/>
                      </a:lnTo>
                      <a:lnTo>
                        <a:pt x="69" y="124"/>
                      </a:lnTo>
                      <a:lnTo>
                        <a:pt x="68" y="127"/>
                      </a:lnTo>
                      <a:lnTo>
                        <a:pt x="68" y="129"/>
                      </a:lnTo>
                      <a:lnTo>
                        <a:pt x="67" y="133"/>
                      </a:lnTo>
                      <a:lnTo>
                        <a:pt x="66" y="135"/>
                      </a:lnTo>
                      <a:lnTo>
                        <a:pt x="65" y="138"/>
                      </a:lnTo>
                      <a:lnTo>
                        <a:pt x="64" y="140"/>
                      </a:lnTo>
                      <a:lnTo>
                        <a:pt x="61" y="140"/>
                      </a:lnTo>
                      <a:lnTo>
                        <a:pt x="61" y="144"/>
                      </a:lnTo>
                      <a:lnTo>
                        <a:pt x="59" y="146"/>
                      </a:lnTo>
                      <a:lnTo>
                        <a:pt x="57" y="147"/>
                      </a:lnTo>
                      <a:lnTo>
                        <a:pt x="55" y="148"/>
                      </a:lnTo>
                      <a:lnTo>
                        <a:pt x="52" y="151"/>
                      </a:lnTo>
                      <a:lnTo>
                        <a:pt x="51" y="151"/>
                      </a:lnTo>
                      <a:lnTo>
                        <a:pt x="48" y="151"/>
                      </a:lnTo>
                      <a:lnTo>
                        <a:pt x="46" y="152"/>
                      </a:lnTo>
                      <a:lnTo>
                        <a:pt x="45" y="151"/>
                      </a:lnTo>
                      <a:lnTo>
                        <a:pt x="44" y="151"/>
                      </a:lnTo>
                      <a:lnTo>
                        <a:pt x="42" y="147"/>
                      </a:lnTo>
                      <a:lnTo>
                        <a:pt x="41" y="147"/>
                      </a:lnTo>
                      <a:lnTo>
                        <a:pt x="40" y="145"/>
                      </a:lnTo>
                      <a:lnTo>
                        <a:pt x="38" y="142"/>
                      </a:lnTo>
                      <a:lnTo>
                        <a:pt x="37" y="140"/>
                      </a:lnTo>
                      <a:lnTo>
                        <a:pt x="36" y="139"/>
                      </a:lnTo>
                      <a:lnTo>
                        <a:pt x="35" y="138"/>
                      </a:lnTo>
                      <a:lnTo>
                        <a:pt x="33" y="135"/>
                      </a:lnTo>
                      <a:lnTo>
                        <a:pt x="33" y="132"/>
                      </a:lnTo>
                      <a:lnTo>
                        <a:pt x="31" y="129"/>
                      </a:lnTo>
                      <a:lnTo>
                        <a:pt x="30" y="127"/>
                      </a:lnTo>
                      <a:lnTo>
                        <a:pt x="29" y="126"/>
                      </a:lnTo>
                      <a:lnTo>
                        <a:pt x="28" y="122"/>
                      </a:lnTo>
                      <a:lnTo>
                        <a:pt x="27" y="120"/>
                      </a:lnTo>
                      <a:lnTo>
                        <a:pt x="26" y="120"/>
                      </a:lnTo>
                      <a:lnTo>
                        <a:pt x="24" y="116"/>
                      </a:lnTo>
                      <a:lnTo>
                        <a:pt x="24" y="114"/>
                      </a:lnTo>
                      <a:lnTo>
                        <a:pt x="23" y="114"/>
                      </a:lnTo>
                      <a:lnTo>
                        <a:pt x="22" y="110"/>
                      </a:lnTo>
                      <a:lnTo>
                        <a:pt x="22" y="108"/>
                      </a:lnTo>
                      <a:lnTo>
                        <a:pt x="20" y="104"/>
                      </a:lnTo>
                      <a:lnTo>
                        <a:pt x="20" y="103"/>
                      </a:lnTo>
                      <a:lnTo>
                        <a:pt x="20" y="102"/>
                      </a:lnTo>
                      <a:lnTo>
                        <a:pt x="20" y="98"/>
                      </a:lnTo>
                      <a:lnTo>
                        <a:pt x="20" y="97"/>
                      </a:lnTo>
                      <a:lnTo>
                        <a:pt x="19" y="93"/>
                      </a:lnTo>
                      <a:lnTo>
                        <a:pt x="19" y="90"/>
                      </a:lnTo>
                      <a:lnTo>
                        <a:pt x="18" y="89"/>
                      </a:lnTo>
                      <a:lnTo>
                        <a:pt x="18" y="84"/>
                      </a:lnTo>
                      <a:lnTo>
                        <a:pt x="17" y="83"/>
                      </a:lnTo>
                      <a:lnTo>
                        <a:pt x="17" y="79"/>
                      </a:lnTo>
                      <a:lnTo>
                        <a:pt x="17" y="77"/>
                      </a:lnTo>
                      <a:lnTo>
                        <a:pt x="17" y="74"/>
                      </a:lnTo>
                      <a:lnTo>
                        <a:pt x="16" y="73"/>
                      </a:lnTo>
                      <a:lnTo>
                        <a:pt x="15" y="71"/>
                      </a:lnTo>
                      <a:lnTo>
                        <a:pt x="14" y="68"/>
                      </a:lnTo>
                      <a:lnTo>
                        <a:pt x="14" y="66"/>
                      </a:lnTo>
                      <a:lnTo>
                        <a:pt x="14" y="62"/>
                      </a:lnTo>
                      <a:lnTo>
                        <a:pt x="14" y="60"/>
                      </a:lnTo>
                      <a:lnTo>
                        <a:pt x="13" y="59"/>
                      </a:lnTo>
                      <a:lnTo>
                        <a:pt x="14" y="56"/>
                      </a:lnTo>
                      <a:lnTo>
                        <a:pt x="13" y="53"/>
                      </a:lnTo>
                      <a:lnTo>
                        <a:pt x="13" y="51"/>
                      </a:lnTo>
                      <a:lnTo>
                        <a:pt x="13" y="49"/>
                      </a:lnTo>
                      <a:lnTo>
                        <a:pt x="12" y="45"/>
                      </a:lnTo>
                      <a:lnTo>
                        <a:pt x="12" y="42"/>
                      </a:lnTo>
                      <a:lnTo>
                        <a:pt x="11" y="41"/>
                      </a:lnTo>
                      <a:lnTo>
                        <a:pt x="10" y="37"/>
                      </a:lnTo>
                      <a:lnTo>
                        <a:pt x="9" y="34"/>
                      </a:lnTo>
                      <a:lnTo>
                        <a:pt x="9" y="31"/>
                      </a:lnTo>
                      <a:lnTo>
                        <a:pt x="9" y="29"/>
                      </a:lnTo>
                      <a:lnTo>
                        <a:pt x="9" y="25"/>
                      </a:lnTo>
                      <a:lnTo>
                        <a:pt x="8" y="24"/>
                      </a:lnTo>
                      <a:lnTo>
                        <a:pt x="8" y="20"/>
                      </a:lnTo>
                      <a:lnTo>
                        <a:pt x="7" y="18"/>
                      </a:lnTo>
                      <a:lnTo>
                        <a:pt x="0" y="0"/>
                      </a:lnTo>
                      <a:lnTo>
                        <a:pt x="7" y="18"/>
                      </a:lnTo>
                      <a:lnTo>
                        <a:pt x="7" y="16"/>
                      </a:lnTo>
                    </a:path>
                  </a:pathLst>
                </a:custGeom>
                <a:noFill/>
                <a:ln w="12700" cap="rnd">
                  <a:solidFill>
                    <a:schemeClr val="bg1"/>
                  </a:solidFill>
                  <a:round/>
                  <a:headEnd/>
                  <a:tailEnd/>
                </a:ln>
              </p:spPr>
              <p:txBody>
                <a:bodyPr/>
                <a:lstStyle/>
                <a:p>
                  <a:endParaRPr lang="en-US"/>
                </a:p>
              </p:txBody>
            </p:sp>
            <p:sp>
              <p:nvSpPr>
                <p:cNvPr id="56359" name="Freeform 1061"/>
                <p:cNvSpPr>
                  <a:spLocks/>
                </p:cNvSpPr>
                <p:nvPr/>
              </p:nvSpPr>
              <p:spPr bwMode="auto">
                <a:xfrm>
                  <a:off x="3943" y="2644"/>
                  <a:ext cx="84" cy="143"/>
                </a:xfrm>
                <a:custGeom>
                  <a:avLst/>
                  <a:gdLst>
                    <a:gd name="T0" fmla="*/ 1 w 84"/>
                    <a:gd name="T1" fmla="*/ 135 h 143"/>
                    <a:gd name="T2" fmla="*/ 1 w 84"/>
                    <a:gd name="T3" fmla="*/ 130 h 143"/>
                    <a:gd name="T4" fmla="*/ 1 w 84"/>
                    <a:gd name="T5" fmla="*/ 130 h 143"/>
                    <a:gd name="T6" fmla="*/ 2 w 84"/>
                    <a:gd name="T7" fmla="*/ 123 h 143"/>
                    <a:gd name="T8" fmla="*/ 1 w 84"/>
                    <a:gd name="T9" fmla="*/ 118 h 143"/>
                    <a:gd name="T10" fmla="*/ 3 w 84"/>
                    <a:gd name="T11" fmla="*/ 113 h 143"/>
                    <a:gd name="T12" fmla="*/ 1 w 84"/>
                    <a:gd name="T13" fmla="*/ 109 h 143"/>
                    <a:gd name="T14" fmla="*/ 2 w 84"/>
                    <a:gd name="T15" fmla="*/ 104 h 143"/>
                    <a:gd name="T16" fmla="*/ 1 w 84"/>
                    <a:gd name="T17" fmla="*/ 99 h 143"/>
                    <a:gd name="T18" fmla="*/ 4 w 84"/>
                    <a:gd name="T19" fmla="*/ 94 h 143"/>
                    <a:gd name="T20" fmla="*/ 4 w 84"/>
                    <a:gd name="T21" fmla="*/ 88 h 143"/>
                    <a:gd name="T22" fmla="*/ 5 w 84"/>
                    <a:gd name="T23" fmla="*/ 85 h 143"/>
                    <a:gd name="T24" fmla="*/ 6 w 84"/>
                    <a:gd name="T25" fmla="*/ 79 h 143"/>
                    <a:gd name="T26" fmla="*/ 7 w 84"/>
                    <a:gd name="T27" fmla="*/ 74 h 143"/>
                    <a:gd name="T28" fmla="*/ 7 w 84"/>
                    <a:gd name="T29" fmla="*/ 70 h 143"/>
                    <a:gd name="T30" fmla="*/ 8 w 84"/>
                    <a:gd name="T31" fmla="*/ 64 h 143"/>
                    <a:gd name="T32" fmla="*/ 9 w 84"/>
                    <a:gd name="T33" fmla="*/ 61 h 143"/>
                    <a:gd name="T34" fmla="*/ 9 w 84"/>
                    <a:gd name="T35" fmla="*/ 55 h 143"/>
                    <a:gd name="T36" fmla="*/ 10 w 84"/>
                    <a:gd name="T37" fmla="*/ 50 h 143"/>
                    <a:gd name="T38" fmla="*/ 12 w 84"/>
                    <a:gd name="T39" fmla="*/ 41 h 143"/>
                    <a:gd name="T40" fmla="*/ 14 w 84"/>
                    <a:gd name="T41" fmla="*/ 36 h 143"/>
                    <a:gd name="T42" fmla="*/ 14 w 84"/>
                    <a:gd name="T43" fmla="*/ 30 h 143"/>
                    <a:gd name="T44" fmla="*/ 17 w 84"/>
                    <a:gd name="T45" fmla="*/ 25 h 143"/>
                    <a:gd name="T46" fmla="*/ 17 w 84"/>
                    <a:gd name="T47" fmla="*/ 21 h 143"/>
                    <a:gd name="T48" fmla="*/ 19 w 84"/>
                    <a:gd name="T49" fmla="*/ 16 h 143"/>
                    <a:gd name="T50" fmla="*/ 21 w 84"/>
                    <a:gd name="T51" fmla="*/ 11 h 143"/>
                    <a:gd name="T52" fmla="*/ 24 w 84"/>
                    <a:gd name="T53" fmla="*/ 6 h 143"/>
                    <a:gd name="T54" fmla="*/ 26 w 84"/>
                    <a:gd name="T55" fmla="*/ 5 h 143"/>
                    <a:gd name="T56" fmla="*/ 31 w 84"/>
                    <a:gd name="T57" fmla="*/ 1 h 143"/>
                    <a:gd name="T58" fmla="*/ 36 w 84"/>
                    <a:gd name="T59" fmla="*/ 1 h 143"/>
                    <a:gd name="T60" fmla="*/ 39 w 84"/>
                    <a:gd name="T61" fmla="*/ 1 h 143"/>
                    <a:gd name="T62" fmla="*/ 42 w 84"/>
                    <a:gd name="T63" fmla="*/ 4 h 143"/>
                    <a:gd name="T64" fmla="*/ 45 w 84"/>
                    <a:gd name="T65" fmla="*/ 7 h 143"/>
                    <a:gd name="T66" fmla="*/ 47 w 84"/>
                    <a:gd name="T67" fmla="*/ 11 h 143"/>
                    <a:gd name="T68" fmla="*/ 50 w 84"/>
                    <a:gd name="T69" fmla="*/ 16 h 143"/>
                    <a:gd name="T70" fmla="*/ 53 w 84"/>
                    <a:gd name="T71" fmla="*/ 21 h 143"/>
                    <a:gd name="T72" fmla="*/ 54 w 84"/>
                    <a:gd name="T73" fmla="*/ 24 h 143"/>
                    <a:gd name="T74" fmla="*/ 58 w 84"/>
                    <a:gd name="T75" fmla="*/ 30 h 143"/>
                    <a:gd name="T76" fmla="*/ 58 w 84"/>
                    <a:gd name="T77" fmla="*/ 35 h 143"/>
                    <a:gd name="T78" fmla="*/ 60 w 84"/>
                    <a:gd name="T79" fmla="*/ 39 h 143"/>
                    <a:gd name="T80" fmla="*/ 63 w 84"/>
                    <a:gd name="T81" fmla="*/ 42 h 143"/>
                    <a:gd name="T82" fmla="*/ 64 w 84"/>
                    <a:gd name="T83" fmla="*/ 47 h 143"/>
                    <a:gd name="T84" fmla="*/ 65 w 84"/>
                    <a:gd name="T85" fmla="*/ 53 h 143"/>
                    <a:gd name="T86" fmla="*/ 66 w 84"/>
                    <a:gd name="T87" fmla="*/ 55 h 143"/>
                    <a:gd name="T88" fmla="*/ 66 w 84"/>
                    <a:gd name="T89" fmla="*/ 61 h 143"/>
                    <a:gd name="T90" fmla="*/ 68 w 84"/>
                    <a:gd name="T91" fmla="*/ 66 h 143"/>
                    <a:gd name="T92" fmla="*/ 67 w 84"/>
                    <a:gd name="T93" fmla="*/ 70 h 143"/>
                    <a:gd name="T94" fmla="*/ 69 w 84"/>
                    <a:gd name="T95" fmla="*/ 74 h 143"/>
                    <a:gd name="T96" fmla="*/ 70 w 84"/>
                    <a:gd name="T97" fmla="*/ 79 h 143"/>
                    <a:gd name="T98" fmla="*/ 70 w 84"/>
                    <a:gd name="T99" fmla="*/ 84 h 143"/>
                    <a:gd name="T100" fmla="*/ 70 w 84"/>
                    <a:gd name="T101" fmla="*/ 87 h 143"/>
                    <a:gd name="T102" fmla="*/ 70 w 84"/>
                    <a:gd name="T103" fmla="*/ 92 h 143"/>
                    <a:gd name="T104" fmla="*/ 71 w 84"/>
                    <a:gd name="T105" fmla="*/ 98 h 143"/>
                    <a:gd name="T106" fmla="*/ 71 w 84"/>
                    <a:gd name="T107" fmla="*/ 101 h 143"/>
                    <a:gd name="T108" fmla="*/ 73 w 84"/>
                    <a:gd name="T109" fmla="*/ 106 h 143"/>
                    <a:gd name="T110" fmla="*/ 74 w 84"/>
                    <a:gd name="T111" fmla="*/ 110 h 143"/>
                    <a:gd name="T112" fmla="*/ 76 w 84"/>
                    <a:gd name="T113" fmla="*/ 118 h 143"/>
                    <a:gd name="T114" fmla="*/ 77 w 84"/>
                    <a:gd name="T115" fmla="*/ 123 h 143"/>
                    <a:gd name="T116" fmla="*/ 77 w 84"/>
                    <a:gd name="T117" fmla="*/ 126 h 143"/>
                    <a:gd name="T118" fmla="*/ 78 w 84"/>
                    <a:gd name="T119" fmla="*/ 134 h 143"/>
                    <a:gd name="T120" fmla="*/ 83 w 84"/>
                    <a:gd name="T121" fmla="*/ 142 h 143"/>
                    <a:gd name="T122" fmla="*/ 78 w 84"/>
                    <a:gd name="T123" fmla="*/ 136 h 14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
                    <a:gd name="T187" fmla="*/ 0 h 143"/>
                    <a:gd name="T188" fmla="*/ 84 w 84"/>
                    <a:gd name="T189" fmla="*/ 143 h 14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 h="143">
                      <a:moveTo>
                        <a:pt x="1" y="140"/>
                      </a:moveTo>
                      <a:lnTo>
                        <a:pt x="1" y="135"/>
                      </a:lnTo>
                      <a:lnTo>
                        <a:pt x="0" y="135"/>
                      </a:lnTo>
                      <a:lnTo>
                        <a:pt x="1" y="130"/>
                      </a:lnTo>
                      <a:lnTo>
                        <a:pt x="1" y="126"/>
                      </a:lnTo>
                      <a:lnTo>
                        <a:pt x="2" y="123"/>
                      </a:lnTo>
                      <a:lnTo>
                        <a:pt x="1" y="123"/>
                      </a:lnTo>
                      <a:lnTo>
                        <a:pt x="1" y="118"/>
                      </a:lnTo>
                      <a:lnTo>
                        <a:pt x="2" y="116"/>
                      </a:lnTo>
                      <a:lnTo>
                        <a:pt x="3" y="113"/>
                      </a:lnTo>
                      <a:lnTo>
                        <a:pt x="2" y="111"/>
                      </a:lnTo>
                      <a:lnTo>
                        <a:pt x="1" y="109"/>
                      </a:lnTo>
                      <a:lnTo>
                        <a:pt x="1" y="106"/>
                      </a:lnTo>
                      <a:lnTo>
                        <a:pt x="2" y="104"/>
                      </a:lnTo>
                      <a:lnTo>
                        <a:pt x="2" y="100"/>
                      </a:lnTo>
                      <a:lnTo>
                        <a:pt x="1" y="99"/>
                      </a:lnTo>
                      <a:lnTo>
                        <a:pt x="4" y="97"/>
                      </a:lnTo>
                      <a:lnTo>
                        <a:pt x="4" y="94"/>
                      </a:lnTo>
                      <a:lnTo>
                        <a:pt x="3" y="93"/>
                      </a:lnTo>
                      <a:lnTo>
                        <a:pt x="4" y="88"/>
                      </a:lnTo>
                      <a:lnTo>
                        <a:pt x="6" y="86"/>
                      </a:lnTo>
                      <a:lnTo>
                        <a:pt x="5" y="85"/>
                      </a:lnTo>
                      <a:lnTo>
                        <a:pt x="6" y="82"/>
                      </a:lnTo>
                      <a:lnTo>
                        <a:pt x="6" y="79"/>
                      </a:lnTo>
                      <a:lnTo>
                        <a:pt x="6" y="76"/>
                      </a:lnTo>
                      <a:lnTo>
                        <a:pt x="7" y="74"/>
                      </a:lnTo>
                      <a:lnTo>
                        <a:pt x="6" y="73"/>
                      </a:lnTo>
                      <a:lnTo>
                        <a:pt x="7" y="70"/>
                      </a:lnTo>
                      <a:lnTo>
                        <a:pt x="8" y="68"/>
                      </a:lnTo>
                      <a:lnTo>
                        <a:pt x="8" y="64"/>
                      </a:lnTo>
                      <a:lnTo>
                        <a:pt x="8" y="62"/>
                      </a:lnTo>
                      <a:lnTo>
                        <a:pt x="9" y="61"/>
                      </a:lnTo>
                      <a:lnTo>
                        <a:pt x="9" y="57"/>
                      </a:lnTo>
                      <a:lnTo>
                        <a:pt x="9" y="55"/>
                      </a:lnTo>
                      <a:lnTo>
                        <a:pt x="9" y="53"/>
                      </a:lnTo>
                      <a:lnTo>
                        <a:pt x="10" y="50"/>
                      </a:lnTo>
                      <a:lnTo>
                        <a:pt x="11" y="43"/>
                      </a:lnTo>
                      <a:lnTo>
                        <a:pt x="12" y="41"/>
                      </a:lnTo>
                      <a:lnTo>
                        <a:pt x="13" y="37"/>
                      </a:lnTo>
                      <a:lnTo>
                        <a:pt x="14" y="36"/>
                      </a:lnTo>
                      <a:lnTo>
                        <a:pt x="13" y="32"/>
                      </a:lnTo>
                      <a:lnTo>
                        <a:pt x="14" y="30"/>
                      </a:lnTo>
                      <a:lnTo>
                        <a:pt x="16" y="26"/>
                      </a:lnTo>
                      <a:lnTo>
                        <a:pt x="17" y="25"/>
                      </a:lnTo>
                      <a:lnTo>
                        <a:pt x="17" y="24"/>
                      </a:lnTo>
                      <a:lnTo>
                        <a:pt x="17" y="21"/>
                      </a:lnTo>
                      <a:lnTo>
                        <a:pt x="18" y="18"/>
                      </a:lnTo>
                      <a:lnTo>
                        <a:pt x="19" y="16"/>
                      </a:lnTo>
                      <a:lnTo>
                        <a:pt x="20" y="14"/>
                      </a:lnTo>
                      <a:lnTo>
                        <a:pt x="21" y="11"/>
                      </a:lnTo>
                      <a:lnTo>
                        <a:pt x="23" y="10"/>
                      </a:lnTo>
                      <a:lnTo>
                        <a:pt x="24" y="6"/>
                      </a:lnTo>
                      <a:lnTo>
                        <a:pt x="26" y="6"/>
                      </a:lnTo>
                      <a:lnTo>
                        <a:pt x="26" y="5"/>
                      </a:lnTo>
                      <a:lnTo>
                        <a:pt x="29" y="2"/>
                      </a:lnTo>
                      <a:lnTo>
                        <a:pt x="31" y="1"/>
                      </a:lnTo>
                      <a:lnTo>
                        <a:pt x="34" y="0"/>
                      </a:lnTo>
                      <a:lnTo>
                        <a:pt x="36" y="1"/>
                      </a:lnTo>
                      <a:lnTo>
                        <a:pt x="39" y="0"/>
                      </a:lnTo>
                      <a:lnTo>
                        <a:pt x="39" y="1"/>
                      </a:lnTo>
                      <a:lnTo>
                        <a:pt x="40" y="1"/>
                      </a:lnTo>
                      <a:lnTo>
                        <a:pt x="42" y="4"/>
                      </a:lnTo>
                      <a:lnTo>
                        <a:pt x="44" y="5"/>
                      </a:lnTo>
                      <a:lnTo>
                        <a:pt x="45" y="7"/>
                      </a:lnTo>
                      <a:lnTo>
                        <a:pt x="46" y="10"/>
                      </a:lnTo>
                      <a:lnTo>
                        <a:pt x="47" y="11"/>
                      </a:lnTo>
                      <a:lnTo>
                        <a:pt x="49" y="13"/>
                      </a:lnTo>
                      <a:lnTo>
                        <a:pt x="50" y="16"/>
                      </a:lnTo>
                      <a:lnTo>
                        <a:pt x="51" y="18"/>
                      </a:lnTo>
                      <a:lnTo>
                        <a:pt x="53" y="21"/>
                      </a:lnTo>
                      <a:lnTo>
                        <a:pt x="52" y="21"/>
                      </a:lnTo>
                      <a:lnTo>
                        <a:pt x="54" y="24"/>
                      </a:lnTo>
                      <a:lnTo>
                        <a:pt x="56" y="26"/>
                      </a:lnTo>
                      <a:lnTo>
                        <a:pt x="58" y="30"/>
                      </a:lnTo>
                      <a:lnTo>
                        <a:pt x="58" y="32"/>
                      </a:lnTo>
                      <a:lnTo>
                        <a:pt x="58" y="35"/>
                      </a:lnTo>
                      <a:lnTo>
                        <a:pt x="59" y="37"/>
                      </a:lnTo>
                      <a:lnTo>
                        <a:pt x="60" y="39"/>
                      </a:lnTo>
                      <a:lnTo>
                        <a:pt x="63" y="42"/>
                      </a:lnTo>
                      <a:lnTo>
                        <a:pt x="64" y="45"/>
                      </a:lnTo>
                      <a:lnTo>
                        <a:pt x="64" y="47"/>
                      </a:lnTo>
                      <a:lnTo>
                        <a:pt x="64" y="50"/>
                      </a:lnTo>
                      <a:lnTo>
                        <a:pt x="65" y="53"/>
                      </a:lnTo>
                      <a:lnTo>
                        <a:pt x="65" y="54"/>
                      </a:lnTo>
                      <a:lnTo>
                        <a:pt x="66" y="55"/>
                      </a:lnTo>
                      <a:lnTo>
                        <a:pt x="67" y="58"/>
                      </a:lnTo>
                      <a:lnTo>
                        <a:pt x="66" y="61"/>
                      </a:lnTo>
                      <a:lnTo>
                        <a:pt x="66" y="63"/>
                      </a:lnTo>
                      <a:lnTo>
                        <a:pt x="68" y="66"/>
                      </a:lnTo>
                      <a:lnTo>
                        <a:pt x="68" y="67"/>
                      </a:lnTo>
                      <a:lnTo>
                        <a:pt x="67" y="70"/>
                      </a:lnTo>
                      <a:lnTo>
                        <a:pt x="67" y="73"/>
                      </a:lnTo>
                      <a:lnTo>
                        <a:pt x="69" y="74"/>
                      </a:lnTo>
                      <a:lnTo>
                        <a:pt x="69" y="76"/>
                      </a:lnTo>
                      <a:lnTo>
                        <a:pt x="70" y="79"/>
                      </a:lnTo>
                      <a:lnTo>
                        <a:pt x="70" y="81"/>
                      </a:lnTo>
                      <a:lnTo>
                        <a:pt x="70" y="84"/>
                      </a:lnTo>
                      <a:lnTo>
                        <a:pt x="70" y="85"/>
                      </a:lnTo>
                      <a:lnTo>
                        <a:pt x="70" y="87"/>
                      </a:lnTo>
                      <a:lnTo>
                        <a:pt x="70" y="91"/>
                      </a:lnTo>
                      <a:lnTo>
                        <a:pt x="70" y="92"/>
                      </a:lnTo>
                      <a:lnTo>
                        <a:pt x="70" y="95"/>
                      </a:lnTo>
                      <a:lnTo>
                        <a:pt x="71" y="98"/>
                      </a:lnTo>
                      <a:lnTo>
                        <a:pt x="71" y="99"/>
                      </a:lnTo>
                      <a:lnTo>
                        <a:pt x="71" y="101"/>
                      </a:lnTo>
                      <a:lnTo>
                        <a:pt x="71" y="105"/>
                      </a:lnTo>
                      <a:lnTo>
                        <a:pt x="73" y="106"/>
                      </a:lnTo>
                      <a:lnTo>
                        <a:pt x="73" y="110"/>
                      </a:lnTo>
                      <a:lnTo>
                        <a:pt x="74" y="110"/>
                      </a:lnTo>
                      <a:lnTo>
                        <a:pt x="77" y="115"/>
                      </a:lnTo>
                      <a:lnTo>
                        <a:pt x="76" y="118"/>
                      </a:lnTo>
                      <a:lnTo>
                        <a:pt x="77" y="121"/>
                      </a:lnTo>
                      <a:lnTo>
                        <a:pt x="77" y="123"/>
                      </a:lnTo>
                      <a:lnTo>
                        <a:pt x="77" y="125"/>
                      </a:lnTo>
                      <a:lnTo>
                        <a:pt x="77" y="126"/>
                      </a:lnTo>
                      <a:lnTo>
                        <a:pt x="78" y="130"/>
                      </a:lnTo>
                      <a:lnTo>
                        <a:pt x="78" y="134"/>
                      </a:lnTo>
                      <a:lnTo>
                        <a:pt x="80" y="135"/>
                      </a:lnTo>
                      <a:lnTo>
                        <a:pt x="83" y="142"/>
                      </a:lnTo>
                      <a:lnTo>
                        <a:pt x="78" y="136"/>
                      </a:lnTo>
                    </a:path>
                  </a:pathLst>
                </a:custGeom>
                <a:noFill/>
                <a:ln w="12700" cap="rnd">
                  <a:solidFill>
                    <a:schemeClr val="bg1"/>
                  </a:solidFill>
                  <a:round/>
                  <a:headEnd/>
                  <a:tailEnd/>
                </a:ln>
              </p:spPr>
              <p:txBody>
                <a:bodyPr/>
                <a:lstStyle/>
                <a:p>
                  <a:endParaRPr lang="en-US"/>
                </a:p>
              </p:txBody>
            </p:sp>
            <p:sp>
              <p:nvSpPr>
                <p:cNvPr id="56360" name="Freeform 1062"/>
                <p:cNvSpPr>
                  <a:spLocks/>
                </p:cNvSpPr>
                <p:nvPr/>
              </p:nvSpPr>
              <p:spPr bwMode="auto">
                <a:xfrm>
                  <a:off x="3938" y="2644"/>
                  <a:ext cx="89" cy="159"/>
                </a:xfrm>
                <a:custGeom>
                  <a:avLst/>
                  <a:gdLst>
                    <a:gd name="T0" fmla="*/ 82 w 89"/>
                    <a:gd name="T1" fmla="*/ 132 h 159"/>
                    <a:gd name="T2" fmla="*/ 82 w 89"/>
                    <a:gd name="T3" fmla="*/ 126 h 159"/>
                    <a:gd name="T4" fmla="*/ 82 w 89"/>
                    <a:gd name="T5" fmla="*/ 126 h 159"/>
                    <a:gd name="T6" fmla="*/ 81 w 89"/>
                    <a:gd name="T7" fmla="*/ 120 h 159"/>
                    <a:gd name="T8" fmla="*/ 82 w 89"/>
                    <a:gd name="T9" fmla="*/ 114 h 159"/>
                    <a:gd name="T10" fmla="*/ 81 w 89"/>
                    <a:gd name="T11" fmla="*/ 110 h 159"/>
                    <a:gd name="T12" fmla="*/ 79 w 89"/>
                    <a:gd name="T13" fmla="*/ 105 h 159"/>
                    <a:gd name="T14" fmla="*/ 79 w 89"/>
                    <a:gd name="T15" fmla="*/ 101 h 159"/>
                    <a:gd name="T16" fmla="*/ 79 w 89"/>
                    <a:gd name="T17" fmla="*/ 96 h 159"/>
                    <a:gd name="T18" fmla="*/ 77 w 89"/>
                    <a:gd name="T19" fmla="*/ 91 h 159"/>
                    <a:gd name="T20" fmla="*/ 76 w 89"/>
                    <a:gd name="T21" fmla="*/ 84 h 159"/>
                    <a:gd name="T22" fmla="*/ 76 w 89"/>
                    <a:gd name="T23" fmla="*/ 81 h 159"/>
                    <a:gd name="T24" fmla="*/ 73 w 89"/>
                    <a:gd name="T25" fmla="*/ 75 h 159"/>
                    <a:gd name="T26" fmla="*/ 74 w 89"/>
                    <a:gd name="T27" fmla="*/ 71 h 159"/>
                    <a:gd name="T28" fmla="*/ 73 w 89"/>
                    <a:gd name="T29" fmla="*/ 68 h 159"/>
                    <a:gd name="T30" fmla="*/ 72 w 89"/>
                    <a:gd name="T31" fmla="*/ 62 h 159"/>
                    <a:gd name="T32" fmla="*/ 71 w 89"/>
                    <a:gd name="T33" fmla="*/ 57 h 159"/>
                    <a:gd name="T34" fmla="*/ 70 w 89"/>
                    <a:gd name="T35" fmla="*/ 54 h 159"/>
                    <a:gd name="T36" fmla="*/ 68 w 89"/>
                    <a:gd name="T37" fmla="*/ 48 h 159"/>
                    <a:gd name="T38" fmla="*/ 65 w 89"/>
                    <a:gd name="T39" fmla="*/ 40 h 159"/>
                    <a:gd name="T40" fmla="*/ 64 w 89"/>
                    <a:gd name="T41" fmla="*/ 34 h 159"/>
                    <a:gd name="T42" fmla="*/ 62 w 89"/>
                    <a:gd name="T43" fmla="*/ 29 h 159"/>
                    <a:gd name="T44" fmla="*/ 60 w 89"/>
                    <a:gd name="T45" fmla="*/ 25 h 159"/>
                    <a:gd name="T46" fmla="*/ 58 w 89"/>
                    <a:gd name="T47" fmla="*/ 20 h 159"/>
                    <a:gd name="T48" fmla="*/ 58 w 89"/>
                    <a:gd name="T49" fmla="*/ 16 h 159"/>
                    <a:gd name="T50" fmla="*/ 53 w 89"/>
                    <a:gd name="T51" fmla="*/ 11 h 159"/>
                    <a:gd name="T52" fmla="*/ 52 w 89"/>
                    <a:gd name="T53" fmla="*/ 5 h 159"/>
                    <a:gd name="T54" fmla="*/ 49 w 89"/>
                    <a:gd name="T55" fmla="*/ 4 h 159"/>
                    <a:gd name="T56" fmla="*/ 44 w 89"/>
                    <a:gd name="T57" fmla="*/ 0 h 159"/>
                    <a:gd name="T58" fmla="*/ 40 w 89"/>
                    <a:gd name="T59" fmla="*/ 1 h 159"/>
                    <a:gd name="T60" fmla="*/ 35 w 89"/>
                    <a:gd name="T61" fmla="*/ 1 h 159"/>
                    <a:gd name="T62" fmla="*/ 33 w 89"/>
                    <a:gd name="T63" fmla="*/ 5 h 159"/>
                    <a:gd name="T64" fmla="*/ 30 w 89"/>
                    <a:gd name="T65" fmla="*/ 6 h 159"/>
                    <a:gd name="T66" fmla="*/ 28 w 89"/>
                    <a:gd name="T67" fmla="*/ 12 h 159"/>
                    <a:gd name="T68" fmla="*/ 25 w 89"/>
                    <a:gd name="T69" fmla="*/ 16 h 159"/>
                    <a:gd name="T70" fmla="*/ 23 w 89"/>
                    <a:gd name="T71" fmla="*/ 20 h 159"/>
                    <a:gd name="T72" fmla="*/ 22 w 89"/>
                    <a:gd name="T73" fmla="*/ 25 h 159"/>
                    <a:gd name="T74" fmla="*/ 20 w 89"/>
                    <a:gd name="T75" fmla="*/ 29 h 159"/>
                    <a:gd name="T76" fmla="*/ 19 w 89"/>
                    <a:gd name="T77" fmla="*/ 35 h 159"/>
                    <a:gd name="T78" fmla="*/ 17 w 89"/>
                    <a:gd name="T79" fmla="*/ 40 h 159"/>
                    <a:gd name="T80" fmla="*/ 16 w 89"/>
                    <a:gd name="T81" fmla="*/ 43 h 159"/>
                    <a:gd name="T82" fmla="*/ 15 w 89"/>
                    <a:gd name="T83" fmla="*/ 49 h 159"/>
                    <a:gd name="T84" fmla="*/ 14 w 89"/>
                    <a:gd name="T85" fmla="*/ 54 h 159"/>
                    <a:gd name="T86" fmla="*/ 13 w 89"/>
                    <a:gd name="T87" fmla="*/ 59 h 159"/>
                    <a:gd name="T88" fmla="*/ 13 w 89"/>
                    <a:gd name="T89" fmla="*/ 62 h 159"/>
                    <a:gd name="T90" fmla="*/ 13 w 89"/>
                    <a:gd name="T91" fmla="*/ 67 h 159"/>
                    <a:gd name="T92" fmla="*/ 13 w 89"/>
                    <a:gd name="T93" fmla="*/ 72 h 159"/>
                    <a:gd name="T94" fmla="*/ 12 w 89"/>
                    <a:gd name="T95" fmla="*/ 75 h 159"/>
                    <a:gd name="T96" fmla="*/ 11 w 89"/>
                    <a:gd name="T97" fmla="*/ 81 h 159"/>
                    <a:gd name="T98" fmla="*/ 11 w 89"/>
                    <a:gd name="T99" fmla="*/ 87 h 159"/>
                    <a:gd name="T100" fmla="*/ 10 w 89"/>
                    <a:gd name="T101" fmla="*/ 91 h 159"/>
                    <a:gd name="T102" fmla="*/ 11 w 89"/>
                    <a:gd name="T103" fmla="*/ 96 h 159"/>
                    <a:gd name="T104" fmla="*/ 9 w 89"/>
                    <a:gd name="T105" fmla="*/ 101 h 159"/>
                    <a:gd name="T106" fmla="*/ 9 w 89"/>
                    <a:gd name="T107" fmla="*/ 105 h 159"/>
                    <a:gd name="T108" fmla="*/ 10 w 89"/>
                    <a:gd name="T109" fmla="*/ 110 h 159"/>
                    <a:gd name="T110" fmla="*/ 10 w 89"/>
                    <a:gd name="T111" fmla="*/ 114 h 159"/>
                    <a:gd name="T112" fmla="*/ 8 w 89"/>
                    <a:gd name="T113" fmla="*/ 122 h 159"/>
                    <a:gd name="T114" fmla="*/ 8 w 89"/>
                    <a:gd name="T115" fmla="*/ 126 h 159"/>
                    <a:gd name="T116" fmla="*/ 7 w 89"/>
                    <a:gd name="T117" fmla="*/ 130 h 159"/>
                    <a:gd name="T118" fmla="*/ 5 w 89"/>
                    <a:gd name="T119" fmla="*/ 135 h 159"/>
                    <a:gd name="T120" fmla="*/ 0 w 89"/>
                    <a:gd name="T121" fmla="*/ 158 h 159"/>
                    <a:gd name="T122" fmla="*/ 6 w 89"/>
                    <a:gd name="T123" fmla="*/ 139 h 1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9"/>
                    <a:gd name="T187" fmla="*/ 0 h 159"/>
                    <a:gd name="T188" fmla="*/ 89 w 89"/>
                    <a:gd name="T189" fmla="*/ 159 h 1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9" h="159">
                      <a:moveTo>
                        <a:pt x="88" y="147"/>
                      </a:moveTo>
                      <a:lnTo>
                        <a:pt x="82" y="132"/>
                      </a:lnTo>
                      <a:lnTo>
                        <a:pt x="82" y="129"/>
                      </a:lnTo>
                      <a:lnTo>
                        <a:pt x="82" y="126"/>
                      </a:lnTo>
                      <a:lnTo>
                        <a:pt x="83" y="123"/>
                      </a:lnTo>
                      <a:lnTo>
                        <a:pt x="81" y="120"/>
                      </a:lnTo>
                      <a:lnTo>
                        <a:pt x="83" y="120"/>
                      </a:lnTo>
                      <a:lnTo>
                        <a:pt x="82" y="114"/>
                      </a:lnTo>
                      <a:lnTo>
                        <a:pt x="82" y="113"/>
                      </a:lnTo>
                      <a:lnTo>
                        <a:pt x="81" y="110"/>
                      </a:lnTo>
                      <a:lnTo>
                        <a:pt x="79" y="107"/>
                      </a:lnTo>
                      <a:lnTo>
                        <a:pt x="79" y="105"/>
                      </a:lnTo>
                      <a:lnTo>
                        <a:pt x="80" y="102"/>
                      </a:lnTo>
                      <a:lnTo>
                        <a:pt x="79" y="101"/>
                      </a:lnTo>
                      <a:lnTo>
                        <a:pt x="79" y="98"/>
                      </a:lnTo>
                      <a:lnTo>
                        <a:pt x="79" y="96"/>
                      </a:lnTo>
                      <a:lnTo>
                        <a:pt x="77" y="93"/>
                      </a:lnTo>
                      <a:lnTo>
                        <a:pt x="77" y="91"/>
                      </a:lnTo>
                      <a:lnTo>
                        <a:pt x="77" y="89"/>
                      </a:lnTo>
                      <a:lnTo>
                        <a:pt x="76" y="84"/>
                      </a:lnTo>
                      <a:lnTo>
                        <a:pt x="77" y="83"/>
                      </a:lnTo>
                      <a:lnTo>
                        <a:pt x="76" y="81"/>
                      </a:lnTo>
                      <a:lnTo>
                        <a:pt x="75" y="79"/>
                      </a:lnTo>
                      <a:lnTo>
                        <a:pt x="73" y="75"/>
                      </a:lnTo>
                      <a:lnTo>
                        <a:pt x="74" y="73"/>
                      </a:lnTo>
                      <a:lnTo>
                        <a:pt x="74" y="71"/>
                      </a:lnTo>
                      <a:lnTo>
                        <a:pt x="73" y="68"/>
                      </a:lnTo>
                      <a:lnTo>
                        <a:pt x="72" y="65"/>
                      </a:lnTo>
                      <a:lnTo>
                        <a:pt x="72" y="62"/>
                      </a:lnTo>
                      <a:lnTo>
                        <a:pt x="72" y="59"/>
                      </a:lnTo>
                      <a:lnTo>
                        <a:pt x="71" y="57"/>
                      </a:lnTo>
                      <a:lnTo>
                        <a:pt x="70" y="54"/>
                      </a:lnTo>
                      <a:lnTo>
                        <a:pt x="69" y="50"/>
                      </a:lnTo>
                      <a:lnTo>
                        <a:pt x="68" y="48"/>
                      </a:lnTo>
                      <a:lnTo>
                        <a:pt x="67" y="41"/>
                      </a:lnTo>
                      <a:lnTo>
                        <a:pt x="65" y="40"/>
                      </a:lnTo>
                      <a:lnTo>
                        <a:pt x="64" y="37"/>
                      </a:lnTo>
                      <a:lnTo>
                        <a:pt x="64" y="34"/>
                      </a:lnTo>
                      <a:lnTo>
                        <a:pt x="63" y="30"/>
                      </a:lnTo>
                      <a:lnTo>
                        <a:pt x="62" y="29"/>
                      </a:lnTo>
                      <a:lnTo>
                        <a:pt x="61" y="26"/>
                      </a:lnTo>
                      <a:lnTo>
                        <a:pt x="60" y="25"/>
                      </a:lnTo>
                      <a:lnTo>
                        <a:pt x="59" y="23"/>
                      </a:lnTo>
                      <a:lnTo>
                        <a:pt x="58" y="20"/>
                      </a:lnTo>
                      <a:lnTo>
                        <a:pt x="58" y="17"/>
                      </a:lnTo>
                      <a:lnTo>
                        <a:pt x="58" y="16"/>
                      </a:lnTo>
                      <a:lnTo>
                        <a:pt x="56" y="12"/>
                      </a:lnTo>
                      <a:lnTo>
                        <a:pt x="53" y="11"/>
                      </a:lnTo>
                      <a:lnTo>
                        <a:pt x="53" y="8"/>
                      </a:lnTo>
                      <a:lnTo>
                        <a:pt x="52" y="5"/>
                      </a:lnTo>
                      <a:lnTo>
                        <a:pt x="50" y="4"/>
                      </a:lnTo>
                      <a:lnTo>
                        <a:pt x="49" y="4"/>
                      </a:lnTo>
                      <a:lnTo>
                        <a:pt x="47" y="2"/>
                      </a:lnTo>
                      <a:lnTo>
                        <a:pt x="44" y="0"/>
                      </a:lnTo>
                      <a:lnTo>
                        <a:pt x="40" y="0"/>
                      </a:lnTo>
                      <a:lnTo>
                        <a:pt x="40" y="1"/>
                      </a:lnTo>
                      <a:lnTo>
                        <a:pt x="37" y="1"/>
                      </a:lnTo>
                      <a:lnTo>
                        <a:pt x="35" y="1"/>
                      </a:lnTo>
                      <a:lnTo>
                        <a:pt x="33" y="5"/>
                      </a:lnTo>
                      <a:lnTo>
                        <a:pt x="31" y="6"/>
                      </a:lnTo>
                      <a:lnTo>
                        <a:pt x="30" y="6"/>
                      </a:lnTo>
                      <a:lnTo>
                        <a:pt x="30" y="8"/>
                      </a:lnTo>
                      <a:lnTo>
                        <a:pt x="28" y="12"/>
                      </a:lnTo>
                      <a:lnTo>
                        <a:pt x="26" y="13"/>
                      </a:lnTo>
                      <a:lnTo>
                        <a:pt x="25" y="16"/>
                      </a:lnTo>
                      <a:lnTo>
                        <a:pt x="26" y="18"/>
                      </a:lnTo>
                      <a:lnTo>
                        <a:pt x="23" y="20"/>
                      </a:lnTo>
                      <a:lnTo>
                        <a:pt x="23" y="22"/>
                      </a:lnTo>
                      <a:lnTo>
                        <a:pt x="22" y="25"/>
                      </a:lnTo>
                      <a:lnTo>
                        <a:pt x="21" y="26"/>
                      </a:lnTo>
                      <a:lnTo>
                        <a:pt x="20" y="29"/>
                      </a:lnTo>
                      <a:lnTo>
                        <a:pt x="19" y="31"/>
                      </a:lnTo>
                      <a:lnTo>
                        <a:pt x="19" y="35"/>
                      </a:lnTo>
                      <a:lnTo>
                        <a:pt x="17" y="36"/>
                      </a:lnTo>
                      <a:lnTo>
                        <a:pt x="17" y="40"/>
                      </a:lnTo>
                      <a:lnTo>
                        <a:pt x="16" y="43"/>
                      </a:lnTo>
                      <a:lnTo>
                        <a:pt x="16" y="45"/>
                      </a:lnTo>
                      <a:lnTo>
                        <a:pt x="15" y="49"/>
                      </a:lnTo>
                      <a:lnTo>
                        <a:pt x="14" y="50"/>
                      </a:lnTo>
                      <a:lnTo>
                        <a:pt x="14" y="54"/>
                      </a:lnTo>
                      <a:lnTo>
                        <a:pt x="13" y="56"/>
                      </a:lnTo>
                      <a:lnTo>
                        <a:pt x="13" y="59"/>
                      </a:lnTo>
                      <a:lnTo>
                        <a:pt x="14" y="61"/>
                      </a:lnTo>
                      <a:lnTo>
                        <a:pt x="13" y="62"/>
                      </a:lnTo>
                      <a:lnTo>
                        <a:pt x="13" y="65"/>
                      </a:lnTo>
                      <a:lnTo>
                        <a:pt x="13" y="67"/>
                      </a:lnTo>
                      <a:lnTo>
                        <a:pt x="13" y="71"/>
                      </a:lnTo>
                      <a:lnTo>
                        <a:pt x="13" y="72"/>
                      </a:lnTo>
                      <a:lnTo>
                        <a:pt x="13" y="74"/>
                      </a:lnTo>
                      <a:lnTo>
                        <a:pt x="12" y="75"/>
                      </a:lnTo>
                      <a:lnTo>
                        <a:pt x="11" y="78"/>
                      </a:lnTo>
                      <a:lnTo>
                        <a:pt x="11" y="81"/>
                      </a:lnTo>
                      <a:lnTo>
                        <a:pt x="11" y="84"/>
                      </a:lnTo>
                      <a:lnTo>
                        <a:pt x="11" y="87"/>
                      </a:lnTo>
                      <a:lnTo>
                        <a:pt x="10" y="89"/>
                      </a:lnTo>
                      <a:lnTo>
                        <a:pt x="10" y="91"/>
                      </a:lnTo>
                      <a:lnTo>
                        <a:pt x="10" y="92"/>
                      </a:lnTo>
                      <a:lnTo>
                        <a:pt x="11" y="96"/>
                      </a:lnTo>
                      <a:lnTo>
                        <a:pt x="11" y="98"/>
                      </a:lnTo>
                      <a:lnTo>
                        <a:pt x="9" y="101"/>
                      </a:lnTo>
                      <a:lnTo>
                        <a:pt x="10" y="103"/>
                      </a:lnTo>
                      <a:lnTo>
                        <a:pt x="9" y="105"/>
                      </a:lnTo>
                      <a:lnTo>
                        <a:pt x="10" y="107"/>
                      </a:lnTo>
                      <a:lnTo>
                        <a:pt x="10" y="110"/>
                      </a:lnTo>
                      <a:lnTo>
                        <a:pt x="10" y="113"/>
                      </a:lnTo>
                      <a:lnTo>
                        <a:pt x="10" y="114"/>
                      </a:lnTo>
                      <a:lnTo>
                        <a:pt x="8" y="119"/>
                      </a:lnTo>
                      <a:lnTo>
                        <a:pt x="8" y="122"/>
                      </a:lnTo>
                      <a:lnTo>
                        <a:pt x="7" y="123"/>
                      </a:lnTo>
                      <a:lnTo>
                        <a:pt x="8" y="126"/>
                      </a:lnTo>
                      <a:lnTo>
                        <a:pt x="7" y="128"/>
                      </a:lnTo>
                      <a:lnTo>
                        <a:pt x="7" y="130"/>
                      </a:lnTo>
                      <a:lnTo>
                        <a:pt x="6" y="134"/>
                      </a:lnTo>
                      <a:lnTo>
                        <a:pt x="5" y="135"/>
                      </a:lnTo>
                      <a:lnTo>
                        <a:pt x="0" y="158"/>
                      </a:lnTo>
                      <a:lnTo>
                        <a:pt x="6" y="139"/>
                      </a:lnTo>
                    </a:path>
                  </a:pathLst>
                </a:custGeom>
                <a:noFill/>
                <a:ln w="12700" cap="rnd">
                  <a:solidFill>
                    <a:schemeClr val="bg1"/>
                  </a:solidFill>
                  <a:round/>
                  <a:headEnd/>
                  <a:tailEnd/>
                </a:ln>
              </p:spPr>
              <p:txBody>
                <a:bodyPr/>
                <a:lstStyle/>
                <a:p>
                  <a:endParaRPr lang="en-US"/>
                </a:p>
              </p:txBody>
            </p:sp>
            <p:sp>
              <p:nvSpPr>
                <p:cNvPr id="56361" name="Freeform 1063"/>
                <p:cNvSpPr>
                  <a:spLocks/>
                </p:cNvSpPr>
                <p:nvPr/>
              </p:nvSpPr>
              <p:spPr bwMode="auto">
                <a:xfrm>
                  <a:off x="3945" y="2742"/>
                  <a:ext cx="5" cy="20"/>
                </a:xfrm>
                <a:custGeom>
                  <a:avLst/>
                  <a:gdLst>
                    <a:gd name="T0" fmla="*/ 4 w 5"/>
                    <a:gd name="T1" fmla="*/ 0 h 20"/>
                    <a:gd name="T2" fmla="*/ 2 w 5"/>
                    <a:gd name="T3" fmla="*/ 1 h 20"/>
                    <a:gd name="T4" fmla="*/ 1 w 5"/>
                    <a:gd name="T5" fmla="*/ 2 h 20"/>
                    <a:gd name="T6" fmla="*/ 0 w 5"/>
                    <a:gd name="T7" fmla="*/ 5 h 20"/>
                    <a:gd name="T8" fmla="*/ 0 w 5"/>
                    <a:gd name="T9" fmla="*/ 6 h 20"/>
                    <a:gd name="T10" fmla="*/ 1 w 5"/>
                    <a:gd name="T11" fmla="*/ 7 h 20"/>
                    <a:gd name="T12" fmla="*/ 0 w 5"/>
                    <a:gd name="T13" fmla="*/ 8 h 20"/>
                    <a:gd name="T14" fmla="*/ 1 w 5"/>
                    <a:gd name="T15" fmla="*/ 11 h 20"/>
                    <a:gd name="T16" fmla="*/ 0 w 5"/>
                    <a:gd name="T17" fmla="*/ 12 h 20"/>
                    <a:gd name="T18" fmla="*/ 2 w 5"/>
                    <a:gd name="T19" fmla="*/ 13 h 20"/>
                    <a:gd name="T20" fmla="*/ 1 w 5"/>
                    <a:gd name="T21" fmla="*/ 13 h 20"/>
                    <a:gd name="T22" fmla="*/ 2 w 5"/>
                    <a:gd name="T23" fmla="*/ 15 h 20"/>
                    <a:gd name="T24" fmla="*/ 1 w 5"/>
                    <a:gd name="T25" fmla="*/ 18 h 20"/>
                    <a:gd name="T26" fmla="*/ 1 w 5"/>
                    <a:gd name="T27" fmla="*/ 19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20"/>
                    <a:gd name="T44" fmla="*/ 5 w 5"/>
                    <a:gd name="T45" fmla="*/ 20 h 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20">
                      <a:moveTo>
                        <a:pt x="4" y="0"/>
                      </a:moveTo>
                      <a:lnTo>
                        <a:pt x="2" y="1"/>
                      </a:lnTo>
                      <a:lnTo>
                        <a:pt x="1" y="2"/>
                      </a:lnTo>
                      <a:lnTo>
                        <a:pt x="0" y="5"/>
                      </a:lnTo>
                      <a:lnTo>
                        <a:pt x="0" y="6"/>
                      </a:lnTo>
                      <a:lnTo>
                        <a:pt x="1" y="7"/>
                      </a:lnTo>
                      <a:lnTo>
                        <a:pt x="0" y="8"/>
                      </a:lnTo>
                      <a:lnTo>
                        <a:pt x="1" y="11"/>
                      </a:lnTo>
                      <a:lnTo>
                        <a:pt x="0" y="12"/>
                      </a:lnTo>
                      <a:lnTo>
                        <a:pt x="2" y="13"/>
                      </a:lnTo>
                      <a:lnTo>
                        <a:pt x="1" y="13"/>
                      </a:lnTo>
                      <a:lnTo>
                        <a:pt x="2" y="15"/>
                      </a:lnTo>
                      <a:lnTo>
                        <a:pt x="1" y="18"/>
                      </a:lnTo>
                      <a:lnTo>
                        <a:pt x="1" y="19"/>
                      </a:lnTo>
                    </a:path>
                  </a:pathLst>
                </a:custGeom>
                <a:noFill/>
                <a:ln w="12700" cap="rnd">
                  <a:solidFill>
                    <a:schemeClr val="bg1"/>
                  </a:solidFill>
                  <a:round/>
                  <a:headEnd/>
                  <a:tailEnd/>
                </a:ln>
              </p:spPr>
              <p:txBody>
                <a:bodyPr/>
                <a:lstStyle/>
                <a:p>
                  <a:endParaRPr lang="en-US"/>
                </a:p>
              </p:txBody>
            </p:sp>
            <p:sp>
              <p:nvSpPr>
                <p:cNvPr id="56362" name="Freeform 1064"/>
                <p:cNvSpPr>
                  <a:spLocks/>
                </p:cNvSpPr>
                <p:nvPr/>
              </p:nvSpPr>
              <p:spPr bwMode="auto">
                <a:xfrm>
                  <a:off x="4015" y="2741"/>
                  <a:ext cx="12" cy="51"/>
                </a:xfrm>
                <a:custGeom>
                  <a:avLst/>
                  <a:gdLst>
                    <a:gd name="T0" fmla="*/ 10 w 12"/>
                    <a:gd name="T1" fmla="*/ 50 h 51"/>
                    <a:gd name="T2" fmla="*/ 11 w 12"/>
                    <a:gd name="T3" fmla="*/ 48 h 51"/>
                    <a:gd name="T4" fmla="*/ 9 w 12"/>
                    <a:gd name="T5" fmla="*/ 46 h 51"/>
                    <a:gd name="T6" fmla="*/ 9 w 12"/>
                    <a:gd name="T7" fmla="*/ 45 h 51"/>
                    <a:gd name="T8" fmla="*/ 9 w 12"/>
                    <a:gd name="T9" fmla="*/ 44 h 51"/>
                    <a:gd name="T10" fmla="*/ 8 w 12"/>
                    <a:gd name="T11" fmla="*/ 43 h 51"/>
                    <a:gd name="T12" fmla="*/ 8 w 12"/>
                    <a:gd name="T13" fmla="*/ 43 h 51"/>
                    <a:gd name="T14" fmla="*/ 8 w 12"/>
                    <a:gd name="T15" fmla="*/ 40 h 51"/>
                    <a:gd name="T16" fmla="*/ 8 w 12"/>
                    <a:gd name="T17" fmla="*/ 38 h 51"/>
                    <a:gd name="T18" fmla="*/ 7 w 12"/>
                    <a:gd name="T19" fmla="*/ 38 h 51"/>
                    <a:gd name="T20" fmla="*/ 7 w 12"/>
                    <a:gd name="T21" fmla="*/ 37 h 51"/>
                    <a:gd name="T22" fmla="*/ 6 w 12"/>
                    <a:gd name="T23" fmla="*/ 36 h 51"/>
                    <a:gd name="T24" fmla="*/ 6 w 12"/>
                    <a:gd name="T25" fmla="*/ 33 h 51"/>
                    <a:gd name="T26" fmla="*/ 5 w 12"/>
                    <a:gd name="T27" fmla="*/ 32 h 51"/>
                    <a:gd name="T28" fmla="*/ 5 w 12"/>
                    <a:gd name="T29" fmla="*/ 30 h 51"/>
                    <a:gd name="T30" fmla="*/ 5 w 12"/>
                    <a:gd name="T31" fmla="*/ 29 h 51"/>
                    <a:gd name="T32" fmla="*/ 6 w 12"/>
                    <a:gd name="T33" fmla="*/ 29 h 51"/>
                    <a:gd name="T34" fmla="*/ 5 w 12"/>
                    <a:gd name="T35" fmla="*/ 26 h 51"/>
                    <a:gd name="T36" fmla="*/ 4 w 12"/>
                    <a:gd name="T37" fmla="*/ 25 h 51"/>
                    <a:gd name="T38" fmla="*/ 4 w 12"/>
                    <a:gd name="T39" fmla="*/ 25 h 51"/>
                    <a:gd name="T40" fmla="*/ 4 w 12"/>
                    <a:gd name="T41" fmla="*/ 23 h 51"/>
                    <a:gd name="T42" fmla="*/ 3 w 12"/>
                    <a:gd name="T43" fmla="*/ 21 h 51"/>
                    <a:gd name="T44" fmla="*/ 3 w 12"/>
                    <a:gd name="T45" fmla="*/ 20 h 51"/>
                    <a:gd name="T46" fmla="*/ 3 w 12"/>
                    <a:gd name="T47" fmla="*/ 20 h 51"/>
                    <a:gd name="T48" fmla="*/ 3 w 12"/>
                    <a:gd name="T49" fmla="*/ 17 h 51"/>
                    <a:gd name="T50" fmla="*/ 3 w 12"/>
                    <a:gd name="T51" fmla="*/ 15 h 51"/>
                    <a:gd name="T52" fmla="*/ 3 w 12"/>
                    <a:gd name="T53" fmla="*/ 14 h 51"/>
                    <a:gd name="T54" fmla="*/ 2 w 12"/>
                    <a:gd name="T55" fmla="*/ 13 h 51"/>
                    <a:gd name="T56" fmla="*/ 2 w 12"/>
                    <a:gd name="T57" fmla="*/ 12 h 51"/>
                    <a:gd name="T58" fmla="*/ 1 w 12"/>
                    <a:gd name="T59" fmla="*/ 11 h 51"/>
                    <a:gd name="T60" fmla="*/ 1 w 12"/>
                    <a:gd name="T61" fmla="*/ 10 h 51"/>
                    <a:gd name="T62" fmla="*/ 0 w 12"/>
                    <a:gd name="T63" fmla="*/ 8 h 51"/>
                    <a:gd name="T64" fmla="*/ 1 w 12"/>
                    <a:gd name="T65" fmla="*/ 7 h 51"/>
                    <a:gd name="T66" fmla="*/ 1 w 12"/>
                    <a:gd name="T67" fmla="*/ 6 h 51"/>
                    <a:gd name="T68" fmla="*/ 1 w 12"/>
                    <a:gd name="T69" fmla="*/ 5 h 51"/>
                    <a:gd name="T70" fmla="*/ 1 w 12"/>
                    <a:gd name="T71" fmla="*/ 4 h 51"/>
                    <a:gd name="T72" fmla="*/ 0 w 12"/>
                    <a:gd name="T73" fmla="*/ 1 h 51"/>
                    <a:gd name="T74" fmla="*/ 0 w 12"/>
                    <a:gd name="T75" fmla="*/ 0 h 51"/>
                    <a:gd name="T76" fmla="*/ 0 w 12"/>
                    <a:gd name="T77" fmla="*/ 1 h 51"/>
                    <a:gd name="T78" fmla="*/ 1 w 12"/>
                    <a:gd name="T79" fmla="*/ 4 h 51"/>
                    <a:gd name="T80" fmla="*/ 1 w 12"/>
                    <a:gd name="T81" fmla="*/ 5 h 51"/>
                    <a:gd name="T82" fmla="*/ 2 w 12"/>
                    <a:gd name="T83" fmla="*/ 5 h 51"/>
                    <a:gd name="T84" fmla="*/ 2 w 12"/>
                    <a:gd name="T85" fmla="*/ 6 h 51"/>
                    <a:gd name="T86" fmla="*/ 2 w 12"/>
                    <a:gd name="T87" fmla="*/ 8 h 51"/>
                    <a:gd name="T88" fmla="*/ 1 w 12"/>
                    <a:gd name="T89" fmla="*/ 11 h 51"/>
                    <a:gd name="T90" fmla="*/ 2 w 12"/>
                    <a:gd name="T91" fmla="*/ 11 h 51"/>
                    <a:gd name="T92" fmla="*/ 2 w 12"/>
                    <a:gd name="T93" fmla="*/ 12 h 51"/>
                    <a:gd name="T94" fmla="*/ 2 w 12"/>
                    <a:gd name="T95" fmla="*/ 13 h 51"/>
                    <a:gd name="T96" fmla="*/ 2 w 12"/>
                    <a:gd name="T97" fmla="*/ 13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
                    <a:gd name="T148" fmla="*/ 0 h 51"/>
                    <a:gd name="T149" fmla="*/ 12 w 12"/>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 h="51">
                      <a:moveTo>
                        <a:pt x="10" y="50"/>
                      </a:moveTo>
                      <a:lnTo>
                        <a:pt x="11" y="48"/>
                      </a:lnTo>
                      <a:lnTo>
                        <a:pt x="9" y="46"/>
                      </a:lnTo>
                      <a:lnTo>
                        <a:pt x="9" y="45"/>
                      </a:lnTo>
                      <a:lnTo>
                        <a:pt x="9" y="44"/>
                      </a:lnTo>
                      <a:lnTo>
                        <a:pt x="8" y="43"/>
                      </a:lnTo>
                      <a:lnTo>
                        <a:pt x="8" y="40"/>
                      </a:lnTo>
                      <a:lnTo>
                        <a:pt x="8" y="38"/>
                      </a:lnTo>
                      <a:lnTo>
                        <a:pt x="7" y="38"/>
                      </a:lnTo>
                      <a:lnTo>
                        <a:pt x="7" y="37"/>
                      </a:lnTo>
                      <a:lnTo>
                        <a:pt x="6" y="36"/>
                      </a:lnTo>
                      <a:lnTo>
                        <a:pt x="6" y="33"/>
                      </a:lnTo>
                      <a:lnTo>
                        <a:pt x="5" y="32"/>
                      </a:lnTo>
                      <a:lnTo>
                        <a:pt x="5" y="30"/>
                      </a:lnTo>
                      <a:lnTo>
                        <a:pt x="5" y="29"/>
                      </a:lnTo>
                      <a:lnTo>
                        <a:pt x="6" y="29"/>
                      </a:lnTo>
                      <a:lnTo>
                        <a:pt x="5" y="26"/>
                      </a:lnTo>
                      <a:lnTo>
                        <a:pt x="4" y="25"/>
                      </a:lnTo>
                      <a:lnTo>
                        <a:pt x="4" y="23"/>
                      </a:lnTo>
                      <a:lnTo>
                        <a:pt x="3" y="21"/>
                      </a:lnTo>
                      <a:lnTo>
                        <a:pt x="3" y="20"/>
                      </a:lnTo>
                      <a:lnTo>
                        <a:pt x="3" y="17"/>
                      </a:lnTo>
                      <a:lnTo>
                        <a:pt x="3" y="15"/>
                      </a:lnTo>
                      <a:lnTo>
                        <a:pt x="3" y="14"/>
                      </a:lnTo>
                      <a:lnTo>
                        <a:pt x="2" y="13"/>
                      </a:lnTo>
                      <a:lnTo>
                        <a:pt x="2" y="12"/>
                      </a:lnTo>
                      <a:lnTo>
                        <a:pt x="1" y="11"/>
                      </a:lnTo>
                      <a:lnTo>
                        <a:pt x="1" y="10"/>
                      </a:lnTo>
                      <a:lnTo>
                        <a:pt x="0" y="8"/>
                      </a:lnTo>
                      <a:lnTo>
                        <a:pt x="1" y="7"/>
                      </a:lnTo>
                      <a:lnTo>
                        <a:pt x="1" y="6"/>
                      </a:lnTo>
                      <a:lnTo>
                        <a:pt x="1" y="5"/>
                      </a:lnTo>
                      <a:lnTo>
                        <a:pt x="1" y="4"/>
                      </a:lnTo>
                      <a:lnTo>
                        <a:pt x="0" y="1"/>
                      </a:lnTo>
                      <a:lnTo>
                        <a:pt x="0" y="0"/>
                      </a:lnTo>
                      <a:lnTo>
                        <a:pt x="0" y="1"/>
                      </a:lnTo>
                      <a:lnTo>
                        <a:pt x="1" y="4"/>
                      </a:lnTo>
                      <a:lnTo>
                        <a:pt x="1" y="5"/>
                      </a:lnTo>
                      <a:lnTo>
                        <a:pt x="2" y="5"/>
                      </a:lnTo>
                      <a:lnTo>
                        <a:pt x="2" y="6"/>
                      </a:lnTo>
                      <a:lnTo>
                        <a:pt x="2" y="8"/>
                      </a:lnTo>
                      <a:lnTo>
                        <a:pt x="1" y="11"/>
                      </a:lnTo>
                      <a:lnTo>
                        <a:pt x="2" y="11"/>
                      </a:lnTo>
                      <a:lnTo>
                        <a:pt x="2" y="12"/>
                      </a:lnTo>
                      <a:lnTo>
                        <a:pt x="2" y="13"/>
                      </a:lnTo>
                    </a:path>
                  </a:pathLst>
                </a:custGeom>
                <a:noFill/>
                <a:ln w="12700" cap="rnd">
                  <a:solidFill>
                    <a:schemeClr val="bg1"/>
                  </a:solidFill>
                  <a:round/>
                  <a:headEnd/>
                  <a:tailEnd/>
                </a:ln>
              </p:spPr>
              <p:txBody>
                <a:bodyPr/>
                <a:lstStyle/>
                <a:p>
                  <a:endParaRPr lang="en-US"/>
                </a:p>
              </p:txBody>
            </p:sp>
            <p:sp>
              <p:nvSpPr>
                <p:cNvPr id="56363" name="Freeform 1065"/>
                <p:cNvSpPr>
                  <a:spLocks/>
                </p:cNvSpPr>
                <p:nvPr/>
              </p:nvSpPr>
              <p:spPr bwMode="auto">
                <a:xfrm>
                  <a:off x="4026" y="2792"/>
                  <a:ext cx="7" cy="38"/>
                </a:xfrm>
                <a:custGeom>
                  <a:avLst/>
                  <a:gdLst>
                    <a:gd name="T0" fmla="*/ 6 w 7"/>
                    <a:gd name="T1" fmla="*/ 37 h 38"/>
                    <a:gd name="T2" fmla="*/ 6 w 7"/>
                    <a:gd name="T3" fmla="*/ 36 h 38"/>
                    <a:gd name="T4" fmla="*/ 5 w 7"/>
                    <a:gd name="T5" fmla="*/ 35 h 38"/>
                    <a:gd name="T6" fmla="*/ 5 w 7"/>
                    <a:gd name="T7" fmla="*/ 35 h 38"/>
                    <a:gd name="T8" fmla="*/ 5 w 7"/>
                    <a:gd name="T9" fmla="*/ 35 h 38"/>
                    <a:gd name="T10" fmla="*/ 5 w 7"/>
                    <a:gd name="T11" fmla="*/ 32 h 38"/>
                    <a:gd name="T12" fmla="*/ 5 w 7"/>
                    <a:gd name="T13" fmla="*/ 31 h 38"/>
                    <a:gd name="T14" fmla="*/ 5 w 7"/>
                    <a:gd name="T15" fmla="*/ 30 h 38"/>
                    <a:gd name="T16" fmla="*/ 5 w 7"/>
                    <a:gd name="T17" fmla="*/ 30 h 38"/>
                    <a:gd name="T18" fmla="*/ 5 w 7"/>
                    <a:gd name="T19" fmla="*/ 29 h 38"/>
                    <a:gd name="T20" fmla="*/ 4 w 7"/>
                    <a:gd name="T21" fmla="*/ 27 h 38"/>
                    <a:gd name="T22" fmla="*/ 3 w 7"/>
                    <a:gd name="T23" fmla="*/ 25 h 38"/>
                    <a:gd name="T24" fmla="*/ 4 w 7"/>
                    <a:gd name="T25" fmla="*/ 24 h 38"/>
                    <a:gd name="T26" fmla="*/ 3 w 7"/>
                    <a:gd name="T27" fmla="*/ 24 h 38"/>
                    <a:gd name="T28" fmla="*/ 3 w 7"/>
                    <a:gd name="T29" fmla="*/ 23 h 38"/>
                    <a:gd name="T30" fmla="*/ 3 w 7"/>
                    <a:gd name="T31" fmla="*/ 21 h 38"/>
                    <a:gd name="T32" fmla="*/ 2 w 7"/>
                    <a:gd name="T33" fmla="*/ 20 h 38"/>
                    <a:gd name="T34" fmla="*/ 2 w 7"/>
                    <a:gd name="T35" fmla="*/ 20 h 38"/>
                    <a:gd name="T36" fmla="*/ 2 w 7"/>
                    <a:gd name="T37" fmla="*/ 19 h 38"/>
                    <a:gd name="T38" fmla="*/ 2 w 7"/>
                    <a:gd name="T39" fmla="*/ 17 h 38"/>
                    <a:gd name="T40" fmla="*/ 1 w 7"/>
                    <a:gd name="T41" fmla="*/ 16 h 38"/>
                    <a:gd name="T42" fmla="*/ 1 w 7"/>
                    <a:gd name="T43" fmla="*/ 16 h 38"/>
                    <a:gd name="T44" fmla="*/ 2 w 7"/>
                    <a:gd name="T45" fmla="*/ 13 h 38"/>
                    <a:gd name="T46" fmla="*/ 2 w 7"/>
                    <a:gd name="T47" fmla="*/ 11 h 38"/>
                    <a:gd name="T48" fmla="*/ 2 w 7"/>
                    <a:gd name="T49" fmla="*/ 11 h 38"/>
                    <a:gd name="T50" fmla="*/ 1 w 7"/>
                    <a:gd name="T51" fmla="*/ 10 h 38"/>
                    <a:gd name="T52" fmla="*/ 1 w 7"/>
                    <a:gd name="T53" fmla="*/ 8 h 38"/>
                    <a:gd name="T54" fmla="*/ 2 w 7"/>
                    <a:gd name="T55" fmla="*/ 8 h 38"/>
                    <a:gd name="T56" fmla="*/ 2 w 7"/>
                    <a:gd name="T57" fmla="*/ 8 h 38"/>
                    <a:gd name="T58" fmla="*/ 0 w 7"/>
                    <a:gd name="T59" fmla="*/ 6 h 38"/>
                    <a:gd name="T60" fmla="*/ 0 w 7"/>
                    <a:gd name="T61" fmla="*/ 4 h 38"/>
                    <a:gd name="T62" fmla="*/ 0 w 7"/>
                    <a:gd name="T63" fmla="*/ 2 h 38"/>
                    <a:gd name="T64" fmla="*/ 0 w 7"/>
                    <a:gd name="T65" fmla="*/ 1 h 38"/>
                    <a:gd name="T66" fmla="*/ 0 w 7"/>
                    <a:gd name="T67" fmla="*/ 0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
                    <a:gd name="T103" fmla="*/ 0 h 38"/>
                    <a:gd name="T104" fmla="*/ 7 w 7"/>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 h="38">
                      <a:moveTo>
                        <a:pt x="6" y="36"/>
                      </a:moveTo>
                      <a:lnTo>
                        <a:pt x="6" y="37"/>
                      </a:lnTo>
                      <a:lnTo>
                        <a:pt x="6" y="36"/>
                      </a:lnTo>
                      <a:lnTo>
                        <a:pt x="5" y="35"/>
                      </a:lnTo>
                      <a:lnTo>
                        <a:pt x="6" y="33"/>
                      </a:lnTo>
                      <a:lnTo>
                        <a:pt x="5" y="32"/>
                      </a:lnTo>
                      <a:lnTo>
                        <a:pt x="5" y="31"/>
                      </a:lnTo>
                      <a:lnTo>
                        <a:pt x="4" y="31"/>
                      </a:lnTo>
                      <a:lnTo>
                        <a:pt x="5" y="30"/>
                      </a:lnTo>
                      <a:lnTo>
                        <a:pt x="5" y="29"/>
                      </a:lnTo>
                      <a:lnTo>
                        <a:pt x="4" y="27"/>
                      </a:lnTo>
                      <a:lnTo>
                        <a:pt x="4" y="26"/>
                      </a:lnTo>
                      <a:lnTo>
                        <a:pt x="3" y="25"/>
                      </a:lnTo>
                      <a:lnTo>
                        <a:pt x="4" y="24"/>
                      </a:lnTo>
                      <a:lnTo>
                        <a:pt x="3" y="24"/>
                      </a:lnTo>
                      <a:lnTo>
                        <a:pt x="3" y="23"/>
                      </a:lnTo>
                      <a:lnTo>
                        <a:pt x="3" y="21"/>
                      </a:lnTo>
                      <a:lnTo>
                        <a:pt x="2" y="20"/>
                      </a:lnTo>
                      <a:lnTo>
                        <a:pt x="3" y="20"/>
                      </a:lnTo>
                      <a:lnTo>
                        <a:pt x="2" y="20"/>
                      </a:lnTo>
                      <a:lnTo>
                        <a:pt x="2" y="19"/>
                      </a:lnTo>
                      <a:lnTo>
                        <a:pt x="1" y="18"/>
                      </a:lnTo>
                      <a:lnTo>
                        <a:pt x="2" y="17"/>
                      </a:lnTo>
                      <a:lnTo>
                        <a:pt x="1" y="16"/>
                      </a:lnTo>
                      <a:lnTo>
                        <a:pt x="2" y="13"/>
                      </a:lnTo>
                      <a:lnTo>
                        <a:pt x="3" y="12"/>
                      </a:lnTo>
                      <a:lnTo>
                        <a:pt x="2" y="11"/>
                      </a:lnTo>
                      <a:lnTo>
                        <a:pt x="2" y="10"/>
                      </a:lnTo>
                      <a:lnTo>
                        <a:pt x="1" y="10"/>
                      </a:lnTo>
                      <a:lnTo>
                        <a:pt x="1" y="8"/>
                      </a:lnTo>
                      <a:lnTo>
                        <a:pt x="2" y="8"/>
                      </a:lnTo>
                      <a:lnTo>
                        <a:pt x="1" y="6"/>
                      </a:lnTo>
                      <a:lnTo>
                        <a:pt x="0" y="6"/>
                      </a:lnTo>
                      <a:lnTo>
                        <a:pt x="1" y="5"/>
                      </a:lnTo>
                      <a:lnTo>
                        <a:pt x="0" y="4"/>
                      </a:lnTo>
                      <a:lnTo>
                        <a:pt x="0" y="2"/>
                      </a:lnTo>
                      <a:lnTo>
                        <a:pt x="1" y="1"/>
                      </a:lnTo>
                      <a:lnTo>
                        <a:pt x="0" y="1"/>
                      </a:lnTo>
                      <a:lnTo>
                        <a:pt x="0" y="0"/>
                      </a:lnTo>
                    </a:path>
                  </a:pathLst>
                </a:custGeom>
                <a:noFill/>
                <a:ln w="12700" cap="rnd">
                  <a:solidFill>
                    <a:schemeClr val="bg1"/>
                  </a:solidFill>
                  <a:round/>
                  <a:headEnd/>
                  <a:tailEnd/>
                </a:ln>
              </p:spPr>
              <p:txBody>
                <a:bodyPr/>
                <a:lstStyle/>
                <a:p>
                  <a:endParaRPr lang="en-US"/>
                </a:p>
              </p:txBody>
            </p:sp>
            <p:sp>
              <p:nvSpPr>
                <p:cNvPr id="56364" name="Freeform 1066"/>
                <p:cNvSpPr>
                  <a:spLocks/>
                </p:cNvSpPr>
                <p:nvPr/>
              </p:nvSpPr>
              <p:spPr bwMode="auto">
                <a:xfrm>
                  <a:off x="3860" y="2749"/>
                  <a:ext cx="90" cy="178"/>
                </a:xfrm>
                <a:custGeom>
                  <a:avLst/>
                  <a:gdLst>
                    <a:gd name="T0" fmla="*/ 0 w 90"/>
                    <a:gd name="T1" fmla="*/ 43 h 178"/>
                    <a:gd name="T2" fmla="*/ 1 w 90"/>
                    <a:gd name="T3" fmla="*/ 49 h 178"/>
                    <a:gd name="T4" fmla="*/ 1 w 90"/>
                    <a:gd name="T5" fmla="*/ 49 h 178"/>
                    <a:gd name="T6" fmla="*/ 3 w 90"/>
                    <a:gd name="T7" fmla="*/ 56 h 178"/>
                    <a:gd name="T8" fmla="*/ 3 w 90"/>
                    <a:gd name="T9" fmla="*/ 62 h 178"/>
                    <a:gd name="T10" fmla="*/ 3 w 90"/>
                    <a:gd name="T11" fmla="*/ 66 h 178"/>
                    <a:gd name="T12" fmla="*/ 4 w 90"/>
                    <a:gd name="T13" fmla="*/ 72 h 178"/>
                    <a:gd name="T14" fmla="*/ 6 w 90"/>
                    <a:gd name="T15" fmla="*/ 77 h 178"/>
                    <a:gd name="T16" fmla="*/ 7 w 90"/>
                    <a:gd name="T17" fmla="*/ 80 h 178"/>
                    <a:gd name="T18" fmla="*/ 7 w 90"/>
                    <a:gd name="T19" fmla="*/ 85 h 178"/>
                    <a:gd name="T20" fmla="*/ 8 w 90"/>
                    <a:gd name="T21" fmla="*/ 91 h 178"/>
                    <a:gd name="T22" fmla="*/ 10 w 90"/>
                    <a:gd name="T23" fmla="*/ 96 h 178"/>
                    <a:gd name="T24" fmla="*/ 10 w 90"/>
                    <a:gd name="T25" fmla="*/ 99 h 178"/>
                    <a:gd name="T26" fmla="*/ 10 w 90"/>
                    <a:gd name="T27" fmla="*/ 106 h 178"/>
                    <a:gd name="T28" fmla="*/ 11 w 90"/>
                    <a:gd name="T29" fmla="*/ 110 h 178"/>
                    <a:gd name="T30" fmla="*/ 13 w 90"/>
                    <a:gd name="T31" fmla="*/ 116 h 178"/>
                    <a:gd name="T32" fmla="*/ 13 w 90"/>
                    <a:gd name="T33" fmla="*/ 121 h 178"/>
                    <a:gd name="T34" fmla="*/ 15 w 90"/>
                    <a:gd name="T35" fmla="*/ 126 h 178"/>
                    <a:gd name="T36" fmla="*/ 16 w 90"/>
                    <a:gd name="T37" fmla="*/ 130 h 178"/>
                    <a:gd name="T38" fmla="*/ 18 w 90"/>
                    <a:gd name="T39" fmla="*/ 138 h 178"/>
                    <a:gd name="T40" fmla="*/ 20 w 90"/>
                    <a:gd name="T41" fmla="*/ 142 h 178"/>
                    <a:gd name="T42" fmla="*/ 23 w 90"/>
                    <a:gd name="T43" fmla="*/ 148 h 178"/>
                    <a:gd name="T44" fmla="*/ 25 w 90"/>
                    <a:gd name="T45" fmla="*/ 154 h 178"/>
                    <a:gd name="T46" fmla="*/ 26 w 90"/>
                    <a:gd name="T47" fmla="*/ 158 h 178"/>
                    <a:gd name="T48" fmla="*/ 28 w 90"/>
                    <a:gd name="T49" fmla="*/ 163 h 178"/>
                    <a:gd name="T50" fmla="*/ 30 w 90"/>
                    <a:gd name="T51" fmla="*/ 167 h 178"/>
                    <a:gd name="T52" fmla="*/ 34 w 90"/>
                    <a:gd name="T53" fmla="*/ 172 h 178"/>
                    <a:gd name="T54" fmla="*/ 36 w 90"/>
                    <a:gd name="T55" fmla="*/ 173 h 178"/>
                    <a:gd name="T56" fmla="*/ 43 w 90"/>
                    <a:gd name="T57" fmla="*/ 176 h 178"/>
                    <a:gd name="T58" fmla="*/ 45 w 90"/>
                    <a:gd name="T59" fmla="*/ 176 h 178"/>
                    <a:gd name="T60" fmla="*/ 49 w 90"/>
                    <a:gd name="T61" fmla="*/ 176 h 178"/>
                    <a:gd name="T62" fmla="*/ 52 w 90"/>
                    <a:gd name="T63" fmla="*/ 172 h 178"/>
                    <a:gd name="T64" fmla="*/ 54 w 90"/>
                    <a:gd name="T65" fmla="*/ 170 h 178"/>
                    <a:gd name="T66" fmla="*/ 58 w 90"/>
                    <a:gd name="T67" fmla="*/ 166 h 178"/>
                    <a:gd name="T68" fmla="*/ 60 w 90"/>
                    <a:gd name="T69" fmla="*/ 161 h 178"/>
                    <a:gd name="T70" fmla="*/ 62 w 90"/>
                    <a:gd name="T71" fmla="*/ 157 h 178"/>
                    <a:gd name="T72" fmla="*/ 64 w 90"/>
                    <a:gd name="T73" fmla="*/ 151 h 178"/>
                    <a:gd name="T74" fmla="*/ 66 w 90"/>
                    <a:gd name="T75" fmla="*/ 147 h 178"/>
                    <a:gd name="T76" fmla="*/ 66 w 90"/>
                    <a:gd name="T77" fmla="*/ 141 h 178"/>
                    <a:gd name="T78" fmla="*/ 68 w 90"/>
                    <a:gd name="T79" fmla="*/ 139 h 178"/>
                    <a:gd name="T80" fmla="*/ 70 w 90"/>
                    <a:gd name="T81" fmla="*/ 135 h 178"/>
                    <a:gd name="T82" fmla="*/ 70 w 90"/>
                    <a:gd name="T83" fmla="*/ 129 h 178"/>
                    <a:gd name="T84" fmla="*/ 70 w 90"/>
                    <a:gd name="T85" fmla="*/ 124 h 178"/>
                    <a:gd name="T86" fmla="*/ 71 w 90"/>
                    <a:gd name="T87" fmla="*/ 120 h 178"/>
                    <a:gd name="T88" fmla="*/ 72 w 90"/>
                    <a:gd name="T89" fmla="*/ 115 h 178"/>
                    <a:gd name="T90" fmla="*/ 72 w 90"/>
                    <a:gd name="T91" fmla="*/ 110 h 178"/>
                    <a:gd name="T92" fmla="*/ 73 w 90"/>
                    <a:gd name="T93" fmla="*/ 105 h 178"/>
                    <a:gd name="T94" fmla="*/ 74 w 90"/>
                    <a:gd name="T95" fmla="*/ 102 h 178"/>
                    <a:gd name="T96" fmla="*/ 74 w 90"/>
                    <a:gd name="T97" fmla="*/ 96 h 178"/>
                    <a:gd name="T98" fmla="*/ 74 w 90"/>
                    <a:gd name="T99" fmla="*/ 91 h 178"/>
                    <a:gd name="T100" fmla="*/ 74 w 90"/>
                    <a:gd name="T101" fmla="*/ 87 h 178"/>
                    <a:gd name="T102" fmla="*/ 74 w 90"/>
                    <a:gd name="T103" fmla="*/ 81 h 178"/>
                    <a:gd name="T104" fmla="*/ 75 w 90"/>
                    <a:gd name="T105" fmla="*/ 77 h 178"/>
                    <a:gd name="T106" fmla="*/ 75 w 90"/>
                    <a:gd name="T107" fmla="*/ 72 h 178"/>
                    <a:gd name="T108" fmla="*/ 75 w 90"/>
                    <a:gd name="T109" fmla="*/ 67 h 178"/>
                    <a:gd name="T110" fmla="*/ 76 w 90"/>
                    <a:gd name="T111" fmla="*/ 63 h 178"/>
                    <a:gd name="T112" fmla="*/ 77 w 90"/>
                    <a:gd name="T113" fmla="*/ 56 h 178"/>
                    <a:gd name="T114" fmla="*/ 78 w 90"/>
                    <a:gd name="T115" fmla="*/ 51 h 178"/>
                    <a:gd name="T116" fmla="*/ 77 w 90"/>
                    <a:gd name="T117" fmla="*/ 47 h 178"/>
                    <a:gd name="T118" fmla="*/ 83 w 90"/>
                    <a:gd name="T119" fmla="*/ 24 h 178"/>
                    <a:gd name="T120" fmla="*/ 89 w 90"/>
                    <a:gd name="T121" fmla="*/ 0 h 178"/>
                    <a:gd name="T122" fmla="*/ 78 w 90"/>
                    <a:gd name="T123" fmla="*/ 38 h 1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0"/>
                    <a:gd name="T187" fmla="*/ 0 h 178"/>
                    <a:gd name="T188" fmla="*/ 90 w 90"/>
                    <a:gd name="T189" fmla="*/ 178 h 17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0" h="178">
                      <a:moveTo>
                        <a:pt x="1" y="39"/>
                      </a:moveTo>
                      <a:lnTo>
                        <a:pt x="0" y="43"/>
                      </a:lnTo>
                      <a:lnTo>
                        <a:pt x="1" y="47"/>
                      </a:lnTo>
                      <a:lnTo>
                        <a:pt x="1" y="49"/>
                      </a:lnTo>
                      <a:lnTo>
                        <a:pt x="1" y="53"/>
                      </a:lnTo>
                      <a:lnTo>
                        <a:pt x="3" y="56"/>
                      </a:lnTo>
                      <a:lnTo>
                        <a:pt x="1" y="55"/>
                      </a:lnTo>
                      <a:lnTo>
                        <a:pt x="3" y="62"/>
                      </a:lnTo>
                      <a:lnTo>
                        <a:pt x="2" y="63"/>
                      </a:lnTo>
                      <a:lnTo>
                        <a:pt x="3" y="66"/>
                      </a:lnTo>
                      <a:lnTo>
                        <a:pt x="3" y="68"/>
                      </a:lnTo>
                      <a:lnTo>
                        <a:pt x="4" y="72"/>
                      </a:lnTo>
                      <a:lnTo>
                        <a:pt x="4" y="74"/>
                      </a:lnTo>
                      <a:lnTo>
                        <a:pt x="6" y="77"/>
                      </a:lnTo>
                      <a:lnTo>
                        <a:pt x="6" y="79"/>
                      </a:lnTo>
                      <a:lnTo>
                        <a:pt x="7" y="80"/>
                      </a:lnTo>
                      <a:lnTo>
                        <a:pt x="7" y="84"/>
                      </a:lnTo>
                      <a:lnTo>
                        <a:pt x="7" y="85"/>
                      </a:lnTo>
                      <a:lnTo>
                        <a:pt x="8" y="89"/>
                      </a:lnTo>
                      <a:lnTo>
                        <a:pt x="8" y="91"/>
                      </a:lnTo>
                      <a:lnTo>
                        <a:pt x="8" y="93"/>
                      </a:lnTo>
                      <a:lnTo>
                        <a:pt x="10" y="96"/>
                      </a:lnTo>
                      <a:lnTo>
                        <a:pt x="10" y="97"/>
                      </a:lnTo>
                      <a:lnTo>
                        <a:pt x="10" y="99"/>
                      </a:lnTo>
                      <a:lnTo>
                        <a:pt x="9" y="103"/>
                      </a:lnTo>
                      <a:lnTo>
                        <a:pt x="10" y="106"/>
                      </a:lnTo>
                      <a:lnTo>
                        <a:pt x="11" y="106"/>
                      </a:lnTo>
                      <a:lnTo>
                        <a:pt x="11" y="110"/>
                      </a:lnTo>
                      <a:lnTo>
                        <a:pt x="13" y="112"/>
                      </a:lnTo>
                      <a:lnTo>
                        <a:pt x="13" y="116"/>
                      </a:lnTo>
                      <a:lnTo>
                        <a:pt x="13" y="117"/>
                      </a:lnTo>
                      <a:lnTo>
                        <a:pt x="13" y="121"/>
                      </a:lnTo>
                      <a:lnTo>
                        <a:pt x="14" y="123"/>
                      </a:lnTo>
                      <a:lnTo>
                        <a:pt x="15" y="126"/>
                      </a:lnTo>
                      <a:lnTo>
                        <a:pt x="16" y="128"/>
                      </a:lnTo>
                      <a:lnTo>
                        <a:pt x="16" y="130"/>
                      </a:lnTo>
                      <a:lnTo>
                        <a:pt x="18" y="138"/>
                      </a:lnTo>
                      <a:lnTo>
                        <a:pt x="19" y="141"/>
                      </a:lnTo>
                      <a:lnTo>
                        <a:pt x="20" y="142"/>
                      </a:lnTo>
                      <a:lnTo>
                        <a:pt x="22" y="147"/>
                      </a:lnTo>
                      <a:lnTo>
                        <a:pt x="23" y="148"/>
                      </a:lnTo>
                      <a:lnTo>
                        <a:pt x="24" y="152"/>
                      </a:lnTo>
                      <a:lnTo>
                        <a:pt x="25" y="154"/>
                      </a:lnTo>
                      <a:lnTo>
                        <a:pt x="26" y="158"/>
                      </a:lnTo>
                      <a:lnTo>
                        <a:pt x="27" y="161"/>
                      </a:lnTo>
                      <a:lnTo>
                        <a:pt x="28" y="163"/>
                      </a:lnTo>
                      <a:lnTo>
                        <a:pt x="29" y="166"/>
                      </a:lnTo>
                      <a:lnTo>
                        <a:pt x="30" y="167"/>
                      </a:lnTo>
                      <a:lnTo>
                        <a:pt x="31" y="170"/>
                      </a:lnTo>
                      <a:lnTo>
                        <a:pt x="34" y="172"/>
                      </a:lnTo>
                      <a:lnTo>
                        <a:pt x="36" y="173"/>
                      </a:lnTo>
                      <a:lnTo>
                        <a:pt x="38" y="177"/>
                      </a:lnTo>
                      <a:lnTo>
                        <a:pt x="43" y="176"/>
                      </a:lnTo>
                      <a:lnTo>
                        <a:pt x="45" y="177"/>
                      </a:lnTo>
                      <a:lnTo>
                        <a:pt x="45" y="176"/>
                      </a:lnTo>
                      <a:lnTo>
                        <a:pt x="47" y="176"/>
                      </a:lnTo>
                      <a:lnTo>
                        <a:pt x="49" y="176"/>
                      </a:lnTo>
                      <a:lnTo>
                        <a:pt x="51" y="175"/>
                      </a:lnTo>
                      <a:lnTo>
                        <a:pt x="52" y="172"/>
                      </a:lnTo>
                      <a:lnTo>
                        <a:pt x="54" y="171"/>
                      </a:lnTo>
                      <a:lnTo>
                        <a:pt x="54" y="170"/>
                      </a:lnTo>
                      <a:lnTo>
                        <a:pt x="56" y="167"/>
                      </a:lnTo>
                      <a:lnTo>
                        <a:pt x="58" y="166"/>
                      </a:lnTo>
                      <a:lnTo>
                        <a:pt x="59" y="164"/>
                      </a:lnTo>
                      <a:lnTo>
                        <a:pt x="60" y="161"/>
                      </a:lnTo>
                      <a:lnTo>
                        <a:pt x="60" y="159"/>
                      </a:lnTo>
                      <a:lnTo>
                        <a:pt x="62" y="157"/>
                      </a:lnTo>
                      <a:lnTo>
                        <a:pt x="63" y="154"/>
                      </a:lnTo>
                      <a:lnTo>
                        <a:pt x="64" y="151"/>
                      </a:lnTo>
                      <a:lnTo>
                        <a:pt x="65" y="149"/>
                      </a:lnTo>
                      <a:lnTo>
                        <a:pt x="66" y="147"/>
                      </a:lnTo>
                      <a:lnTo>
                        <a:pt x="66" y="146"/>
                      </a:lnTo>
                      <a:lnTo>
                        <a:pt x="66" y="141"/>
                      </a:lnTo>
                      <a:lnTo>
                        <a:pt x="68" y="140"/>
                      </a:lnTo>
                      <a:lnTo>
                        <a:pt x="68" y="139"/>
                      </a:lnTo>
                      <a:lnTo>
                        <a:pt x="68" y="136"/>
                      </a:lnTo>
                      <a:lnTo>
                        <a:pt x="70" y="135"/>
                      </a:lnTo>
                      <a:lnTo>
                        <a:pt x="69" y="130"/>
                      </a:lnTo>
                      <a:lnTo>
                        <a:pt x="70" y="129"/>
                      </a:lnTo>
                      <a:lnTo>
                        <a:pt x="70" y="126"/>
                      </a:lnTo>
                      <a:lnTo>
                        <a:pt x="70" y="124"/>
                      </a:lnTo>
                      <a:lnTo>
                        <a:pt x="71" y="122"/>
                      </a:lnTo>
                      <a:lnTo>
                        <a:pt x="71" y="120"/>
                      </a:lnTo>
                      <a:lnTo>
                        <a:pt x="72" y="117"/>
                      </a:lnTo>
                      <a:lnTo>
                        <a:pt x="72" y="115"/>
                      </a:lnTo>
                      <a:lnTo>
                        <a:pt x="72" y="112"/>
                      </a:lnTo>
                      <a:lnTo>
                        <a:pt x="72" y="110"/>
                      </a:lnTo>
                      <a:lnTo>
                        <a:pt x="72" y="108"/>
                      </a:lnTo>
                      <a:lnTo>
                        <a:pt x="73" y="105"/>
                      </a:lnTo>
                      <a:lnTo>
                        <a:pt x="73" y="103"/>
                      </a:lnTo>
                      <a:lnTo>
                        <a:pt x="74" y="102"/>
                      </a:lnTo>
                      <a:lnTo>
                        <a:pt x="74" y="98"/>
                      </a:lnTo>
                      <a:lnTo>
                        <a:pt x="74" y="96"/>
                      </a:lnTo>
                      <a:lnTo>
                        <a:pt x="74" y="93"/>
                      </a:lnTo>
                      <a:lnTo>
                        <a:pt x="74" y="91"/>
                      </a:lnTo>
                      <a:lnTo>
                        <a:pt x="75" y="90"/>
                      </a:lnTo>
                      <a:lnTo>
                        <a:pt x="74" y="87"/>
                      </a:lnTo>
                      <a:lnTo>
                        <a:pt x="74" y="85"/>
                      </a:lnTo>
                      <a:lnTo>
                        <a:pt x="74" y="81"/>
                      </a:lnTo>
                      <a:lnTo>
                        <a:pt x="74" y="79"/>
                      </a:lnTo>
                      <a:lnTo>
                        <a:pt x="75" y="77"/>
                      </a:lnTo>
                      <a:lnTo>
                        <a:pt x="74" y="75"/>
                      </a:lnTo>
                      <a:lnTo>
                        <a:pt x="75" y="72"/>
                      </a:lnTo>
                      <a:lnTo>
                        <a:pt x="75" y="71"/>
                      </a:lnTo>
                      <a:lnTo>
                        <a:pt x="75" y="67"/>
                      </a:lnTo>
                      <a:lnTo>
                        <a:pt x="75" y="65"/>
                      </a:lnTo>
                      <a:lnTo>
                        <a:pt x="76" y="63"/>
                      </a:lnTo>
                      <a:lnTo>
                        <a:pt x="77" y="60"/>
                      </a:lnTo>
                      <a:lnTo>
                        <a:pt x="77" y="56"/>
                      </a:lnTo>
                      <a:lnTo>
                        <a:pt x="78" y="54"/>
                      </a:lnTo>
                      <a:lnTo>
                        <a:pt x="78" y="51"/>
                      </a:lnTo>
                      <a:lnTo>
                        <a:pt x="78" y="49"/>
                      </a:lnTo>
                      <a:lnTo>
                        <a:pt x="77" y="47"/>
                      </a:lnTo>
                      <a:lnTo>
                        <a:pt x="79" y="43"/>
                      </a:lnTo>
                      <a:lnTo>
                        <a:pt x="83" y="24"/>
                      </a:lnTo>
                      <a:lnTo>
                        <a:pt x="89" y="0"/>
                      </a:lnTo>
                      <a:lnTo>
                        <a:pt x="78" y="38"/>
                      </a:lnTo>
                    </a:path>
                  </a:pathLst>
                </a:custGeom>
                <a:noFill/>
                <a:ln w="12700" cap="rnd">
                  <a:solidFill>
                    <a:schemeClr val="bg1"/>
                  </a:solidFill>
                  <a:round/>
                  <a:headEnd/>
                  <a:tailEnd/>
                </a:ln>
              </p:spPr>
              <p:txBody>
                <a:bodyPr/>
                <a:lstStyle/>
                <a:p>
                  <a:endParaRPr lang="en-US"/>
                </a:p>
              </p:txBody>
            </p:sp>
            <p:sp>
              <p:nvSpPr>
                <p:cNvPr id="56365" name="Freeform 1067"/>
                <p:cNvSpPr>
                  <a:spLocks/>
                </p:cNvSpPr>
                <p:nvPr/>
              </p:nvSpPr>
              <p:spPr bwMode="auto">
                <a:xfrm>
                  <a:off x="3855" y="2749"/>
                  <a:ext cx="95" cy="179"/>
                </a:xfrm>
                <a:custGeom>
                  <a:avLst/>
                  <a:gdLst>
                    <a:gd name="T0" fmla="*/ 88 w 95"/>
                    <a:gd name="T1" fmla="*/ 30 h 179"/>
                    <a:gd name="T2" fmla="*/ 84 w 95"/>
                    <a:gd name="T3" fmla="*/ 47 h 179"/>
                    <a:gd name="T4" fmla="*/ 84 w 95"/>
                    <a:gd name="T5" fmla="*/ 47 h 179"/>
                    <a:gd name="T6" fmla="*/ 82 w 95"/>
                    <a:gd name="T7" fmla="*/ 54 h 179"/>
                    <a:gd name="T8" fmla="*/ 85 w 95"/>
                    <a:gd name="T9" fmla="*/ 60 h 179"/>
                    <a:gd name="T10" fmla="*/ 83 w 95"/>
                    <a:gd name="T11" fmla="*/ 65 h 179"/>
                    <a:gd name="T12" fmla="*/ 82 w 95"/>
                    <a:gd name="T13" fmla="*/ 69 h 179"/>
                    <a:gd name="T14" fmla="*/ 82 w 95"/>
                    <a:gd name="T15" fmla="*/ 74 h 179"/>
                    <a:gd name="T16" fmla="*/ 82 w 95"/>
                    <a:gd name="T17" fmla="*/ 79 h 179"/>
                    <a:gd name="T18" fmla="*/ 81 w 95"/>
                    <a:gd name="T19" fmla="*/ 82 h 179"/>
                    <a:gd name="T20" fmla="*/ 81 w 95"/>
                    <a:gd name="T21" fmla="*/ 90 h 179"/>
                    <a:gd name="T22" fmla="*/ 80 w 95"/>
                    <a:gd name="T23" fmla="*/ 93 h 179"/>
                    <a:gd name="T24" fmla="*/ 80 w 95"/>
                    <a:gd name="T25" fmla="*/ 99 h 179"/>
                    <a:gd name="T26" fmla="*/ 79 w 95"/>
                    <a:gd name="T27" fmla="*/ 103 h 179"/>
                    <a:gd name="T28" fmla="*/ 77 w 95"/>
                    <a:gd name="T29" fmla="*/ 109 h 179"/>
                    <a:gd name="T30" fmla="*/ 77 w 95"/>
                    <a:gd name="T31" fmla="*/ 115 h 179"/>
                    <a:gd name="T32" fmla="*/ 76 w 95"/>
                    <a:gd name="T33" fmla="*/ 118 h 179"/>
                    <a:gd name="T34" fmla="*/ 75 w 95"/>
                    <a:gd name="T35" fmla="*/ 123 h 179"/>
                    <a:gd name="T36" fmla="*/ 74 w 95"/>
                    <a:gd name="T37" fmla="*/ 128 h 179"/>
                    <a:gd name="T38" fmla="*/ 72 w 95"/>
                    <a:gd name="T39" fmla="*/ 136 h 179"/>
                    <a:gd name="T40" fmla="*/ 71 w 95"/>
                    <a:gd name="T41" fmla="*/ 141 h 179"/>
                    <a:gd name="T42" fmla="*/ 71 w 95"/>
                    <a:gd name="T43" fmla="*/ 148 h 179"/>
                    <a:gd name="T44" fmla="*/ 69 w 95"/>
                    <a:gd name="T45" fmla="*/ 152 h 179"/>
                    <a:gd name="T46" fmla="*/ 68 w 95"/>
                    <a:gd name="T47" fmla="*/ 156 h 179"/>
                    <a:gd name="T48" fmla="*/ 66 w 95"/>
                    <a:gd name="T49" fmla="*/ 161 h 179"/>
                    <a:gd name="T50" fmla="*/ 64 w 95"/>
                    <a:gd name="T51" fmla="*/ 166 h 179"/>
                    <a:gd name="T52" fmla="*/ 61 w 95"/>
                    <a:gd name="T53" fmla="*/ 171 h 179"/>
                    <a:gd name="T54" fmla="*/ 58 w 95"/>
                    <a:gd name="T55" fmla="*/ 173 h 179"/>
                    <a:gd name="T56" fmla="*/ 51 w 95"/>
                    <a:gd name="T57" fmla="*/ 177 h 179"/>
                    <a:gd name="T58" fmla="*/ 49 w 95"/>
                    <a:gd name="T59" fmla="*/ 177 h 179"/>
                    <a:gd name="T60" fmla="*/ 45 w 95"/>
                    <a:gd name="T61" fmla="*/ 177 h 179"/>
                    <a:gd name="T62" fmla="*/ 42 w 95"/>
                    <a:gd name="T63" fmla="*/ 174 h 179"/>
                    <a:gd name="T64" fmla="*/ 40 w 95"/>
                    <a:gd name="T65" fmla="*/ 172 h 179"/>
                    <a:gd name="T66" fmla="*/ 37 w 95"/>
                    <a:gd name="T67" fmla="*/ 168 h 179"/>
                    <a:gd name="T68" fmla="*/ 34 w 95"/>
                    <a:gd name="T69" fmla="*/ 162 h 179"/>
                    <a:gd name="T70" fmla="*/ 32 w 95"/>
                    <a:gd name="T71" fmla="*/ 158 h 179"/>
                    <a:gd name="T72" fmla="*/ 30 w 95"/>
                    <a:gd name="T73" fmla="*/ 154 h 179"/>
                    <a:gd name="T74" fmla="*/ 27 w 95"/>
                    <a:gd name="T75" fmla="*/ 149 h 179"/>
                    <a:gd name="T76" fmla="*/ 27 w 95"/>
                    <a:gd name="T77" fmla="*/ 145 h 179"/>
                    <a:gd name="T78" fmla="*/ 23 w 95"/>
                    <a:gd name="T79" fmla="*/ 141 h 179"/>
                    <a:gd name="T80" fmla="*/ 21 w 95"/>
                    <a:gd name="T81" fmla="*/ 136 h 179"/>
                    <a:gd name="T82" fmla="*/ 21 w 95"/>
                    <a:gd name="T83" fmla="*/ 133 h 179"/>
                    <a:gd name="T84" fmla="*/ 20 w 95"/>
                    <a:gd name="T85" fmla="*/ 127 h 179"/>
                    <a:gd name="T86" fmla="*/ 19 w 95"/>
                    <a:gd name="T87" fmla="*/ 122 h 179"/>
                    <a:gd name="T88" fmla="*/ 18 w 95"/>
                    <a:gd name="T89" fmla="*/ 118 h 179"/>
                    <a:gd name="T90" fmla="*/ 17 w 95"/>
                    <a:gd name="T91" fmla="*/ 113 h 179"/>
                    <a:gd name="T92" fmla="*/ 17 w 95"/>
                    <a:gd name="T93" fmla="*/ 108 h 179"/>
                    <a:gd name="T94" fmla="*/ 16 w 95"/>
                    <a:gd name="T95" fmla="*/ 104 h 179"/>
                    <a:gd name="T96" fmla="*/ 16 w 95"/>
                    <a:gd name="T97" fmla="*/ 98 h 179"/>
                    <a:gd name="T98" fmla="*/ 15 w 95"/>
                    <a:gd name="T99" fmla="*/ 94 h 179"/>
                    <a:gd name="T100" fmla="*/ 15 w 95"/>
                    <a:gd name="T101" fmla="*/ 90 h 179"/>
                    <a:gd name="T102" fmla="*/ 14 w 95"/>
                    <a:gd name="T103" fmla="*/ 85 h 179"/>
                    <a:gd name="T104" fmla="*/ 13 w 95"/>
                    <a:gd name="T105" fmla="*/ 78 h 179"/>
                    <a:gd name="T106" fmla="*/ 13 w 95"/>
                    <a:gd name="T107" fmla="*/ 76 h 179"/>
                    <a:gd name="T108" fmla="*/ 11 w 95"/>
                    <a:gd name="T109" fmla="*/ 70 h 179"/>
                    <a:gd name="T110" fmla="*/ 11 w 95"/>
                    <a:gd name="T111" fmla="*/ 66 h 179"/>
                    <a:gd name="T112" fmla="*/ 9 w 95"/>
                    <a:gd name="T113" fmla="*/ 60 h 179"/>
                    <a:gd name="T114" fmla="*/ 9 w 95"/>
                    <a:gd name="T115" fmla="*/ 54 h 179"/>
                    <a:gd name="T116" fmla="*/ 8 w 95"/>
                    <a:gd name="T117" fmla="*/ 49 h 179"/>
                    <a:gd name="T118" fmla="*/ 6 w 95"/>
                    <a:gd name="T119" fmla="*/ 44 h 179"/>
                    <a:gd name="T120" fmla="*/ 6 w 95"/>
                    <a:gd name="T121" fmla="*/ 44 h 179"/>
                    <a:gd name="T122" fmla="*/ 6 w 95"/>
                    <a:gd name="T123" fmla="*/ 41 h 1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5"/>
                    <a:gd name="T187" fmla="*/ 0 h 179"/>
                    <a:gd name="T188" fmla="*/ 95 w 95"/>
                    <a:gd name="T189" fmla="*/ 179 h 17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5" h="179">
                      <a:moveTo>
                        <a:pt x="94" y="0"/>
                      </a:moveTo>
                      <a:lnTo>
                        <a:pt x="88" y="30"/>
                      </a:lnTo>
                      <a:lnTo>
                        <a:pt x="85" y="44"/>
                      </a:lnTo>
                      <a:lnTo>
                        <a:pt x="84" y="47"/>
                      </a:lnTo>
                      <a:lnTo>
                        <a:pt x="85" y="51"/>
                      </a:lnTo>
                      <a:lnTo>
                        <a:pt x="82" y="54"/>
                      </a:lnTo>
                      <a:lnTo>
                        <a:pt x="85" y="54"/>
                      </a:lnTo>
                      <a:lnTo>
                        <a:pt x="85" y="60"/>
                      </a:lnTo>
                      <a:lnTo>
                        <a:pt x="84" y="62"/>
                      </a:lnTo>
                      <a:lnTo>
                        <a:pt x="83" y="65"/>
                      </a:lnTo>
                      <a:lnTo>
                        <a:pt x="82" y="66"/>
                      </a:lnTo>
                      <a:lnTo>
                        <a:pt x="82" y="69"/>
                      </a:lnTo>
                      <a:lnTo>
                        <a:pt x="82" y="72"/>
                      </a:lnTo>
                      <a:lnTo>
                        <a:pt x="82" y="74"/>
                      </a:lnTo>
                      <a:lnTo>
                        <a:pt x="81" y="76"/>
                      </a:lnTo>
                      <a:lnTo>
                        <a:pt x="82" y="79"/>
                      </a:lnTo>
                      <a:lnTo>
                        <a:pt x="81" y="81"/>
                      </a:lnTo>
                      <a:lnTo>
                        <a:pt x="81" y="82"/>
                      </a:lnTo>
                      <a:lnTo>
                        <a:pt x="81" y="86"/>
                      </a:lnTo>
                      <a:lnTo>
                        <a:pt x="81" y="90"/>
                      </a:lnTo>
                      <a:lnTo>
                        <a:pt x="81" y="91"/>
                      </a:lnTo>
                      <a:lnTo>
                        <a:pt x="80" y="93"/>
                      </a:lnTo>
                      <a:lnTo>
                        <a:pt x="80" y="94"/>
                      </a:lnTo>
                      <a:lnTo>
                        <a:pt x="80" y="99"/>
                      </a:lnTo>
                      <a:lnTo>
                        <a:pt x="80" y="102"/>
                      </a:lnTo>
                      <a:lnTo>
                        <a:pt x="79" y="103"/>
                      </a:lnTo>
                      <a:lnTo>
                        <a:pt x="78" y="105"/>
                      </a:lnTo>
                      <a:lnTo>
                        <a:pt x="77" y="109"/>
                      </a:lnTo>
                      <a:lnTo>
                        <a:pt x="78" y="110"/>
                      </a:lnTo>
                      <a:lnTo>
                        <a:pt x="77" y="115"/>
                      </a:lnTo>
                      <a:lnTo>
                        <a:pt x="77" y="116"/>
                      </a:lnTo>
                      <a:lnTo>
                        <a:pt x="76" y="118"/>
                      </a:lnTo>
                      <a:lnTo>
                        <a:pt x="76" y="121"/>
                      </a:lnTo>
                      <a:lnTo>
                        <a:pt x="75" y="123"/>
                      </a:lnTo>
                      <a:lnTo>
                        <a:pt x="73" y="125"/>
                      </a:lnTo>
                      <a:lnTo>
                        <a:pt x="74" y="128"/>
                      </a:lnTo>
                      <a:lnTo>
                        <a:pt x="74" y="134"/>
                      </a:lnTo>
                      <a:lnTo>
                        <a:pt x="72" y="136"/>
                      </a:lnTo>
                      <a:lnTo>
                        <a:pt x="72" y="139"/>
                      </a:lnTo>
                      <a:lnTo>
                        <a:pt x="71" y="141"/>
                      </a:lnTo>
                      <a:lnTo>
                        <a:pt x="71" y="146"/>
                      </a:lnTo>
                      <a:lnTo>
                        <a:pt x="71" y="148"/>
                      </a:lnTo>
                      <a:lnTo>
                        <a:pt x="70" y="149"/>
                      </a:lnTo>
                      <a:lnTo>
                        <a:pt x="69" y="152"/>
                      </a:lnTo>
                      <a:lnTo>
                        <a:pt x="68" y="153"/>
                      </a:lnTo>
                      <a:lnTo>
                        <a:pt x="68" y="156"/>
                      </a:lnTo>
                      <a:lnTo>
                        <a:pt x="67" y="160"/>
                      </a:lnTo>
                      <a:lnTo>
                        <a:pt x="66" y="161"/>
                      </a:lnTo>
                      <a:lnTo>
                        <a:pt x="65" y="164"/>
                      </a:lnTo>
                      <a:lnTo>
                        <a:pt x="64" y="166"/>
                      </a:lnTo>
                      <a:lnTo>
                        <a:pt x="62" y="168"/>
                      </a:lnTo>
                      <a:lnTo>
                        <a:pt x="61" y="171"/>
                      </a:lnTo>
                      <a:lnTo>
                        <a:pt x="59" y="171"/>
                      </a:lnTo>
                      <a:lnTo>
                        <a:pt x="58" y="173"/>
                      </a:lnTo>
                      <a:lnTo>
                        <a:pt x="56" y="174"/>
                      </a:lnTo>
                      <a:lnTo>
                        <a:pt x="51" y="177"/>
                      </a:lnTo>
                      <a:lnTo>
                        <a:pt x="50" y="178"/>
                      </a:lnTo>
                      <a:lnTo>
                        <a:pt x="49" y="177"/>
                      </a:lnTo>
                      <a:lnTo>
                        <a:pt x="47" y="176"/>
                      </a:lnTo>
                      <a:lnTo>
                        <a:pt x="45" y="177"/>
                      </a:lnTo>
                      <a:lnTo>
                        <a:pt x="44" y="177"/>
                      </a:lnTo>
                      <a:lnTo>
                        <a:pt x="42" y="174"/>
                      </a:lnTo>
                      <a:lnTo>
                        <a:pt x="41" y="173"/>
                      </a:lnTo>
                      <a:lnTo>
                        <a:pt x="40" y="172"/>
                      </a:lnTo>
                      <a:lnTo>
                        <a:pt x="38" y="171"/>
                      </a:lnTo>
                      <a:lnTo>
                        <a:pt x="37" y="168"/>
                      </a:lnTo>
                      <a:lnTo>
                        <a:pt x="35" y="166"/>
                      </a:lnTo>
                      <a:lnTo>
                        <a:pt x="34" y="162"/>
                      </a:lnTo>
                      <a:lnTo>
                        <a:pt x="35" y="161"/>
                      </a:lnTo>
                      <a:lnTo>
                        <a:pt x="32" y="158"/>
                      </a:lnTo>
                      <a:lnTo>
                        <a:pt x="31" y="156"/>
                      </a:lnTo>
                      <a:lnTo>
                        <a:pt x="30" y="154"/>
                      </a:lnTo>
                      <a:lnTo>
                        <a:pt x="28" y="153"/>
                      </a:lnTo>
                      <a:lnTo>
                        <a:pt x="27" y="149"/>
                      </a:lnTo>
                      <a:lnTo>
                        <a:pt x="28" y="148"/>
                      </a:lnTo>
                      <a:lnTo>
                        <a:pt x="27" y="145"/>
                      </a:lnTo>
                      <a:lnTo>
                        <a:pt x="24" y="142"/>
                      </a:lnTo>
                      <a:lnTo>
                        <a:pt x="23" y="141"/>
                      </a:lnTo>
                      <a:lnTo>
                        <a:pt x="23" y="139"/>
                      </a:lnTo>
                      <a:lnTo>
                        <a:pt x="21" y="136"/>
                      </a:lnTo>
                      <a:lnTo>
                        <a:pt x="21" y="134"/>
                      </a:lnTo>
                      <a:lnTo>
                        <a:pt x="21" y="133"/>
                      </a:lnTo>
                      <a:lnTo>
                        <a:pt x="21" y="128"/>
                      </a:lnTo>
                      <a:lnTo>
                        <a:pt x="20" y="127"/>
                      </a:lnTo>
                      <a:lnTo>
                        <a:pt x="19" y="124"/>
                      </a:lnTo>
                      <a:lnTo>
                        <a:pt x="19" y="122"/>
                      </a:lnTo>
                      <a:lnTo>
                        <a:pt x="18" y="121"/>
                      </a:lnTo>
                      <a:lnTo>
                        <a:pt x="18" y="118"/>
                      </a:lnTo>
                      <a:lnTo>
                        <a:pt x="18" y="115"/>
                      </a:lnTo>
                      <a:lnTo>
                        <a:pt x="17" y="113"/>
                      </a:lnTo>
                      <a:lnTo>
                        <a:pt x="17" y="110"/>
                      </a:lnTo>
                      <a:lnTo>
                        <a:pt x="17" y="108"/>
                      </a:lnTo>
                      <a:lnTo>
                        <a:pt x="17" y="105"/>
                      </a:lnTo>
                      <a:lnTo>
                        <a:pt x="16" y="104"/>
                      </a:lnTo>
                      <a:lnTo>
                        <a:pt x="16" y="100"/>
                      </a:lnTo>
                      <a:lnTo>
                        <a:pt x="16" y="98"/>
                      </a:lnTo>
                      <a:lnTo>
                        <a:pt x="16" y="96"/>
                      </a:lnTo>
                      <a:lnTo>
                        <a:pt x="15" y="94"/>
                      </a:lnTo>
                      <a:lnTo>
                        <a:pt x="15" y="92"/>
                      </a:lnTo>
                      <a:lnTo>
                        <a:pt x="15" y="90"/>
                      </a:lnTo>
                      <a:lnTo>
                        <a:pt x="15" y="86"/>
                      </a:lnTo>
                      <a:lnTo>
                        <a:pt x="14" y="85"/>
                      </a:lnTo>
                      <a:lnTo>
                        <a:pt x="14" y="81"/>
                      </a:lnTo>
                      <a:lnTo>
                        <a:pt x="13" y="78"/>
                      </a:lnTo>
                      <a:lnTo>
                        <a:pt x="13" y="76"/>
                      </a:lnTo>
                      <a:lnTo>
                        <a:pt x="12" y="73"/>
                      </a:lnTo>
                      <a:lnTo>
                        <a:pt x="11" y="70"/>
                      </a:lnTo>
                      <a:lnTo>
                        <a:pt x="11" y="67"/>
                      </a:lnTo>
                      <a:lnTo>
                        <a:pt x="11" y="66"/>
                      </a:lnTo>
                      <a:lnTo>
                        <a:pt x="9" y="63"/>
                      </a:lnTo>
                      <a:lnTo>
                        <a:pt x="9" y="60"/>
                      </a:lnTo>
                      <a:lnTo>
                        <a:pt x="9" y="57"/>
                      </a:lnTo>
                      <a:lnTo>
                        <a:pt x="9" y="54"/>
                      </a:lnTo>
                      <a:lnTo>
                        <a:pt x="8" y="50"/>
                      </a:lnTo>
                      <a:lnTo>
                        <a:pt x="8" y="49"/>
                      </a:lnTo>
                      <a:lnTo>
                        <a:pt x="7" y="47"/>
                      </a:lnTo>
                      <a:lnTo>
                        <a:pt x="6" y="44"/>
                      </a:lnTo>
                      <a:lnTo>
                        <a:pt x="0" y="26"/>
                      </a:lnTo>
                      <a:lnTo>
                        <a:pt x="6" y="44"/>
                      </a:lnTo>
                      <a:lnTo>
                        <a:pt x="6" y="41"/>
                      </a:lnTo>
                    </a:path>
                  </a:pathLst>
                </a:custGeom>
                <a:noFill/>
                <a:ln w="12700" cap="rnd">
                  <a:solidFill>
                    <a:schemeClr val="bg1"/>
                  </a:solidFill>
                  <a:round/>
                  <a:headEnd/>
                  <a:tailEnd/>
                </a:ln>
              </p:spPr>
              <p:txBody>
                <a:bodyPr/>
                <a:lstStyle/>
                <a:p>
                  <a:endParaRPr lang="en-US"/>
                </a:p>
              </p:txBody>
            </p:sp>
            <p:sp>
              <p:nvSpPr>
                <p:cNvPr id="56366" name="Freeform 1068"/>
                <p:cNvSpPr>
                  <a:spLocks/>
                </p:cNvSpPr>
                <p:nvPr/>
              </p:nvSpPr>
              <p:spPr bwMode="auto">
                <a:xfrm>
                  <a:off x="3779" y="2652"/>
                  <a:ext cx="83" cy="142"/>
                </a:xfrm>
                <a:custGeom>
                  <a:avLst/>
                  <a:gdLst>
                    <a:gd name="T0" fmla="*/ 1 w 83"/>
                    <a:gd name="T1" fmla="*/ 135 h 142"/>
                    <a:gd name="T2" fmla="*/ 1 w 83"/>
                    <a:gd name="T3" fmla="*/ 129 h 142"/>
                    <a:gd name="T4" fmla="*/ 1 w 83"/>
                    <a:gd name="T5" fmla="*/ 129 h 142"/>
                    <a:gd name="T6" fmla="*/ 3 w 83"/>
                    <a:gd name="T7" fmla="*/ 123 h 142"/>
                    <a:gd name="T8" fmla="*/ 1 w 83"/>
                    <a:gd name="T9" fmla="*/ 117 h 142"/>
                    <a:gd name="T10" fmla="*/ 3 w 83"/>
                    <a:gd name="T11" fmla="*/ 114 h 142"/>
                    <a:gd name="T12" fmla="*/ 2 w 83"/>
                    <a:gd name="T13" fmla="*/ 108 h 142"/>
                    <a:gd name="T14" fmla="*/ 2 w 83"/>
                    <a:gd name="T15" fmla="*/ 103 h 142"/>
                    <a:gd name="T16" fmla="*/ 2 w 83"/>
                    <a:gd name="T17" fmla="*/ 100 h 142"/>
                    <a:gd name="T18" fmla="*/ 4 w 83"/>
                    <a:gd name="T19" fmla="*/ 92 h 142"/>
                    <a:gd name="T20" fmla="*/ 3 w 83"/>
                    <a:gd name="T21" fmla="*/ 88 h 142"/>
                    <a:gd name="T22" fmla="*/ 4 w 83"/>
                    <a:gd name="T23" fmla="*/ 83 h 142"/>
                    <a:gd name="T24" fmla="*/ 6 w 83"/>
                    <a:gd name="T25" fmla="*/ 77 h 142"/>
                    <a:gd name="T26" fmla="*/ 7 w 83"/>
                    <a:gd name="T27" fmla="*/ 73 h 142"/>
                    <a:gd name="T28" fmla="*/ 7 w 83"/>
                    <a:gd name="T29" fmla="*/ 68 h 142"/>
                    <a:gd name="T30" fmla="*/ 9 w 83"/>
                    <a:gd name="T31" fmla="*/ 63 h 142"/>
                    <a:gd name="T32" fmla="*/ 9 w 83"/>
                    <a:gd name="T33" fmla="*/ 58 h 142"/>
                    <a:gd name="T34" fmla="*/ 10 w 83"/>
                    <a:gd name="T35" fmla="*/ 53 h 142"/>
                    <a:gd name="T36" fmla="*/ 11 w 83"/>
                    <a:gd name="T37" fmla="*/ 49 h 142"/>
                    <a:gd name="T38" fmla="*/ 13 w 83"/>
                    <a:gd name="T39" fmla="*/ 40 h 142"/>
                    <a:gd name="T40" fmla="*/ 13 w 83"/>
                    <a:gd name="T41" fmla="*/ 34 h 142"/>
                    <a:gd name="T42" fmla="*/ 14 w 83"/>
                    <a:gd name="T43" fmla="*/ 30 h 142"/>
                    <a:gd name="T44" fmla="*/ 16 w 83"/>
                    <a:gd name="T45" fmla="*/ 25 h 142"/>
                    <a:gd name="T46" fmla="*/ 17 w 83"/>
                    <a:gd name="T47" fmla="*/ 20 h 142"/>
                    <a:gd name="T48" fmla="*/ 20 w 83"/>
                    <a:gd name="T49" fmla="*/ 15 h 142"/>
                    <a:gd name="T50" fmla="*/ 21 w 83"/>
                    <a:gd name="T51" fmla="*/ 11 h 142"/>
                    <a:gd name="T52" fmla="*/ 24 w 83"/>
                    <a:gd name="T53" fmla="*/ 6 h 142"/>
                    <a:gd name="T54" fmla="*/ 27 w 83"/>
                    <a:gd name="T55" fmla="*/ 4 h 142"/>
                    <a:gd name="T56" fmla="*/ 33 w 83"/>
                    <a:gd name="T57" fmla="*/ 1 h 142"/>
                    <a:gd name="T58" fmla="*/ 37 w 83"/>
                    <a:gd name="T59" fmla="*/ 0 h 142"/>
                    <a:gd name="T60" fmla="*/ 39 w 83"/>
                    <a:gd name="T61" fmla="*/ 1 h 142"/>
                    <a:gd name="T62" fmla="*/ 43 w 83"/>
                    <a:gd name="T63" fmla="*/ 4 h 142"/>
                    <a:gd name="T64" fmla="*/ 45 w 83"/>
                    <a:gd name="T65" fmla="*/ 7 h 142"/>
                    <a:gd name="T66" fmla="*/ 48 w 83"/>
                    <a:gd name="T67" fmla="*/ 11 h 142"/>
                    <a:gd name="T68" fmla="*/ 51 w 83"/>
                    <a:gd name="T69" fmla="*/ 14 h 142"/>
                    <a:gd name="T70" fmla="*/ 51 w 83"/>
                    <a:gd name="T71" fmla="*/ 19 h 142"/>
                    <a:gd name="T72" fmla="*/ 55 w 83"/>
                    <a:gd name="T73" fmla="*/ 24 h 142"/>
                    <a:gd name="T74" fmla="*/ 57 w 83"/>
                    <a:gd name="T75" fmla="*/ 30 h 142"/>
                    <a:gd name="T76" fmla="*/ 58 w 83"/>
                    <a:gd name="T77" fmla="*/ 33 h 142"/>
                    <a:gd name="T78" fmla="*/ 61 w 83"/>
                    <a:gd name="T79" fmla="*/ 38 h 142"/>
                    <a:gd name="T80" fmla="*/ 63 w 83"/>
                    <a:gd name="T81" fmla="*/ 40 h 142"/>
                    <a:gd name="T82" fmla="*/ 64 w 83"/>
                    <a:gd name="T83" fmla="*/ 45 h 142"/>
                    <a:gd name="T84" fmla="*/ 65 w 83"/>
                    <a:gd name="T85" fmla="*/ 49 h 142"/>
                    <a:gd name="T86" fmla="*/ 65 w 83"/>
                    <a:gd name="T87" fmla="*/ 55 h 142"/>
                    <a:gd name="T88" fmla="*/ 65 w 83"/>
                    <a:gd name="T89" fmla="*/ 58 h 142"/>
                    <a:gd name="T90" fmla="*/ 66 w 83"/>
                    <a:gd name="T91" fmla="*/ 63 h 142"/>
                    <a:gd name="T92" fmla="*/ 66 w 83"/>
                    <a:gd name="T93" fmla="*/ 69 h 142"/>
                    <a:gd name="T94" fmla="*/ 68 w 83"/>
                    <a:gd name="T95" fmla="*/ 72 h 142"/>
                    <a:gd name="T96" fmla="*/ 69 w 83"/>
                    <a:gd name="T97" fmla="*/ 77 h 142"/>
                    <a:gd name="T98" fmla="*/ 69 w 83"/>
                    <a:gd name="T99" fmla="*/ 82 h 142"/>
                    <a:gd name="T100" fmla="*/ 70 w 83"/>
                    <a:gd name="T101" fmla="*/ 86 h 142"/>
                    <a:gd name="T102" fmla="*/ 69 w 83"/>
                    <a:gd name="T103" fmla="*/ 91 h 142"/>
                    <a:gd name="T104" fmla="*/ 71 w 83"/>
                    <a:gd name="T105" fmla="*/ 97 h 142"/>
                    <a:gd name="T106" fmla="*/ 72 w 83"/>
                    <a:gd name="T107" fmla="*/ 101 h 142"/>
                    <a:gd name="T108" fmla="*/ 72 w 83"/>
                    <a:gd name="T109" fmla="*/ 105 h 142"/>
                    <a:gd name="T110" fmla="*/ 74 w 83"/>
                    <a:gd name="T111" fmla="*/ 110 h 142"/>
                    <a:gd name="T112" fmla="*/ 76 w 83"/>
                    <a:gd name="T113" fmla="*/ 116 h 142"/>
                    <a:gd name="T114" fmla="*/ 75 w 83"/>
                    <a:gd name="T115" fmla="*/ 121 h 142"/>
                    <a:gd name="T116" fmla="*/ 76 w 83"/>
                    <a:gd name="T117" fmla="*/ 127 h 142"/>
                    <a:gd name="T118" fmla="*/ 78 w 83"/>
                    <a:gd name="T119" fmla="*/ 130 h 142"/>
                    <a:gd name="T120" fmla="*/ 82 w 83"/>
                    <a:gd name="T121" fmla="*/ 141 h 142"/>
                    <a:gd name="T122" fmla="*/ 77 w 83"/>
                    <a:gd name="T123" fmla="*/ 135 h 1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3"/>
                    <a:gd name="T187" fmla="*/ 0 h 142"/>
                    <a:gd name="T188" fmla="*/ 83 w 83"/>
                    <a:gd name="T189" fmla="*/ 142 h 1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3" h="142">
                      <a:moveTo>
                        <a:pt x="1" y="140"/>
                      </a:moveTo>
                      <a:lnTo>
                        <a:pt x="1" y="135"/>
                      </a:lnTo>
                      <a:lnTo>
                        <a:pt x="1" y="134"/>
                      </a:lnTo>
                      <a:lnTo>
                        <a:pt x="1" y="129"/>
                      </a:lnTo>
                      <a:lnTo>
                        <a:pt x="1" y="127"/>
                      </a:lnTo>
                      <a:lnTo>
                        <a:pt x="3" y="123"/>
                      </a:lnTo>
                      <a:lnTo>
                        <a:pt x="0" y="123"/>
                      </a:lnTo>
                      <a:lnTo>
                        <a:pt x="1" y="117"/>
                      </a:lnTo>
                      <a:lnTo>
                        <a:pt x="2" y="115"/>
                      </a:lnTo>
                      <a:lnTo>
                        <a:pt x="3" y="114"/>
                      </a:lnTo>
                      <a:lnTo>
                        <a:pt x="3" y="110"/>
                      </a:lnTo>
                      <a:lnTo>
                        <a:pt x="2" y="108"/>
                      </a:lnTo>
                      <a:lnTo>
                        <a:pt x="1" y="105"/>
                      </a:lnTo>
                      <a:lnTo>
                        <a:pt x="2" y="103"/>
                      </a:lnTo>
                      <a:lnTo>
                        <a:pt x="2" y="101"/>
                      </a:lnTo>
                      <a:lnTo>
                        <a:pt x="2" y="100"/>
                      </a:lnTo>
                      <a:lnTo>
                        <a:pt x="4" y="95"/>
                      </a:lnTo>
                      <a:lnTo>
                        <a:pt x="4" y="92"/>
                      </a:lnTo>
                      <a:lnTo>
                        <a:pt x="4" y="90"/>
                      </a:lnTo>
                      <a:lnTo>
                        <a:pt x="3" y="88"/>
                      </a:lnTo>
                      <a:lnTo>
                        <a:pt x="4" y="84"/>
                      </a:lnTo>
                      <a:lnTo>
                        <a:pt x="4" y="83"/>
                      </a:lnTo>
                      <a:lnTo>
                        <a:pt x="5" y="81"/>
                      </a:lnTo>
                      <a:lnTo>
                        <a:pt x="6" y="77"/>
                      </a:lnTo>
                      <a:lnTo>
                        <a:pt x="6" y="76"/>
                      </a:lnTo>
                      <a:lnTo>
                        <a:pt x="7" y="73"/>
                      </a:lnTo>
                      <a:lnTo>
                        <a:pt x="8" y="71"/>
                      </a:lnTo>
                      <a:lnTo>
                        <a:pt x="7" y="68"/>
                      </a:lnTo>
                      <a:lnTo>
                        <a:pt x="8" y="65"/>
                      </a:lnTo>
                      <a:lnTo>
                        <a:pt x="9" y="63"/>
                      </a:lnTo>
                      <a:lnTo>
                        <a:pt x="8" y="60"/>
                      </a:lnTo>
                      <a:lnTo>
                        <a:pt x="9" y="58"/>
                      </a:lnTo>
                      <a:lnTo>
                        <a:pt x="9" y="55"/>
                      </a:lnTo>
                      <a:lnTo>
                        <a:pt x="10" y="53"/>
                      </a:lnTo>
                      <a:lnTo>
                        <a:pt x="11" y="51"/>
                      </a:lnTo>
                      <a:lnTo>
                        <a:pt x="11" y="49"/>
                      </a:lnTo>
                      <a:lnTo>
                        <a:pt x="12" y="41"/>
                      </a:lnTo>
                      <a:lnTo>
                        <a:pt x="13" y="40"/>
                      </a:lnTo>
                      <a:lnTo>
                        <a:pt x="13" y="38"/>
                      </a:lnTo>
                      <a:lnTo>
                        <a:pt x="13" y="34"/>
                      </a:lnTo>
                      <a:lnTo>
                        <a:pt x="13" y="31"/>
                      </a:lnTo>
                      <a:lnTo>
                        <a:pt x="14" y="30"/>
                      </a:lnTo>
                      <a:lnTo>
                        <a:pt x="15" y="27"/>
                      </a:lnTo>
                      <a:lnTo>
                        <a:pt x="16" y="25"/>
                      </a:lnTo>
                      <a:lnTo>
                        <a:pt x="16" y="24"/>
                      </a:lnTo>
                      <a:lnTo>
                        <a:pt x="17" y="20"/>
                      </a:lnTo>
                      <a:lnTo>
                        <a:pt x="19" y="18"/>
                      </a:lnTo>
                      <a:lnTo>
                        <a:pt x="20" y="15"/>
                      </a:lnTo>
                      <a:lnTo>
                        <a:pt x="20" y="13"/>
                      </a:lnTo>
                      <a:lnTo>
                        <a:pt x="21" y="11"/>
                      </a:lnTo>
                      <a:lnTo>
                        <a:pt x="22" y="9"/>
                      </a:lnTo>
                      <a:lnTo>
                        <a:pt x="24" y="6"/>
                      </a:lnTo>
                      <a:lnTo>
                        <a:pt x="25" y="5"/>
                      </a:lnTo>
                      <a:lnTo>
                        <a:pt x="27" y="4"/>
                      </a:lnTo>
                      <a:lnTo>
                        <a:pt x="29" y="1"/>
                      </a:lnTo>
                      <a:lnTo>
                        <a:pt x="33" y="1"/>
                      </a:lnTo>
                      <a:lnTo>
                        <a:pt x="34" y="0"/>
                      </a:lnTo>
                      <a:lnTo>
                        <a:pt x="37" y="0"/>
                      </a:lnTo>
                      <a:lnTo>
                        <a:pt x="37" y="1"/>
                      </a:lnTo>
                      <a:lnTo>
                        <a:pt x="39" y="1"/>
                      </a:lnTo>
                      <a:lnTo>
                        <a:pt x="40" y="1"/>
                      </a:lnTo>
                      <a:lnTo>
                        <a:pt x="43" y="4"/>
                      </a:lnTo>
                      <a:lnTo>
                        <a:pt x="45" y="5"/>
                      </a:lnTo>
                      <a:lnTo>
                        <a:pt x="45" y="7"/>
                      </a:lnTo>
                      <a:lnTo>
                        <a:pt x="46" y="9"/>
                      </a:lnTo>
                      <a:lnTo>
                        <a:pt x="48" y="11"/>
                      </a:lnTo>
                      <a:lnTo>
                        <a:pt x="49" y="12"/>
                      </a:lnTo>
                      <a:lnTo>
                        <a:pt x="51" y="14"/>
                      </a:lnTo>
                      <a:lnTo>
                        <a:pt x="51" y="18"/>
                      </a:lnTo>
                      <a:lnTo>
                        <a:pt x="51" y="19"/>
                      </a:lnTo>
                      <a:lnTo>
                        <a:pt x="53" y="21"/>
                      </a:lnTo>
                      <a:lnTo>
                        <a:pt x="55" y="24"/>
                      </a:lnTo>
                      <a:lnTo>
                        <a:pt x="56" y="26"/>
                      </a:lnTo>
                      <a:lnTo>
                        <a:pt x="57" y="30"/>
                      </a:lnTo>
                      <a:lnTo>
                        <a:pt x="58" y="30"/>
                      </a:lnTo>
                      <a:lnTo>
                        <a:pt x="58" y="33"/>
                      </a:lnTo>
                      <a:lnTo>
                        <a:pt x="58" y="36"/>
                      </a:lnTo>
                      <a:lnTo>
                        <a:pt x="61" y="38"/>
                      </a:lnTo>
                      <a:lnTo>
                        <a:pt x="63" y="40"/>
                      </a:lnTo>
                      <a:lnTo>
                        <a:pt x="63" y="43"/>
                      </a:lnTo>
                      <a:lnTo>
                        <a:pt x="64" y="45"/>
                      </a:lnTo>
                      <a:lnTo>
                        <a:pt x="64" y="49"/>
                      </a:lnTo>
                      <a:lnTo>
                        <a:pt x="65" y="49"/>
                      </a:lnTo>
                      <a:lnTo>
                        <a:pt x="64" y="53"/>
                      </a:lnTo>
                      <a:lnTo>
                        <a:pt x="65" y="55"/>
                      </a:lnTo>
                      <a:lnTo>
                        <a:pt x="66" y="57"/>
                      </a:lnTo>
                      <a:lnTo>
                        <a:pt x="65" y="58"/>
                      </a:lnTo>
                      <a:lnTo>
                        <a:pt x="67" y="62"/>
                      </a:lnTo>
                      <a:lnTo>
                        <a:pt x="66" y="63"/>
                      </a:lnTo>
                      <a:lnTo>
                        <a:pt x="66" y="66"/>
                      </a:lnTo>
                      <a:lnTo>
                        <a:pt x="66" y="69"/>
                      </a:lnTo>
                      <a:lnTo>
                        <a:pt x="67" y="71"/>
                      </a:lnTo>
                      <a:lnTo>
                        <a:pt x="68" y="72"/>
                      </a:lnTo>
                      <a:lnTo>
                        <a:pt x="68" y="76"/>
                      </a:lnTo>
                      <a:lnTo>
                        <a:pt x="69" y="77"/>
                      </a:lnTo>
                      <a:lnTo>
                        <a:pt x="69" y="81"/>
                      </a:lnTo>
                      <a:lnTo>
                        <a:pt x="69" y="82"/>
                      </a:lnTo>
                      <a:lnTo>
                        <a:pt x="70" y="85"/>
                      </a:lnTo>
                      <a:lnTo>
                        <a:pt x="70" y="86"/>
                      </a:lnTo>
                      <a:lnTo>
                        <a:pt x="69" y="88"/>
                      </a:lnTo>
                      <a:lnTo>
                        <a:pt x="69" y="91"/>
                      </a:lnTo>
                      <a:lnTo>
                        <a:pt x="69" y="94"/>
                      </a:lnTo>
                      <a:lnTo>
                        <a:pt x="71" y="97"/>
                      </a:lnTo>
                      <a:lnTo>
                        <a:pt x="70" y="98"/>
                      </a:lnTo>
                      <a:lnTo>
                        <a:pt x="72" y="101"/>
                      </a:lnTo>
                      <a:lnTo>
                        <a:pt x="72" y="103"/>
                      </a:lnTo>
                      <a:lnTo>
                        <a:pt x="72" y="105"/>
                      </a:lnTo>
                      <a:lnTo>
                        <a:pt x="73" y="107"/>
                      </a:lnTo>
                      <a:lnTo>
                        <a:pt x="74" y="110"/>
                      </a:lnTo>
                      <a:lnTo>
                        <a:pt x="75" y="114"/>
                      </a:lnTo>
                      <a:lnTo>
                        <a:pt x="76" y="116"/>
                      </a:lnTo>
                      <a:lnTo>
                        <a:pt x="75" y="118"/>
                      </a:lnTo>
                      <a:lnTo>
                        <a:pt x="75" y="121"/>
                      </a:lnTo>
                      <a:lnTo>
                        <a:pt x="75" y="124"/>
                      </a:lnTo>
                      <a:lnTo>
                        <a:pt x="76" y="127"/>
                      </a:lnTo>
                      <a:lnTo>
                        <a:pt x="77" y="130"/>
                      </a:lnTo>
                      <a:lnTo>
                        <a:pt x="78" y="130"/>
                      </a:lnTo>
                      <a:lnTo>
                        <a:pt x="78" y="135"/>
                      </a:lnTo>
                      <a:lnTo>
                        <a:pt x="82" y="141"/>
                      </a:lnTo>
                      <a:lnTo>
                        <a:pt x="77" y="135"/>
                      </a:lnTo>
                    </a:path>
                  </a:pathLst>
                </a:custGeom>
                <a:noFill/>
                <a:ln w="12700" cap="rnd">
                  <a:solidFill>
                    <a:schemeClr val="bg1"/>
                  </a:solidFill>
                  <a:round/>
                  <a:headEnd/>
                  <a:tailEnd/>
                </a:ln>
              </p:spPr>
              <p:txBody>
                <a:bodyPr/>
                <a:lstStyle/>
                <a:p>
                  <a:endParaRPr lang="en-US"/>
                </a:p>
              </p:txBody>
            </p:sp>
            <p:sp>
              <p:nvSpPr>
                <p:cNvPr id="56367" name="Freeform 1069"/>
                <p:cNvSpPr>
                  <a:spLocks/>
                </p:cNvSpPr>
                <p:nvPr/>
              </p:nvSpPr>
              <p:spPr bwMode="auto">
                <a:xfrm>
                  <a:off x="3779" y="2653"/>
                  <a:ext cx="84" cy="146"/>
                </a:xfrm>
                <a:custGeom>
                  <a:avLst/>
                  <a:gdLst>
                    <a:gd name="T0" fmla="*/ 77 w 84"/>
                    <a:gd name="T1" fmla="*/ 130 h 146"/>
                    <a:gd name="T2" fmla="*/ 76 w 84"/>
                    <a:gd name="T3" fmla="*/ 125 h 146"/>
                    <a:gd name="T4" fmla="*/ 76 w 84"/>
                    <a:gd name="T5" fmla="*/ 125 h 146"/>
                    <a:gd name="T6" fmla="*/ 75 w 84"/>
                    <a:gd name="T7" fmla="*/ 118 h 146"/>
                    <a:gd name="T8" fmla="*/ 76 w 84"/>
                    <a:gd name="T9" fmla="*/ 113 h 146"/>
                    <a:gd name="T10" fmla="*/ 75 w 84"/>
                    <a:gd name="T11" fmla="*/ 107 h 146"/>
                    <a:gd name="T12" fmla="*/ 73 w 84"/>
                    <a:gd name="T13" fmla="*/ 102 h 146"/>
                    <a:gd name="T14" fmla="*/ 73 w 84"/>
                    <a:gd name="T15" fmla="*/ 100 h 146"/>
                    <a:gd name="T16" fmla="*/ 73 w 84"/>
                    <a:gd name="T17" fmla="*/ 94 h 146"/>
                    <a:gd name="T18" fmla="*/ 71 w 84"/>
                    <a:gd name="T19" fmla="*/ 88 h 146"/>
                    <a:gd name="T20" fmla="*/ 70 w 84"/>
                    <a:gd name="T21" fmla="*/ 83 h 146"/>
                    <a:gd name="T22" fmla="*/ 70 w 84"/>
                    <a:gd name="T23" fmla="*/ 78 h 146"/>
                    <a:gd name="T24" fmla="*/ 68 w 84"/>
                    <a:gd name="T25" fmla="*/ 73 h 146"/>
                    <a:gd name="T26" fmla="*/ 68 w 84"/>
                    <a:gd name="T27" fmla="*/ 70 h 146"/>
                    <a:gd name="T28" fmla="*/ 67 w 84"/>
                    <a:gd name="T29" fmla="*/ 65 h 146"/>
                    <a:gd name="T30" fmla="*/ 66 w 84"/>
                    <a:gd name="T31" fmla="*/ 58 h 146"/>
                    <a:gd name="T32" fmla="*/ 64 w 84"/>
                    <a:gd name="T33" fmla="*/ 55 h 146"/>
                    <a:gd name="T34" fmla="*/ 64 w 84"/>
                    <a:gd name="T35" fmla="*/ 50 h 146"/>
                    <a:gd name="T36" fmla="*/ 62 w 84"/>
                    <a:gd name="T37" fmla="*/ 44 h 146"/>
                    <a:gd name="T38" fmla="*/ 59 w 84"/>
                    <a:gd name="T39" fmla="*/ 38 h 146"/>
                    <a:gd name="T40" fmla="*/ 57 w 84"/>
                    <a:gd name="T41" fmla="*/ 32 h 146"/>
                    <a:gd name="T42" fmla="*/ 56 w 84"/>
                    <a:gd name="T43" fmla="*/ 29 h 146"/>
                    <a:gd name="T44" fmla="*/ 54 w 84"/>
                    <a:gd name="T45" fmla="*/ 24 h 146"/>
                    <a:gd name="T46" fmla="*/ 52 w 84"/>
                    <a:gd name="T47" fmla="*/ 19 h 146"/>
                    <a:gd name="T48" fmla="*/ 51 w 84"/>
                    <a:gd name="T49" fmla="*/ 13 h 146"/>
                    <a:gd name="T50" fmla="*/ 49 w 84"/>
                    <a:gd name="T51" fmla="*/ 11 h 146"/>
                    <a:gd name="T52" fmla="*/ 46 w 84"/>
                    <a:gd name="T53" fmla="*/ 5 h 146"/>
                    <a:gd name="T54" fmla="*/ 42 w 84"/>
                    <a:gd name="T55" fmla="*/ 2 h 146"/>
                    <a:gd name="T56" fmla="*/ 37 w 84"/>
                    <a:gd name="T57" fmla="*/ 0 h 146"/>
                    <a:gd name="T58" fmla="*/ 34 w 84"/>
                    <a:gd name="T59" fmla="*/ 0 h 146"/>
                    <a:gd name="T60" fmla="*/ 29 w 84"/>
                    <a:gd name="T61" fmla="*/ 0 h 146"/>
                    <a:gd name="T62" fmla="*/ 28 w 84"/>
                    <a:gd name="T63" fmla="*/ 4 h 146"/>
                    <a:gd name="T64" fmla="*/ 25 w 84"/>
                    <a:gd name="T65" fmla="*/ 6 h 146"/>
                    <a:gd name="T66" fmla="*/ 22 w 84"/>
                    <a:gd name="T67" fmla="*/ 8 h 146"/>
                    <a:gd name="T68" fmla="*/ 20 w 84"/>
                    <a:gd name="T69" fmla="*/ 14 h 146"/>
                    <a:gd name="T70" fmla="*/ 17 w 84"/>
                    <a:gd name="T71" fmla="*/ 19 h 146"/>
                    <a:gd name="T72" fmla="*/ 16 w 84"/>
                    <a:gd name="T73" fmla="*/ 24 h 146"/>
                    <a:gd name="T74" fmla="*/ 14 w 84"/>
                    <a:gd name="T75" fmla="*/ 29 h 146"/>
                    <a:gd name="T76" fmla="*/ 12 w 84"/>
                    <a:gd name="T77" fmla="*/ 32 h 146"/>
                    <a:gd name="T78" fmla="*/ 11 w 84"/>
                    <a:gd name="T79" fmla="*/ 37 h 146"/>
                    <a:gd name="T80" fmla="*/ 10 w 84"/>
                    <a:gd name="T81" fmla="*/ 40 h 146"/>
                    <a:gd name="T82" fmla="*/ 10 w 84"/>
                    <a:gd name="T83" fmla="*/ 46 h 146"/>
                    <a:gd name="T84" fmla="*/ 9 w 84"/>
                    <a:gd name="T85" fmla="*/ 52 h 146"/>
                    <a:gd name="T86" fmla="*/ 9 w 84"/>
                    <a:gd name="T87" fmla="*/ 55 h 146"/>
                    <a:gd name="T88" fmla="*/ 8 w 84"/>
                    <a:gd name="T89" fmla="*/ 61 h 146"/>
                    <a:gd name="T90" fmla="*/ 7 w 84"/>
                    <a:gd name="T91" fmla="*/ 64 h 146"/>
                    <a:gd name="T92" fmla="*/ 8 w 84"/>
                    <a:gd name="T93" fmla="*/ 69 h 146"/>
                    <a:gd name="T94" fmla="*/ 7 w 84"/>
                    <a:gd name="T95" fmla="*/ 74 h 146"/>
                    <a:gd name="T96" fmla="*/ 5 w 84"/>
                    <a:gd name="T97" fmla="*/ 78 h 146"/>
                    <a:gd name="T98" fmla="*/ 5 w 84"/>
                    <a:gd name="T99" fmla="*/ 83 h 146"/>
                    <a:gd name="T100" fmla="*/ 5 w 84"/>
                    <a:gd name="T101" fmla="*/ 88 h 146"/>
                    <a:gd name="T102" fmla="*/ 5 w 84"/>
                    <a:gd name="T103" fmla="*/ 92 h 146"/>
                    <a:gd name="T104" fmla="*/ 3 w 84"/>
                    <a:gd name="T105" fmla="*/ 99 h 146"/>
                    <a:gd name="T106" fmla="*/ 4 w 84"/>
                    <a:gd name="T107" fmla="*/ 102 h 146"/>
                    <a:gd name="T108" fmla="*/ 5 w 84"/>
                    <a:gd name="T109" fmla="*/ 106 h 146"/>
                    <a:gd name="T110" fmla="*/ 4 w 84"/>
                    <a:gd name="T111" fmla="*/ 112 h 146"/>
                    <a:gd name="T112" fmla="*/ 1 w 84"/>
                    <a:gd name="T113" fmla="*/ 119 h 146"/>
                    <a:gd name="T114" fmla="*/ 2 w 84"/>
                    <a:gd name="T115" fmla="*/ 125 h 146"/>
                    <a:gd name="T116" fmla="*/ 1 w 84"/>
                    <a:gd name="T117" fmla="*/ 127 h 146"/>
                    <a:gd name="T118" fmla="*/ 0 w 84"/>
                    <a:gd name="T119" fmla="*/ 134 h 146"/>
                    <a:gd name="T120" fmla="*/ 2 w 84"/>
                    <a:gd name="T121" fmla="*/ 139 h 146"/>
                    <a:gd name="T122" fmla="*/ 1 w 84"/>
                    <a:gd name="T123" fmla="*/ 139 h 1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
                    <a:gd name="T187" fmla="*/ 0 h 146"/>
                    <a:gd name="T188" fmla="*/ 84 w 84"/>
                    <a:gd name="T189" fmla="*/ 146 h 1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 h="146">
                      <a:moveTo>
                        <a:pt x="83" y="145"/>
                      </a:moveTo>
                      <a:lnTo>
                        <a:pt x="77" y="130"/>
                      </a:lnTo>
                      <a:lnTo>
                        <a:pt x="76" y="127"/>
                      </a:lnTo>
                      <a:lnTo>
                        <a:pt x="76" y="125"/>
                      </a:lnTo>
                      <a:lnTo>
                        <a:pt x="77" y="120"/>
                      </a:lnTo>
                      <a:lnTo>
                        <a:pt x="75" y="118"/>
                      </a:lnTo>
                      <a:lnTo>
                        <a:pt x="77" y="118"/>
                      </a:lnTo>
                      <a:lnTo>
                        <a:pt x="76" y="113"/>
                      </a:lnTo>
                      <a:lnTo>
                        <a:pt x="76" y="109"/>
                      </a:lnTo>
                      <a:lnTo>
                        <a:pt x="75" y="107"/>
                      </a:lnTo>
                      <a:lnTo>
                        <a:pt x="74" y="105"/>
                      </a:lnTo>
                      <a:lnTo>
                        <a:pt x="73" y="102"/>
                      </a:lnTo>
                      <a:lnTo>
                        <a:pt x="74" y="101"/>
                      </a:lnTo>
                      <a:lnTo>
                        <a:pt x="73" y="100"/>
                      </a:lnTo>
                      <a:lnTo>
                        <a:pt x="73" y="96"/>
                      </a:lnTo>
                      <a:lnTo>
                        <a:pt x="73" y="94"/>
                      </a:lnTo>
                      <a:lnTo>
                        <a:pt x="71" y="92"/>
                      </a:lnTo>
                      <a:lnTo>
                        <a:pt x="71" y="88"/>
                      </a:lnTo>
                      <a:lnTo>
                        <a:pt x="71" y="87"/>
                      </a:lnTo>
                      <a:lnTo>
                        <a:pt x="70" y="83"/>
                      </a:lnTo>
                      <a:lnTo>
                        <a:pt x="69" y="82"/>
                      </a:lnTo>
                      <a:lnTo>
                        <a:pt x="70" y="78"/>
                      </a:lnTo>
                      <a:lnTo>
                        <a:pt x="69" y="76"/>
                      </a:lnTo>
                      <a:lnTo>
                        <a:pt x="68" y="73"/>
                      </a:lnTo>
                      <a:lnTo>
                        <a:pt x="68" y="71"/>
                      </a:lnTo>
                      <a:lnTo>
                        <a:pt x="68" y="70"/>
                      </a:lnTo>
                      <a:lnTo>
                        <a:pt x="67" y="67"/>
                      </a:lnTo>
                      <a:lnTo>
                        <a:pt x="67" y="65"/>
                      </a:lnTo>
                      <a:lnTo>
                        <a:pt x="66" y="62"/>
                      </a:lnTo>
                      <a:lnTo>
                        <a:pt x="66" y="58"/>
                      </a:lnTo>
                      <a:lnTo>
                        <a:pt x="66" y="57"/>
                      </a:lnTo>
                      <a:lnTo>
                        <a:pt x="64" y="55"/>
                      </a:lnTo>
                      <a:lnTo>
                        <a:pt x="64" y="52"/>
                      </a:lnTo>
                      <a:lnTo>
                        <a:pt x="64" y="50"/>
                      </a:lnTo>
                      <a:lnTo>
                        <a:pt x="63" y="46"/>
                      </a:lnTo>
                      <a:lnTo>
                        <a:pt x="62" y="44"/>
                      </a:lnTo>
                      <a:lnTo>
                        <a:pt x="61" y="39"/>
                      </a:lnTo>
                      <a:lnTo>
                        <a:pt x="59" y="38"/>
                      </a:lnTo>
                      <a:lnTo>
                        <a:pt x="59" y="36"/>
                      </a:lnTo>
                      <a:lnTo>
                        <a:pt x="57" y="32"/>
                      </a:lnTo>
                      <a:lnTo>
                        <a:pt x="57" y="29"/>
                      </a:lnTo>
                      <a:lnTo>
                        <a:pt x="56" y="29"/>
                      </a:lnTo>
                      <a:lnTo>
                        <a:pt x="55" y="26"/>
                      </a:lnTo>
                      <a:lnTo>
                        <a:pt x="54" y="24"/>
                      </a:lnTo>
                      <a:lnTo>
                        <a:pt x="54" y="23"/>
                      </a:lnTo>
                      <a:lnTo>
                        <a:pt x="52" y="19"/>
                      </a:lnTo>
                      <a:lnTo>
                        <a:pt x="52" y="15"/>
                      </a:lnTo>
                      <a:lnTo>
                        <a:pt x="51" y="13"/>
                      </a:lnTo>
                      <a:lnTo>
                        <a:pt x="51" y="12"/>
                      </a:lnTo>
                      <a:lnTo>
                        <a:pt x="49" y="11"/>
                      </a:lnTo>
                      <a:lnTo>
                        <a:pt x="47" y="8"/>
                      </a:lnTo>
                      <a:lnTo>
                        <a:pt x="46" y="5"/>
                      </a:lnTo>
                      <a:lnTo>
                        <a:pt x="45" y="4"/>
                      </a:lnTo>
                      <a:lnTo>
                        <a:pt x="42" y="2"/>
                      </a:lnTo>
                      <a:lnTo>
                        <a:pt x="41" y="0"/>
                      </a:lnTo>
                      <a:lnTo>
                        <a:pt x="37" y="0"/>
                      </a:lnTo>
                      <a:lnTo>
                        <a:pt x="35" y="0"/>
                      </a:lnTo>
                      <a:lnTo>
                        <a:pt x="34" y="0"/>
                      </a:lnTo>
                      <a:lnTo>
                        <a:pt x="32" y="1"/>
                      </a:lnTo>
                      <a:lnTo>
                        <a:pt x="29" y="0"/>
                      </a:lnTo>
                      <a:lnTo>
                        <a:pt x="28" y="4"/>
                      </a:lnTo>
                      <a:lnTo>
                        <a:pt x="25" y="5"/>
                      </a:lnTo>
                      <a:lnTo>
                        <a:pt x="25" y="6"/>
                      </a:lnTo>
                      <a:lnTo>
                        <a:pt x="23" y="7"/>
                      </a:lnTo>
                      <a:lnTo>
                        <a:pt x="22" y="8"/>
                      </a:lnTo>
                      <a:lnTo>
                        <a:pt x="20" y="12"/>
                      </a:lnTo>
                      <a:lnTo>
                        <a:pt x="20" y="14"/>
                      </a:lnTo>
                      <a:lnTo>
                        <a:pt x="19" y="17"/>
                      </a:lnTo>
                      <a:lnTo>
                        <a:pt x="17" y="19"/>
                      </a:lnTo>
                      <a:lnTo>
                        <a:pt x="17" y="20"/>
                      </a:lnTo>
                      <a:lnTo>
                        <a:pt x="16" y="24"/>
                      </a:lnTo>
                      <a:lnTo>
                        <a:pt x="15" y="26"/>
                      </a:lnTo>
                      <a:lnTo>
                        <a:pt x="14" y="29"/>
                      </a:lnTo>
                      <a:lnTo>
                        <a:pt x="13" y="30"/>
                      </a:lnTo>
                      <a:lnTo>
                        <a:pt x="12" y="32"/>
                      </a:lnTo>
                      <a:lnTo>
                        <a:pt x="11" y="34"/>
                      </a:lnTo>
                      <a:lnTo>
                        <a:pt x="11" y="37"/>
                      </a:lnTo>
                      <a:lnTo>
                        <a:pt x="11" y="38"/>
                      </a:lnTo>
                      <a:lnTo>
                        <a:pt x="10" y="40"/>
                      </a:lnTo>
                      <a:lnTo>
                        <a:pt x="10" y="44"/>
                      </a:lnTo>
                      <a:lnTo>
                        <a:pt x="10" y="46"/>
                      </a:lnTo>
                      <a:lnTo>
                        <a:pt x="9" y="49"/>
                      </a:lnTo>
                      <a:lnTo>
                        <a:pt x="9" y="52"/>
                      </a:lnTo>
                      <a:lnTo>
                        <a:pt x="8" y="53"/>
                      </a:lnTo>
                      <a:lnTo>
                        <a:pt x="9" y="55"/>
                      </a:lnTo>
                      <a:lnTo>
                        <a:pt x="7" y="58"/>
                      </a:lnTo>
                      <a:lnTo>
                        <a:pt x="8" y="61"/>
                      </a:lnTo>
                      <a:lnTo>
                        <a:pt x="8" y="63"/>
                      </a:lnTo>
                      <a:lnTo>
                        <a:pt x="7" y="64"/>
                      </a:lnTo>
                      <a:lnTo>
                        <a:pt x="7" y="67"/>
                      </a:lnTo>
                      <a:lnTo>
                        <a:pt x="8" y="69"/>
                      </a:lnTo>
                      <a:lnTo>
                        <a:pt x="8" y="73"/>
                      </a:lnTo>
                      <a:lnTo>
                        <a:pt x="7" y="74"/>
                      </a:lnTo>
                      <a:lnTo>
                        <a:pt x="6" y="76"/>
                      </a:lnTo>
                      <a:lnTo>
                        <a:pt x="5" y="78"/>
                      </a:lnTo>
                      <a:lnTo>
                        <a:pt x="6" y="81"/>
                      </a:lnTo>
                      <a:lnTo>
                        <a:pt x="5" y="83"/>
                      </a:lnTo>
                      <a:lnTo>
                        <a:pt x="5" y="87"/>
                      </a:lnTo>
                      <a:lnTo>
                        <a:pt x="5" y="88"/>
                      </a:lnTo>
                      <a:lnTo>
                        <a:pt x="6" y="89"/>
                      </a:lnTo>
                      <a:lnTo>
                        <a:pt x="5" y="92"/>
                      </a:lnTo>
                      <a:lnTo>
                        <a:pt x="5" y="95"/>
                      </a:lnTo>
                      <a:lnTo>
                        <a:pt x="3" y="99"/>
                      </a:lnTo>
                      <a:lnTo>
                        <a:pt x="4" y="100"/>
                      </a:lnTo>
                      <a:lnTo>
                        <a:pt x="4" y="102"/>
                      </a:lnTo>
                      <a:lnTo>
                        <a:pt x="5" y="105"/>
                      </a:lnTo>
                      <a:lnTo>
                        <a:pt x="5" y="106"/>
                      </a:lnTo>
                      <a:lnTo>
                        <a:pt x="5" y="111"/>
                      </a:lnTo>
                      <a:lnTo>
                        <a:pt x="4" y="112"/>
                      </a:lnTo>
                      <a:lnTo>
                        <a:pt x="2" y="116"/>
                      </a:lnTo>
                      <a:lnTo>
                        <a:pt x="1" y="119"/>
                      </a:lnTo>
                      <a:lnTo>
                        <a:pt x="2" y="122"/>
                      </a:lnTo>
                      <a:lnTo>
                        <a:pt x="2" y="125"/>
                      </a:lnTo>
                      <a:lnTo>
                        <a:pt x="1" y="126"/>
                      </a:lnTo>
                      <a:lnTo>
                        <a:pt x="1" y="127"/>
                      </a:lnTo>
                      <a:lnTo>
                        <a:pt x="1" y="132"/>
                      </a:lnTo>
                      <a:lnTo>
                        <a:pt x="0" y="134"/>
                      </a:lnTo>
                      <a:lnTo>
                        <a:pt x="2" y="139"/>
                      </a:lnTo>
                      <a:lnTo>
                        <a:pt x="1" y="139"/>
                      </a:lnTo>
                    </a:path>
                  </a:pathLst>
                </a:custGeom>
                <a:noFill/>
                <a:ln w="12700" cap="rnd">
                  <a:solidFill>
                    <a:schemeClr val="bg1"/>
                  </a:solidFill>
                  <a:round/>
                  <a:headEnd/>
                  <a:tailEnd/>
                </a:ln>
              </p:spPr>
              <p:txBody>
                <a:bodyPr/>
                <a:lstStyle/>
                <a:p>
                  <a:endParaRPr lang="en-US"/>
                </a:p>
              </p:txBody>
            </p:sp>
            <p:sp>
              <p:nvSpPr>
                <p:cNvPr id="56368" name="Freeform 1070"/>
                <p:cNvSpPr>
                  <a:spLocks/>
                </p:cNvSpPr>
                <p:nvPr/>
              </p:nvSpPr>
              <p:spPr bwMode="auto">
                <a:xfrm>
                  <a:off x="3782" y="2747"/>
                  <a:ext cx="3" cy="22"/>
                </a:xfrm>
                <a:custGeom>
                  <a:avLst/>
                  <a:gdLst>
                    <a:gd name="T0" fmla="*/ 2 w 3"/>
                    <a:gd name="T1" fmla="*/ 0 h 22"/>
                    <a:gd name="T2" fmla="*/ 1 w 3"/>
                    <a:gd name="T3" fmla="*/ 2 h 22"/>
                    <a:gd name="T4" fmla="*/ 1 w 3"/>
                    <a:gd name="T5" fmla="*/ 4 h 22"/>
                    <a:gd name="T6" fmla="*/ 0 w 3"/>
                    <a:gd name="T7" fmla="*/ 6 h 22"/>
                    <a:gd name="T8" fmla="*/ 1 w 3"/>
                    <a:gd name="T9" fmla="*/ 7 h 22"/>
                    <a:gd name="T10" fmla="*/ 0 w 3"/>
                    <a:gd name="T11" fmla="*/ 7 h 22"/>
                    <a:gd name="T12" fmla="*/ 1 w 3"/>
                    <a:gd name="T13" fmla="*/ 11 h 22"/>
                    <a:gd name="T14" fmla="*/ 1 w 3"/>
                    <a:gd name="T15" fmla="*/ 12 h 22"/>
                    <a:gd name="T16" fmla="*/ 1 w 3"/>
                    <a:gd name="T17" fmla="*/ 13 h 22"/>
                    <a:gd name="T18" fmla="*/ 1 w 3"/>
                    <a:gd name="T19" fmla="*/ 14 h 22"/>
                    <a:gd name="T20" fmla="*/ 2 w 3"/>
                    <a:gd name="T21" fmla="*/ 16 h 22"/>
                    <a:gd name="T22" fmla="*/ 1 w 3"/>
                    <a:gd name="T23" fmla="*/ 18 h 22"/>
                    <a:gd name="T24" fmla="*/ 0 w 3"/>
                    <a:gd name="T25" fmla="*/ 21 h 22"/>
                    <a:gd name="T26" fmla="*/ 0 w 3"/>
                    <a:gd name="T27" fmla="*/ 21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
                    <a:gd name="T43" fmla="*/ 0 h 22"/>
                    <a:gd name="T44" fmla="*/ 3 w 3"/>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 h="22">
                      <a:moveTo>
                        <a:pt x="2" y="0"/>
                      </a:moveTo>
                      <a:lnTo>
                        <a:pt x="1" y="2"/>
                      </a:lnTo>
                      <a:lnTo>
                        <a:pt x="1" y="4"/>
                      </a:lnTo>
                      <a:lnTo>
                        <a:pt x="0" y="6"/>
                      </a:lnTo>
                      <a:lnTo>
                        <a:pt x="1" y="7"/>
                      </a:lnTo>
                      <a:lnTo>
                        <a:pt x="0" y="7"/>
                      </a:lnTo>
                      <a:lnTo>
                        <a:pt x="1" y="11"/>
                      </a:lnTo>
                      <a:lnTo>
                        <a:pt x="1" y="12"/>
                      </a:lnTo>
                      <a:lnTo>
                        <a:pt x="1" y="13"/>
                      </a:lnTo>
                      <a:lnTo>
                        <a:pt x="1" y="14"/>
                      </a:lnTo>
                      <a:lnTo>
                        <a:pt x="2" y="16"/>
                      </a:lnTo>
                      <a:lnTo>
                        <a:pt x="1" y="18"/>
                      </a:lnTo>
                      <a:lnTo>
                        <a:pt x="0" y="21"/>
                      </a:lnTo>
                    </a:path>
                  </a:pathLst>
                </a:custGeom>
                <a:noFill/>
                <a:ln w="12700" cap="rnd">
                  <a:solidFill>
                    <a:schemeClr val="bg1"/>
                  </a:solidFill>
                  <a:round/>
                  <a:headEnd/>
                  <a:tailEnd/>
                </a:ln>
              </p:spPr>
              <p:txBody>
                <a:bodyPr/>
                <a:lstStyle/>
                <a:p>
                  <a:endParaRPr lang="en-US"/>
                </a:p>
              </p:txBody>
            </p:sp>
            <p:sp>
              <p:nvSpPr>
                <p:cNvPr id="56369" name="Freeform 1071"/>
                <p:cNvSpPr>
                  <a:spLocks/>
                </p:cNvSpPr>
                <p:nvPr/>
              </p:nvSpPr>
              <p:spPr bwMode="auto">
                <a:xfrm>
                  <a:off x="3850" y="2747"/>
                  <a:ext cx="13" cy="52"/>
                </a:xfrm>
                <a:custGeom>
                  <a:avLst/>
                  <a:gdLst>
                    <a:gd name="T0" fmla="*/ 12 w 13"/>
                    <a:gd name="T1" fmla="*/ 51 h 52"/>
                    <a:gd name="T2" fmla="*/ 12 w 13"/>
                    <a:gd name="T3" fmla="*/ 49 h 52"/>
                    <a:gd name="T4" fmla="*/ 11 w 13"/>
                    <a:gd name="T5" fmla="*/ 47 h 52"/>
                    <a:gd name="T6" fmla="*/ 10 w 13"/>
                    <a:gd name="T7" fmla="*/ 45 h 52"/>
                    <a:gd name="T8" fmla="*/ 11 w 13"/>
                    <a:gd name="T9" fmla="*/ 44 h 52"/>
                    <a:gd name="T10" fmla="*/ 9 w 13"/>
                    <a:gd name="T11" fmla="*/ 44 h 52"/>
                    <a:gd name="T12" fmla="*/ 9 w 13"/>
                    <a:gd name="T13" fmla="*/ 43 h 52"/>
                    <a:gd name="T14" fmla="*/ 9 w 13"/>
                    <a:gd name="T15" fmla="*/ 39 h 52"/>
                    <a:gd name="T16" fmla="*/ 9 w 13"/>
                    <a:gd name="T17" fmla="*/ 38 h 52"/>
                    <a:gd name="T18" fmla="*/ 9 w 13"/>
                    <a:gd name="T19" fmla="*/ 37 h 52"/>
                    <a:gd name="T20" fmla="*/ 8 w 13"/>
                    <a:gd name="T21" fmla="*/ 37 h 52"/>
                    <a:gd name="T22" fmla="*/ 7 w 13"/>
                    <a:gd name="T23" fmla="*/ 34 h 52"/>
                    <a:gd name="T24" fmla="*/ 7 w 13"/>
                    <a:gd name="T25" fmla="*/ 34 h 52"/>
                    <a:gd name="T26" fmla="*/ 7 w 13"/>
                    <a:gd name="T27" fmla="*/ 33 h 52"/>
                    <a:gd name="T28" fmla="*/ 6 w 13"/>
                    <a:gd name="T29" fmla="*/ 31 h 52"/>
                    <a:gd name="T30" fmla="*/ 7 w 13"/>
                    <a:gd name="T31" fmla="*/ 30 h 52"/>
                    <a:gd name="T32" fmla="*/ 5 w 13"/>
                    <a:gd name="T33" fmla="*/ 27 h 52"/>
                    <a:gd name="T34" fmla="*/ 6 w 13"/>
                    <a:gd name="T35" fmla="*/ 26 h 52"/>
                    <a:gd name="T36" fmla="*/ 6 w 13"/>
                    <a:gd name="T37" fmla="*/ 25 h 52"/>
                    <a:gd name="T38" fmla="*/ 5 w 13"/>
                    <a:gd name="T39" fmla="*/ 23 h 52"/>
                    <a:gd name="T40" fmla="*/ 4 w 13"/>
                    <a:gd name="T41" fmla="*/ 23 h 52"/>
                    <a:gd name="T42" fmla="*/ 4 w 13"/>
                    <a:gd name="T43" fmla="*/ 21 h 52"/>
                    <a:gd name="T44" fmla="*/ 3 w 13"/>
                    <a:gd name="T45" fmla="*/ 20 h 52"/>
                    <a:gd name="T46" fmla="*/ 3 w 13"/>
                    <a:gd name="T47" fmla="*/ 19 h 52"/>
                    <a:gd name="T48" fmla="*/ 3 w 13"/>
                    <a:gd name="T49" fmla="*/ 18 h 52"/>
                    <a:gd name="T50" fmla="*/ 3 w 13"/>
                    <a:gd name="T51" fmla="*/ 15 h 52"/>
                    <a:gd name="T52" fmla="*/ 3 w 13"/>
                    <a:gd name="T53" fmla="*/ 14 h 52"/>
                    <a:gd name="T54" fmla="*/ 3 w 13"/>
                    <a:gd name="T55" fmla="*/ 13 h 52"/>
                    <a:gd name="T56" fmla="*/ 3 w 13"/>
                    <a:gd name="T57" fmla="*/ 12 h 52"/>
                    <a:gd name="T58" fmla="*/ 2 w 13"/>
                    <a:gd name="T59" fmla="*/ 9 h 52"/>
                    <a:gd name="T60" fmla="*/ 1 w 13"/>
                    <a:gd name="T61" fmla="*/ 9 h 52"/>
                    <a:gd name="T62" fmla="*/ 1 w 13"/>
                    <a:gd name="T63" fmla="*/ 7 h 52"/>
                    <a:gd name="T64" fmla="*/ 2 w 13"/>
                    <a:gd name="T65" fmla="*/ 7 h 52"/>
                    <a:gd name="T66" fmla="*/ 2 w 13"/>
                    <a:gd name="T67" fmla="*/ 7 h 52"/>
                    <a:gd name="T68" fmla="*/ 2 w 13"/>
                    <a:gd name="T69" fmla="*/ 4 h 52"/>
                    <a:gd name="T70" fmla="*/ 2 w 13"/>
                    <a:gd name="T71" fmla="*/ 2 h 52"/>
                    <a:gd name="T72" fmla="*/ 1 w 13"/>
                    <a:gd name="T73" fmla="*/ 1 h 52"/>
                    <a:gd name="T74" fmla="*/ 0 w 13"/>
                    <a:gd name="T75" fmla="*/ 0 h 52"/>
                    <a:gd name="T76" fmla="*/ 1 w 13"/>
                    <a:gd name="T77" fmla="*/ 1 h 52"/>
                    <a:gd name="T78" fmla="*/ 2 w 13"/>
                    <a:gd name="T79" fmla="*/ 2 h 52"/>
                    <a:gd name="T80" fmla="*/ 2 w 13"/>
                    <a:gd name="T81" fmla="*/ 4 h 52"/>
                    <a:gd name="T82" fmla="*/ 2 w 13"/>
                    <a:gd name="T83" fmla="*/ 6 h 52"/>
                    <a:gd name="T84" fmla="*/ 2 w 13"/>
                    <a:gd name="T85" fmla="*/ 7 h 52"/>
                    <a:gd name="T86" fmla="*/ 1 w 13"/>
                    <a:gd name="T87" fmla="*/ 7 h 52"/>
                    <a:gd name="T88" fmla="*/ 2 w 13"/>
                    <a:gd name="T89" fmla="*/ 8 h 52"/>
                    <a:gd name="T90" fmla="*/ 2 w 13"/>
                    <a:gd name="T91" fmla="*/ 9 h 52"/>
                    <a:gd name="T92" fmla="*/ 3 w 13"/>
                    <a:gd name="T93" fmla="*/ 12 h 52"/>
                    <a:gd name="T94" fmla="*/ 3 w 13"/>
                    <a:gd name="T95" fmla="*/ 13 h 52"/>
                    <a:gd name="T96" fmla="*/ 3 w 13"/>
                    <a:gd name="T97" fmla="*/ 14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
                    <a:gd name="T148" fmla="*/ 0 h 52"/>
                    <a:gd name="T149" fmla="*/ 13 w 13"/>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 h="52">
                      <a:moveTo>
                        <a:pt x="12" y="51"/>
                      </a:moveTo>
                      <a:lnTo>
                        <a:pt x="12" y="49"/>
                      </a:lnTo>
                      <a:lnTo>
                        <a:pt x="11" y="47"/>
                      </a:lnTo>
                      <a:lnTo>
                        <a:pt x="10" y="45"/>
                      </a:lnTo>
                      <a:lnTo>
                        <a:pt x="11" y="44"/>
                      </a:lnTo>
                      <a:lnTo>
                        <a:pt x="9" y="44"/>
                      </a:lnTo>
                      <a:lnTo>
                        <a:pt x="9" y="43"/>
                      </a:lnTo>
                      <a:lnTo>
                        <a:pt x="9" y="39"/>
                      </a:lnTo>
                      <a:lnTo>
                        <a:pt x="9" y="38"/>
                      </a:lnTo>
                      <a:lnTo>
                        <a:pt x="9" y="37"/>
                      </a:lnTo>
                      <a:lnTo>
                        <a:pt x="8" y="37"/>
                      </a:lnTo>
                      <a:lnTo>
                        <a:pt x="7" y="34"/>
                      </a:lnTo>
                      <a:lnTo>
                        <a:pt x="7" y="33"/>
                      </a:lnTo>
                      <a:lnTo>
                        <a:pt x="6" y="31"/>
                      </a:lnTo>
                      <a:lnTo>
                        <a:pt x="7" y="30"/>
                      </a:lnTo>
                      <a:lnTo>
                        <a:pt x="5" y="27"/>
                      </a:lnTo>
                      <a:lnTo>
                        <a:pt x="6" y="26"/>
                      </a:lnTo>
                      <a:lnTo>
                        <a:pt x="6" y="25"/>
                      </a:lnTo>
                      <a:lnTo>
                        <a:pt x="5" y="23"/>
                      </a:lnTo>
                      <a:lnTo>
                        <a:pt x="4" y="23"/>
                      </a:lnTo>
                      <a:lnTo>
                        <a:pt x="4" y="21"/>
                      </a:lnTo>
                      <a:lnTo>
                        <a:pt x="3" y="20"/>
                      </a:lnTo>
                      <a:lnTo>
                        <a:pt x="3" y="19"/>
                      </a:lnTo>
                      <a:lnTo>
                        <a:pt x="3" y="18"/>
                      </a:lnTo>
                      <a:lnTo>
                        <a:pt x="3" y="15"/>
                      </a:lnTo>
                      <a:lnTo>
                        <a:pt x="3" y="14"/>
                      </a:lnTo>
                      <a:lnTo>
                        <a:pt x="3" y="13"/>
                      </a:lnTo>
                      <a:lnTo>
                        <a:pt x="3" y="12"/>
                      </a:lnTo>
                      <a:lnTo>
                        <a:pt x="2" y="9"/>
                      </a:lnTo>
                      <a:lnTo>
                        <a:pt x="1" y="9"/>
                      </a:lnTo>
                      <a:lnTo>
                        <a:pt x="1" y="7"/>
                      </a:lnTo>
                      <a:lnTo>
                        <a:pt x="2" y="7"/>
                      </a:lnTo>
                      <a:lnTo>
                        <a:pt x="2" y="4"/>
                      </a:lnTo>
                      <a:lnTo>
                        <a:pt x="2" y="2"/>
                      </a:lnTo>
                      <a:lnTo>
                        <a:pt x="1" y="1"/>
                      </a:lnTo>
                      <a:lnTo>
                        <a:pt x="0" y="0"/>
                      </a:lnTo>
                      <a:lnTo>
                        <a:pt x="1" y="1"/>
                      </a:lnTo>
                      <a:lnTo>
                        <a:pt x="2" y="2"/>
                      </a:lnTo>
                      <a:lnTo>
                        <a:pt x="2" y="4"/>
                      </a:lnTo>
                      <a:lnTo>
                        <a:pt x="2" y="6"/>
                      </a:lnTo>
                      <a:lnTo>
                        <a:pt x="2" y="7"/>
                      </a:lnTo>
                      <a:lnTo>
                        <a:pt x="1" y="7"/>
                      </a:lnTo>
                      <a:lnTo>
                        <a:pt x="2" y="8"/>
                      </a:lnTo>
                      <a:lnTo>
                        <a:pt x="2" y="9"/>
                      </a:lnTo>
                      <a:lnTo>
                        <a:pt x="3" y="12"/>
                      </a:lnTo>
                      <a:lnTo>
                        <a:pt x="3" y="13"/>
                      </a:lnTo>
                      <a:lnTo>
                        <a:pt x="3" y="14"/>
                      </a:lnTo>
                    </a:path>
                  </a:pathLst>
                </a:custGeom>
                <a:noFill/>
                <a:ln w="12700" cap="rnd">
                  <a:solidFill>
                    <a:schemeClr val="bg1"/>
                  </a:solidFill>
                  <a:round/>
                  <a:headEnd/>
                  <a:tailEnd/>
                </a:ln>
              </p:spPr>
              <p:txBody>
                <a:bodyPr/>
                <a:lstStyle/>
                <a:p>
                  <a:endParaRPr lang="en-US"/>
                </a:p>
              </p:txBody>
            </p:sp>
            <p:sp>
              <p:nvSpPr>
                <p:cNvPr id="56370" name="Freeform 1072"/>
                <p:cNvSpPr>
                  <a:spLocks/>
                </p:cNvSpPr>
                <p:nvPr/>
              </p:nvSpPr>
              <p:spPr bwMode="auto">
                <a:xfrm>
                  <a:off x="3862" y="2799"/>
                  <a:ext cx="8" cy="38"/>
                </a:xfrm>
                <a:custGeom>
                  <a:avLst/>
                  <a:gdLst>
                    <a:gd name="T0" fmla="*/ 6 w 8"/>
                    <a:gd name="T1" fmla="*/ 37 h 38"/>
                    <a:gd name="T2" fmla="*/ 6 w 8"/>
                    <a:gd name="T3" fmla="*/ 35 h 38"/>
                    <a:gd name="T4" fmla="*/ 5 w 8"/>
                    <a:gd name="T5" fmla="*/ 35 h 38"/>
                    <a:gd name="T6" fmla="*/ 5 w 8"/>
                    <a:gd name="T7" fmla="*/ 33 h 38"/>
                    <a:gd name="T8" fmla="*/ 5 w 8"/>
                    <a:gd name="T9" fmla="*/ 32 h 38"/>
                    <a:gd name="T10" fmla="*/ 5 w 8"/>
                    <a:gd name="T11" fmla="*/ 30 h 38"/>
                    <a:gd name="T12" fmla="*/ 5 w 8"/>
                    <a:gd name="T13" fmla="*/ 30 h 38"/>
                    <a:gd name="T14" fmla="*/ 5 w 8"/>
                    <a:gd name="T15" fmla="*/ 29 h 38"/>
                    <a:gd name="T16" fmla="*/ 5 w 8"/>
                    <a:gd name="T17" fmla="*/ 29 h 38"/>
                    <a:gd name="T18" fmla="*/ 6 w 8"/>
                    <a:gd name="T19" fmla="*/ 27 h 38"/>
                    <a:gd name="T20" fmla="*/ 5 w 8"/>
                    <a:gd name="T21" fmla="*/ 27 h 38"/>
                    <a:gd name="T22" fmla="*/ 5 w 8"/>
                    <a:gd name="T23" fmla="*/ 25 h 38"/>
                    <a:gd name="T24" fmla="*/ 4 w 8"/>
                    <a:gd name="T25" fmla="*/ 24 h 38"/>
                    <a:gd name="T26" fmla="*/ 5 w 8"/>
                    <a:gd name="T27" fmla="*/ 23 h 38"/>
                    <a:gd name="T28" fmla="*/ 4 w 8"/>
                    <a:gd name="T29" fmla="*/ 23 h 38"/>
                    <a:gd name="T30" fmla="*/ 4 w 8"/>
                    <a:gd name="T31" fmla="*/ 21 h 38"/>
                    <a:gd name="T32" fmla="*/ 3 w 8"/>
                    <a:gd name="T33" fmla="*/ 20 h 38"/>
                    <a:gd name="T34" fmla="*/ 3 w 8"/>
                    <a:gd name="T35" fmla="*/ 19 h 38"/>
                    <a:gd name="T36" fmla="*/ 3 w 8"/>
                    <a:gd name="T37" fmla="*/ 18 h 38"/>
                    <a:gd name="T38" fmla="*/ 2 w 8"/>
                    <a:gd name="T39" fmla="*/ 16 h 38"/>
                    <a:gd name="T40" fmla="*/ 3 w 8"/>
                    <a:gd name="T41" fmla="*/ 14 h 38"/>
                    <a:gd name="T42" fmla="*/ 2 w 8"/>
                    <a:gd name="T43" fmla="*/ 14 h 38"/>
                    <a:gd name="T44" fmla="*/ 2 w 8"/>
                    <a:gd name="T45" fmla="*/ 13 h 38"/>
                    <a:gd name="T46" fmla="*/ 2 w 8"/>
                    <a:gd name="T47" fmla="*/ 12 h 38"/>
                    <a:gd name="T48" fmla="*/ 1 w 8"/>
                    <a:gd name="T49" fmla="*/ 11 h 38"/>
                    <a:gd name="T50" fmla="*/ 2 w 8"/>
                    <a:gd name="T51" fmla="*/ 10 h 38"/>
                    <a:gd name="T52" fmla="*/ 2 w 8"/>
                    <a:gd name="T53" fmla="*/ 8 h 38"/>
                    <a:gd name="T54" fmla="*/ 1 w 8"/>
                    <a:gd name="T55" fmla="*/ 6 h 38"/>
                    <a:gd name="T56" fmla="*/ 2 w 8"/>
                    <a:gd name="T57" fmla="*/ 5 h 38"/>
                    <a:gd name="T58" fmla="*/ 1 w 8"/>
                    <a:gd name="T59" fmla="*/ 4 h 38"/>
                    <a:gd name="T60" fmla="*/ 0 w 8"/>
                    <a:gd name="T61" fmla="*/ 2 h 38"/>
                    <a:gd name="T62" fmla="*/ 1 w 8"/>
                    <a:gd name="T63" fmla="*/ 1 h 38"/>
                    <a:gd name="T64" fmla="*/ 0 w 8"/>
                    <a:gd name="T65" fmla="*/ 0 h 38"/>
                    <a:gd name="T66" fmla="*/ 1 w 8"/>
                    <a:gd name="T67" fmla="*/ 0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
                    <a:gd name="T103" fmla="*/ 0 h 38"/>
                    <a:gd name="T104" fmla="*/ 8 w 8"/>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 h="38">
                      <a:moveTo>
                        <a:pt x="7" y="33"/>
                      </a:moveTo>
                      <a:lnTo>
                        <a:pt x="6" y="37"/>
                      </a:lnTo>
                      <a:lnTo>
                        <a:pt x="6" y="35"/>
                      </a:lnTo>
                      <a:lnTo>
                        <a:pt x="5" y="35"/>
                      </a:lnTo>
                      <a:lnTo>
                        <a:pt x="5" y="33"/>
                      </a:lnTo>
                      <a:lnTo>
                        <a:pt x="4" y="32"/>
                      </a:lnTo>
                      <a:lnTo>
                        <a:pt x="5" y="32"/>
                      </a:lnTo>
                      <a:lnTo>
                        <a:pt x="5" y="30"/>
                      </a:lnTo>
                      <a:lnTo>
                        <a:pt x="5" y="29"/>
                      </a:lnTo>
                      <a:lnTo>
                        <a:pt x="6" y="27"/>
                      </a:lnTo>
                      <a:lnTo>
                        <a:pt x="5" y="27"/>
                      </a:lnTo>
                      <a:lnTo>
                        <a:pt x="6" y="26"/>
                      </a:lnTo>
                      <a:lnTo>
                        <a:pt x="5" y="25"/>
                      </a:lnTo>
                      <a:lnTo>
                        <a:pt x="4" y="24"/>
                      </a:lnTo>
                      <a:lnTo>
                        <a:pt x="5" y="23"/>
                      </a:lnTo>
                      <a:lnTo>
                        <a:pt x="4" y="23"/>
                      </a:lnTo>
                      <a:lnTo>
                        <a:pt x="4" y="21"/>
                      </a:lnTo>
                      <a:lnTo>
                        <a:pt x="3" y="20"/>
                      </a:lnTo>
                      <a:lnTo>
                        <a:pt x="3" y="19"/>
                      </a:lnTo>
                      <a:lnTo>
                        <a:pt x="3" y="18"/>
                      </a:lnTo>
                      <a:lnTo>
                        <a:pt x="3" y="17"/>
                      </a:lnTo>
                      <a:lnTo>
                        <a:pt x="2" y="16"/>
                      </a:lnTo>
                      <a:lnTo>
                        <a:pt x="3" y="14"/>
                      </a:lnTo>
                      <a:lnTo>
                        <a:pt x="2" y="14"/>
                      </a:lnTo>
                      <a:lnTo>
                        <a:pt x="2" y="13"/>
                      </a:lnTo>
                      <a:lnTo>
                        <a:pt x="2" y="12"/>
                      </a:lnTo>
                      <a:lnTo>
                        <a:pt x="1" y="11"/>
                      </a:lnTo>
                      <a:lnTo>
                        <a:pt x="2" y="10"/>
                      </a:lnTo>
                      <a:lnTo>
                        <a:pt x="2" y="8"/>
                      </a:lnTo>
                      <a:lnTo>
                        <a:pt x="2" y="7"/>
                      </a:lnTo>
                      <a:lnTo>
                        <a:pt x="1" y="6"/>
                      </a:lnTo>
                      <a:lnTo>
                        <a:pt x="2" y="5"/>
                      </a:lnTo>
                      <a:lnTo>
                        <a:pt x="1" y="4"/>
                      </a:lnTo>
                      <a:lnTo>
                        <a:pt x="0" y="2"/>
                      </a:lnTo>
                      <a:lnTo>
                        <a:pt x="1" y="1"/>
                      </a:lnTo>
                      <a:lnTo>
                        <a:pt x="1" y="0"/>
                      </a:lnTo>
                      <a:lnTo>
                        <a:pt x="0" y="0"/>
                      </a:lnTo>
                      <a:lnTo>
                        <a:pt x="1" y="0"/>
                      </a:lnTo>
                    </a:path>
                  </a:pathLst>
                </a:custGeom>
                <a:noFill/>
                <a:ln w="12700" cap="rnd">
                  <a:solidFill>
                    <a:schemeClr val="bg1"/>
                  </a:solidFill>
                  <a:round/>
                  <a:headEnd/>
                  <a:tailEnd/>
                </a:ln>
              </p:spPr>
              <p:txBody>
                <a:bodyPr/>
                <a:lstStyle/>
                <a:p>
                  <a:endParaRPr lang="en-US"/>
                </a:p>
              </p:txBody>
            </p:sp>
            <p:sp>
              <p:nvSpPr>
                <p:cNvPr id="56371" name="Line 1073"/>
                <p:cNvSpPr>
                  <a:spLocks noChangeShapeType="1"/>
                </p:cNvSpPr>
                <p:nvPr/>
              </p:nvSpPr>
              <p:spPr bwMode="auto">
                <a:xfrm flipV="1">
                  <a:off x="3136" y="2800"/>
                  <a:ext cx="316" cy="22"/>
                </a:xfrm>
                <a:prstGeom prst="line">
                  <a:avLst/>
                </a:prstGeom>
                <a:noFill/>
                <a:ln w="12700">
                  <a:solidFill>
                    <a:schemeClr val="bg1"/>
                  </a:solidFill>
                  <a:round/>
                  <a:headEnd/>
                  <a:tailEnd/>
                </a:ln>
              </p:spPr>
              <p:txBody>
                <a:bodyPr wrap="none" anchor="ctr"/>
                <a:lstStyle/>
                <a:p>
                  <a:endParaRPr lang="en-US"/>
                </a:p>
              </p:txBody>
            </p:sp>
            <p:sp>
              <p:nvSpPr>
                <p:cNvPr id="56372" name="Line 1074"/>
                <p:cNvSpPr>
                  <a:spLocks noChangeShapeType="1"/>
                </p:cNvSpPr>
                <p:nvPr/>
              </p:nvSpPr>
              <p:spPr bwMode="auto">
                <a:xfrm flipV="1">
                  <a:off x="4109" y="2758"/>
                  <a:ext cx="377" cy="24"/>
                </a:xfrm>
                <a:prstGeom prst="line">
                  <a:avLst/>
                </a:prstGeom>
                <a:noFill/>
                <a:ln w="12700">
                  <a:solidFill>
                    <a:schemeClr val="bg1"/>
                  </a:solidFill>
                  <a:round/>
                  <a:headEnd/>
                  <a:tailEnd type="triangle" w="med" len="med"/>
                </a:ln>
              </p:spPr>
              <p:txBody>
                <a:bodyPr wrap="none" anchor="ctr"/>
                <a:lstStyle/>
                <a:p>
                  <a:endParaRPr lang="en-US"/>
                </a:p>
              </p:txBody>
            </p:sp>
          </p:grpSp>
          <p:sp>
            <p:nvSpPr>
              <p:cNvPr id="56341" name="Freeform 1075"/>
              <p:cNvSpPr>
                <a:spLocks/>
              </p:cNvSpPr>
              <p:nvPr/>
            </p:nvSpPr>
            <p:spPr bwMode="auto">
              <a:xfrm>
                <a:off x="1776" y="2356"/>
                <a:ext cx="1354" cy="1373"/>
              </a:xfrm>
              <a:custGeom>
                <a:avLst/>
                <a:gdLst>
                  <a:gd name="T0" fmla="*/ 0 w 1354"/>
                  <a:gd name="T1" fmla="*/ 0 h 1373"/>
                  <a:gd name="T2" fmla="*/ 1219 w 1354"/>
                  <a:gd name="T3" fmla="*/ 333 h 1373"/>
                  <a:gd name="T4" fmla="*/ 1224 w 1354"/>
                  <a:gd name="T5" fmla="*/ 336 h 1373"/>
                  <a:gd name="T6" fmla="*/ 1234 w 1354"/>
                  <a:gd name="T7" fmla="*/ 337 h 1373"/>
                  <a:gd name="T8" fmla="*/ 1243 w 1354"/>
                  <a:gd name="T9" fmla="*/ 341 h 1373"/>
                  <a:gd name="T10" fmla="*/ 1253 w 1354"/>
                  <a:gd name="T11" fmla="*/ 344 h 1373"/>
                  <a:gd name="T12" fmla="*/ 1258 w 1354"/>
                  <a:gd name="T13" fmla="*/ 348 h 1373"/>
                  <a:gd name="T14" fmla="*/ 1265 w 1354"/>
                  <a:gd name="T15" fmla="*/ 348 h 1373"/>
                  <a:gd name="T16" fmla="*/ 1269 w 1354"/>
                  <a:gd name="T17" fmla="*/ 350 h 1373"/>
                  <a:gd name="T18" fmla="*/ 1273 w 1354"/>
                  <a:gd name="T19" fmla="*/ 355 h 1373"/>
                  <a:gd name="T20" fmla="*/ 1277 w 1354"/>
                  <a:gd name="T21" fmla="*/ 357 h 1373"/>
                  <a:gd name="T22" fmla="*/ 1281 w 1354"/>
                  <a:gd name="T23" fmla="*/ 362 h 1373"/>
                  <a:gd name="T24" fmla="*/ 1290 w 1354"/>
                  <a:gd name="T25" fmla="*/ 364 h 1373"/>
                  <a:gd name="T26" fmla="*/ 1294 w 1354"/>
                  <a:gd name="T27" fmla="*/ 368 h 1373"/>
                  <a:gd name="T28" fmla="*/ 1299 w 1354"/>
                  <a:gd name="T29" fmla="*/ 372 h 1373"/>
                  <a:gd name="T30" fmla="*/ 1308 w 1354"/>
                  <a:gd name="T31" fmla="*/ 378 h 1373"/>
                  <a:gd name="T32" fmla="*/ 1312 w 1354"/>
                  <a:gd name="T33" fmla="*/ 382 h 1373"/>
                  <a:gd name="T34" fmla="*/ 1317 w 1354"/>
                  <a:gd name="T35" fmla="*/ 387 h 1373"/>
                  <a:gd name="T36" fmla="*/ 1326 w 1354"/>
                  <a:gd name="T37" fmla="*/ 400 h 1373"/>
                  <a:gd name="T38" fmla="*/ 1330 w 1354"/>
                  <a:gd name="T39" fmla="*/ 404 h 1373"/>
                  <a:gd name="T40" fmla="*/ 1333 w 1354"/>
                  <a:gd name="T41" fmla="*/ 409 h 1373"/>
                  <a:gd name="T42" fmla="*/ 1336 w 1354"/>
                  <a:gd name="T43" fmla="*/ 420 h 1373"/>
                  <a:gd name="T44" fmla="*/ 1343 w 1354"/>
                  <a:gd name="T45" fmla="*/ 429 h 1373"/>
                  <a:gd name="T46" fmla="*/ 1345 w 1354"/>
                  <a:gd name="T47" fmla="*/ 439 h 1373"/>
                  <a:gd name="T48" fmla="*/ 1348 w 1354"/>
                  <a:gd name="T49" fmla="*/ 448 h 1373"/>
                  <a:gd name="T50" fmla="*/ 1350 w 1354"/>
                  <a:gd name="T51" fmla="*/ 455 h 1373"/>
                  <a:gd name="T52" fmla="*/ 1351 w 1354"/>
                  <a:gd name="T53" fmla="*/ 463 h 1373"/>
                  <a:gd name="T54" fmla="*/ 1351 w 1354"/>
                  <a:gd name="T55" fmla="*/ 472 h 1373"/>
                  <a:gd name="T56" fmla="*/ 1353 w 1354"/>
                  <a:gd name="T57" fmla="*/ 480 h 1373"/>
                  <a:gd name="T58" fmla="*/ 1353 w 1354"/>
                  <a:gd name="T59" fmla="*/ 485 h 1373"/>
                  <a:gd name="T60" fmla="*/ 1353 w 1354"/>
                  <a:gd name="T61" fmla="*/ 489 h 1373"/>
                  <a:gd name="T62" fmla="*/ 1353 w 1354"/>
                  <a:gd name="T63" fmla="*/ 500 h 1373"/>
                  <a:gd name="T64" fmla="*/ 1353 w 1354"/>
                  <a:gd name="T65" fmla="*/ 506 h 1373"/>
                  <a:gd name="T66" fmla="*/ 1353 w 1354"/>
                  <a:gd name="T67" fmla="*/ 515 h 1373"/>
                  <a:gd name="T68" fmla="*/ 1353 w 1354"/>
                  <a:gd name="T69" fmla="*/ 520 h 1373"/>
                  <a:gd name="T70" fmla="*/ 1351 w 1354"/>
                  <a:gd name="T71" fmla="*/ 529 h 1373"/>
                  <a:gd name="T72" fmla="*/ 1350 w 1354"/>
                  <a:gd name="T73" fmla="*/ 541 h 1373"/>
                  <a:gd name="T74" fmla="*/ 1350 w 1354"/>
                  <a:gd name="T75" fmla="*/ 547 h 1373"/>
                  <a:gd name="T76" fmla="*/ 1348 w 1354"/>
                  <a:gd name="T77" fmla="*/ 554 h 1373"/>
                  <a:gd name="T78" fmla="*/ 1347 w 1354"/>
                  <a:gd name="T79" fmla="*/ 559 h 1373"/>
                  <a:gd name="T80" fmla="*/ 1345 w 1354"/>
                  <a:gd name="T81" fmla="*/ 563 h 1373"/>
                  <a:gd name="T82" fmla="*/ 1343 w 1354"/>
                  <a:gd name="T83" fmla="*/ 568 h 1373"/>
                  <a:gd name="T84" fmla="*/ 1341 w 1354"/>
                  <a:gd name="T85" fmla="*/ 575 h 1373"/>
                  <a:gd name="T86" fmla="*/ 1338 w 1354"/>
                  <a:gd name="T87" fmla="*/ 580 h 1373"/>
                  <a:gd name="T88" fmla="*/ 1336 w 1354"/>
                  <a:gd name="T89" fmla="*/ 586 h 1373"/>
                  <a:gd name="T90" fmla="*/ 1335 w 1354"/>
                  <a:gd name="T91" fmla="*/ 591 h 1373"/>
                  <a:gd name="T92" fmla="*/ 1331 w 1354"/>
                  <a:gd name="T93" fmla="*/ 597 h 1373"/>
                  <a:gd name="T94" fmla="*/ 1327 w 1354"/>
                  <a:gd name="T95" fmla="*/ 601 h 1373"/>
                  <a:gd name="T96" fmla="*/ 1325 w 1354"/>
                  <a:gd name="T97" fmla="*/ 607 h 1373"/>
                  <a:gd name="T98" fmla="*/ 1321 w 1354"/>
                  <a:gd name="T99" fmla="*/ 612 h 1373"/>
                  <a:gd name="T100" fmla="*/ 1315 w 1354"/>
                  <a:gd name="T101" fmla="*/ 619 h 1373"/>
                  <a:gd name="T102" fmla="*/ 1312 w 1354"/>
                  <a:gd name="T103" fmla="*/ 625 h 1373"/>
                  <a:gd name="T104" fmla="*/ 1308 w 1354"/>
                  <a:gd name="T105" fmla="*/ 628 h 1373"/>
                  <a:gd name="T106" fmla="*/ 1305 w 1354"/>
                  <a:gd name="T107" fmla="*/ 634 h 1373"/>
                  <a:gd name="T108" fmla="*/ 1301 w 1354"/>
                  <a:gd name="T109" fmla="*/ 641 h 1373"/>
                  <a:gd name="T110" fmla="*/ 1297 w 1354"/>
                  <a:gd name="T111" fmla="*/ 644 h 1373"/>
                  <a:gd name="T112" fmla="*/ 1290 w 1354"/>
                  <a:gd name="T113" fmla="*/ 648 h 1373"/>
                  <a:gd name="T114" fmla="*/ 1285 w 1354"/>
                  <a:gd name="T115" fmla="*/ 654 h 1373"/>
                  <a:gd name="T116" fmla="*/ 1281 w 1354"/>
                  <a:gd name="T117" fmla="*/ 655 h 1373"/>
                  <a:gd name="T118" fmla="*/ 1277 w 1354"/>
                  <a:gd name="T119" fmla="*/ 657 h 1373"/>
                  <a:gd name="T120" fmla="*/ 144 w 1354"/>
                  <a:gd name="T121" fmla="*/ 1372 h 13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54"/>
                  <a:gd name="T184" fmla="*/ 0 h 1373"/>
                  <a:gd name="T185" fmla="*/ 1354 w 1354"/>
                  <a:gd name="T186" fmla="*/ 1373 h 137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54" h="1373">
                    <a:moveTo>
                      <a:pt x="0" y="0"/>
                    </a:moveTo>
                    <a:lnTo>
                      <a:pt x="1219" y="333"/>
                    </a:lnTo>
                    <a:lnTo>
                      <a:pt x="1224" y="336"/>
                    </a:lnTo>
                    <a:lnTo>
                      <a:pt x="1234" y="337"/>
                    </a:lnTo>
                    <a:lnTo>
                      <a:pt x="1243" y="341"/>
                    </a:lnTo>
                    <a:lnTo>
                      <a:pt x="1253" y="344"/>
                    </a:lnTo>
                    <a:lnTo>
                      <a:pt x="1258" y="348"/>
                    </a:lnTo>
                    <a:lnTo>
                      <a:pt x="1265" y="348"/>
                    </a:lnTo>
                    <a:lnTo>
                      <a:pt x="1269" y="350"/>
                    </a:lnTo>
                    <a:lnTo>
                      <a:pt x="1273" y="355"/>
                    </a:lnTo>
                    <a:lnTo>
                      <a:pt x="1277" y="357"/>
                    </a:lnTo>
                    <a:lnTo>
                      <a:pt x="1281" y="362"/>
                    </a:lnTo>
                    <a:lnTo>
                      <a:pt x="1290" y="364"/>
                    </a:lnTo>
                    <a:lnTo>
                      <a:pt x="1294" y="368"/>
                    </a:lnTo>
                    <a:lnTo>
                      <a:pt x="1299" y="372"/>
                    </a:lnTo>
                    <a:lnTo>
                      <a:pt x="1308" y="378"/>
                    </a:lnTo>
                    <a:lnTo>
                      <a:pt x="1312" y="382"/>
                    </a:lnTo>
                    <a:lnTo>
                      <a:pt x="1317" y="387"/>
                    </a:lnTo>
                    <a:lnTo>
                      <a:pt x="1326" y="400"/>
                    </a:lnTo>
                    <a:lnTo>
                      <a:pt x="1330" y="404"/>
                    </a:lnTo>
                    <a:lnTo>
                      <a:pt x="1333" y="409"/>
                    </a:lnTo>
                    <a:lnTo>
                      <a:pt x="1336" y="420"/>
                    </a:lnTo>
                    <a:lnTo>
                      <a:pt x="1343" y="429"/>
                    </a:lnTo>
                    <a:lnTo>
                      <a:pt x="1345" y="439"/>
                    </a:lnTo>
                    <a:lnTo>
                      <a:pt x="1348" y="448"/>
                    </a:lnTo>
                    <a:lnTo>
                      <a:pt x="1350" y="455"/>
                    </a:lnTo>
                    <a:lnTo>
                      <a:pt x="1351" y="463"/>
                    </a:lnTo>
                    <a:lnTo>
                      <a:pt x="1351" y="472"/>
                    </a:lnTo>
                    <a:lnTo>
                      <a:pt x="1353" y="480"/>
                    </a:lnTo>
                    <a:lnTo>
                      <a:pt x="1353" y="485"/>
                    </a:lnTo>
                    <a:lnTo>
                      <a:pt x="1353" y="489"/>
                    </a:lnTo>
                    <a:lnTo>
                      <a:pt x="1353" y="500"/>
                    </a:lnTo>
                    <a:lnTo>
                      <a:pt x="1353" y="506"/>
                    </a:lnTo>
                    <a:lnTo>
                      <a:pt x="1353" y="515"/>
                    </a:lnTo>
                    <a:lnTo>
                      <a:pt x="1353" y="520"/>
                    </a:lnTo>
                    <a:lnTo>
                      <a:pt x="1351" y="529"/>
                    </a:lnTo>
                    <a:lnTo>
                      <a:pt x="1350" y="541"/>
                    </a:lnTo>
                    <a:lnTo>
                      <a:pt x="1350" y="547"/>
                    </a:lnTo>
                    <a:lnTo>
                      <a:pt x="1348" y="554"/>
                    </a:lnTo>
                    <a:lnTo>
                      <a:pt x="1347" y="559"/>
                    </a:lnTo>
                    <a:lnTo>
                      <a:pt x="1345" y="563"/>
                    </a:lnTo>
                    <a:lnTo>
                      <a:pt x="1343" y="568"/>
                    </a:lnTo>
                    <a:lnTo>
                      <a:pt x="1341" y="575"/>
                    </a:lnTo>
                    <a:lnTo>
                      <a:pt x="1338" y="580"/>
                    </a:lnTo>
                    <a:lnTo>
                      <a:pt x="1336" y="586"/>
                    </a:lnTo>
                    <a:lnTo>
                      <a:pt x="1335" y="591"/>
                    </a:lnTo>
                    <a:lnTo>
                      <a:pt x="1331" y="597"/>
                    </a:lnTo>
                    <a:lnTo>
                      <a:pt x="1327" y="601"/>
                    </a:lnTo>
                    <a:lnTo>
                      <a:pt x="1325" y="607"/>
                    </a:lnTo>
                    <a:lnTo>
                      <a:pt x="1321" y="612"/>
                    </a:lnTo>
                    <a:lnTo>
                      <a:pt x="1315" y="619"/>
                    </a:lnTo>
                    <a:lnTo>
                      <a:pt x="1312" y="625"/>
                    </a:lnTo>
                    <a:lnTo>
                      <a:pt x="1308" y="628"/>
                    </a:lnTo>
                    <a:lnTo>
                      <a:pt x="1305" y="634"/>
                    </a:lnTo>
                    <a:lnTo>
                      <a:pt x="1301" y="641"/>
                    </a:lnTo>
                    <a:lnTo>
                      <a:pt x="1297" y="644"/>
                    </a:lnTo>
                    <a:lnTo>
                      <a:pt x="1290" y="648"/>
                    </a:lnTo>
                    <a:lnTo>
                      <a:pt x="1285" y="654"/>
                    </a:lnTo>
                    <a:lnTo>
                      <a:pt x="1281" y="655"/>
                    </a:lnTo>
                    <a:lnTo>
                      <a:pt x="1277" y="657"/>
                    </a:lnTo>
                    <a:lnTo>
                      <a:pt x="144" y="1372"/>
                    </a:lnTo>
                  </a:path>
                </a:pathLst>
              </a:custGeom>
              <a:noFill/>
              <a:ln w="12700" cap="rnd">
                <a:solidFill>
                  <a:schemeClr val="bg1"/>
                </a:solidFill>
                <a:round/>
                <a:headEnd/>
                <a:tailEnd type="triangle" w="med" len="med"/>
              </a:ln>
            </p:spPr>
            <p:txBody>
              <a:bodyPr/>
              <a:lstStyle/>
              <a:p>
                <a:endParaRPr lang="en-US"/>
              </a:p>
            </p:txBody>
          </p:sp>
          <p:sp>
            <p:nvSpPr>
              <p:cNvPr id="56342" name="Rectangle 1076"/>
              <p:cNvSpPr>
                <a:spLocks noChangeArrowheads="1"/>
              </p:cNvSpPr>
              <p:nvPr/>
            </p:nvSpPr>
            <p:spPr bwMode="auto">
              <a:xfrm>
                <a:off x="3298" y="3453"/>
                <a:ext cx="1258" cy="279"/>
              </a:xfrm>
              <a:prstGeom prst="rect">
                <a:avLst/>
              </a:prstGeom>
              <a:noFill/>
              <a:ln w="12700">
                <a:solidFill>
                  <a:schemeClr val="bg1"/>
                </a:solidFill>
                <a:miter lim="800000"/>
                <a:headEnd/>
                <a:tailEnd/>
              </a:ln>
            </p:spPr>
            <p:txBody>
              <a:bodyPr wrap="none" lIns="90488" tIns="44450" rIns="90488" bIns="44450">
                <a:spAutoFit/>
              </a:bodyPr>
              <a:lstStyle/>
              <a:p>
                <a:pPr algn="l"/>
                <a:r>
                  <a:rPr lang="en-US" sz="1800" b="1" u="sng">
                    <a:solidFill>
                      <a:schemeClr val="bg1"/>
                    </a:solidFill>
                    <a:latin typeface="Arial" charset="0"/>
                  </a:rPr>
                  <a:t>Neutral Atom</a:t>
                </a:r>
              </a:p>
            </p:txBody>
          </p:sp>
        </p:grpSp>
      </p:grpSp>
      <p:sp>
        <p:nvSpPr>
          <p:cNvPr id="53" name="Slide Number Placeholder 52"/>
          <p:cNvSpPr>
            <a:spLocks noGrp="1"/>
          </p:cNvSpPr>
          <p:nvPr>
            <p:ph type="sldNum" sz="quarter" idx="12"/>
          </p:nvPr>
        </p:nvSpPr>
        <p:spPr/>
        <p:txBody>
          <a:bodyPr/>
          <a:lstStyle/>
          <a:p>
            <a:pPr>
              <a:defRPr/>
            </a:pPr>
            <a:fld id="{6BB7927A-6994-4AAB-9E74-285098BA54D6}" type="slidenum">
              <a:rPr lang="en-US" smtClean="0"/>
              <a:pPr>
                <a:defRPr/>
              </a:pPr>
              <a:t>14</a:t>
            </a:fld>
            <a:endParaRPr lang="en-US" dirty="0"/>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685800" y="228600"/>
            <a:ext cx="7772400" cy="685800"/>
          </a:xfrm>
        </p:spPr>
        <p:txBody>
          <a:bodyPr/>
          <a:lstStyle/>
          <a:p>
            <a:r>
              <a:rPr lang="en-US" sz="3600" smtClean="0"/>
              <a:t>Receipt, Use and Disposal Form</a:t>
            </a:r>
          </a:p>
        </p:txBody>
      </p:sp>
      <p:sp>
        <p:nvSpPr>
          <p:cNvPr id="203779" name="Rectangle 4"/>
          <p:cNvSpPr>
            <a:spLocks noGrp="1" noChangeArrowheads="1"/>
          </p:cNvSpPr>
          <p:nvPr>
            <p:ph type="body" sz="half" idx="2"/>
          </p:nvPr>
        </p:nvSpPr>
        <p:spPr>
          <a:xfrm>
            <a:off x="4876800" y="1295400"/>
            <a:ext cx="3810000" cy="4724400"/>
          </a:xfrm>
        </p:spPr>
        <p:txBody>
          <a:bodyPr/>
          <a:lstStyle/>
          <a:p>
            <a:pPr>
              <a:lnSpc>
                <a:spcPct val="90000"/>
              </a:lnSpc>
            </a:pPr>
            <a:r>
              <a:rPr lang="en-US" sz="2400" smtClean="0"/>
              <a:t>RUD form will accompany each package received in the lab.</a:t>
            </a:r>
          </a:p>
          <a:p>
            <a:pPr>
              <a:lnSpc>
                <a:spcPct val="90000"/>
              </a:lnSpc>
            </a:pPr>
            <a:r>
              <a:rPr lang="en-US" sz="2400" smtClean="0"/>
              <a:t>This form is used to track the use and disposal of the isotope.</a:t>
            </a:r>
          </a:p>
          <a:p>
            <a:pPr>
              <a:lnSpc>
                <a:spcPct val="90000"/>
              </a:lnSpc>
            </a:pPr>
            <a:r>
              <a:rPr lang="en-US" sz="2400" smtClean="0"/>
              <a:t>Disposal should be recorded on the front of the sheet.</a:t>
            </a:r>
          </a:p>
          <a:p>
            <a:pPr>
              <a:lnSpc>
                <a:spcPct val="90000"/>
              </a:lnSpc>
            </a:pPr>
            <a:r>
              <a:rPr lang="en-US" sz="2400" smtClean="0"/>
              <a:t>Form should be returned to EHS upon disposal or complete use of isotope.</a:t>
            </a:r>
          </a:p>
          <a:p>
            <a:pPr>
              <a:lnSpc>
                <a:spcPct val="90000"/>
              </a:lnSpc>
            </a:pPr>
            <a:endParaRPr lang="en-US" sz="2400" smtClean="0"/>
          </a:p>
          <a:p>
            <a:pPr>
              <a:lnSpc>
                <a:spcPct val="90000"/>
              </a:lnSpc>
            </a:pPr>
            <a:endParaRPr lang="en-US" sz="2800" smtClean="0"/>
          </a:p>
        </p:txBody>
      </p:sp>
      <p:pic>
        <p:nvPicPr>
          <p:cNvPr id="203780" name="Picture 7" descr="RUD front"/>
          <p:cNvPicPr>
            <a:picLocks noGrp="1" noChangeAspect="1" noChangeArrowheads="1"/>
          </p:cNvPicPr>
          <p:nvPr>
            <p:ph type="clipArt" sz="half" idx="1"/>
          </p:nvPr>
        </p:nvPicPr>
        <p:blipFill>
          <a:blip r:embed="rId3" cstate="print"/>
          <a:srcRect/>
          <a:stretch>
            <a:fillRect/>
          </a:stretch>
        </p:blipFill>
        <p:spPr>
          <a:xfrm>
            <a:off x="762000" y="1219200"/>
            <a:ext cx="3581400" cy="4800600"/>
          </a:xfrm>
          <a:noFill/>
        </p:spPr>
      </p:pic>
      <p:sp>
        <p:nvSpPr>
          <p:cNvPr id="5" name="Slide Number Placeholder 4"/>
          <p:cNvSpPr>
            <a:spLocks noGrp="1"/>
          </p:cNvSpPr>
          <p:nvPr>
            <p:ph type="sldNum" sz="quarter" idx="12"/>
          </p:nvPr>
        </p:nvSpPr>
        <p:spPr/>
        <p:txBody>
          <a:bodyPr/>
          <a:lstStyle/>
          <a:p>
            <a:pPr>
              <a:defRPr/>
            </a:pPr>
            <a:fld id="{83755D6E-AA42-4434-8B81-4CB1A78D4D3D}" type="slidenum">
              <a:rPr lang="en-US" smtClean="0"/>
              <a:pPr>
                <a:defRPr/>
              </a:pPr>
              <a:t>140</a:t>
            </a:fld>
            <a:endParaRPr lang="en-US" dirty="0"/>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685800" y="228600"/>
            <a:ext cx="7772400" cy="685800"/>
          </a:xfrm>
        </p:spPr>
        <p:txBody>
          <a:bodyPr/>
          <a:lstStyle/>
          <a:p>
            <a:r>
              <a:rPr lang="en-US" sz="3600" smtClean="0"/>
              <a:t>Receipt, Use and Disposal Form</a:t>
            </a:r>
          </a:p>
        </p:txBody>
      </p:sp>
      <p:sp>
        <p:nvSpPr>
          <p:cNvPr id="204803" name="Rectangle 3"/>
          <p:cNvSpPr>
            <a:spLocks noGrp="1" noChangeArrowheads="1"/>
          </p:cNvSpPr>
          <p:nvPr>
            <p:ph type="body" sz="half" idx="2"/>
          </p:nvPr>
        </p:nvSpPr>
        <p:spPr>
          <a:xfrm>
            <a:off x="4953000" y="2514600"/>
            <a:ext cx="3810000" cy="1828800"/>
          </a:xfrm>
        </p:spPr>
        <p:txBody>
          <a:bodyPr/>
          <a:lstStyle/>
          <a:p>
            <a:endParaRPr lang="en-US" sz="2400" smtClean="0"/>
          </a:p>
          <a:p>
            <a:r>
              <a:rPr lang="en-US" sz="2400" smtClean="0"/>
              <a:t>Each use of the isotope should be logged on the back of the form.</a:t>
            </a:r>
          </a:p>
          <a:p>
            <a:endParaRPr lang="en-US" sz="2800" smtClean="0"/>
          </a:p>
          <a:p>
            <a:endParaRPr lang="en-US" smtClean="0"/>
          </a:p>
        </p:txBody>
      </p:sp>
      <p:pic>
        <p:nvPicPr>
          <p:cNvPr id="204804" name="Picture 7" descr="RUD back"/>
          <p:cNvPicPr>
            <a:picLocks noGrp="1" noChangeAspect="1" noChangeArrowheads="1"/>
          </p:cNvPicPr>
          <p:nvPr>
            <p:ph type="clipArt" sz="half" idx="1"/>
          </p:nvPr>
        </p:nvPicPr>
        <p:blipFill>
          <a:blip r:embed="rId3" cstate="print"/>
          <a:srcRect/>
          <a:stretch>
            <a:fillRect/>
          </a:stretch>
        </p:blipFill>
        <p:spPr>
          <a:xfrm>
            <a:off x="685800" y="1295400"/>
            <a:ext cx="3810000" cy="4876800"/>
          </a:xfrm>
          <a:noFill/>
        </p:spPr>
      </p:pic>
      <p:sp>
        <p:nvSpPr>
          <p:cNvPr id="5" name="Slide Number Placeholder 4"/>
          <p:cNvSpPr>
            <a:spLocks noGrp="1"/>
          </p:cNvSpPr>
          <p:nvPr>
            <p:ph type="sldNum" sz="quarter" idx="12"/>
          </p:nvPr>
        </p:nvSpPr>
        <p:spPr/>
        <p:txBody>
          <a:bodyPr/>
          <a:lstStyle/>
          <a:p>
            <a:pPr>
              <a:defRPr/>
            </a:pPr>
            <a:fld id="{83755D6E-AA42-4434-8B81-4CB1A78D4D3D}" type="slidenum">
              <a:rPr lang="en-US" smtClean="0"/>
              <a:pPr>
                <a:defRPr/>
              </a:pPr>
              <a:t>141</a:t>
            </a:fld>
            <a:endParaRPr lang="en-US" dirty="0"/>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381000" y="533400"/>
            <a:ext cx="8534400" cy="838200"/>
          </a:xfrm>
        </p:spPr>
        <p:txBody>
          <a:bodyPr/>
          <a:lstStyle/>
          <a:p>
            <a:r>
              <a:rPr lang="en-US" sz="4000" smtClean="0"/>
              <a:t>Transfer of Radioactive Material</a:t>
            </a:r>
          </a:p>
        </p:txBody>
      </p:sp>
      <p:sp>
        <p:nvSpPr>
          <p:cNvPr id="205827" name="Rectangle 3"/>
          <p:cNvSpPr>
            <a:spLocks noGrp="1" noChangeArrowheads="1"/>
          </p:cNvSpPr>
          <p:nvPr>
            <p:ph type="body" idx="1"/>
          </p:nvPr>
        </p:nvSpPr>
        <p:spPr/>
        <p:txBody>
          <a:bodyPr/>
          <a:lstStyle/>
          <a:p>
            <a:r>
              <a:rPr lang="en-US" smtClean="0"/>
              <a:t>Transfers of radioactive material to persons outside UMB must be conducted through this office.</a:t>
            </a:r>
          </a:p>
          <a:p>
            <a:r>
              <a:rPr lang="en-US" smtClean="0"/>
              <a:t>Material may be transferred from UMB authorization to another user with prior approval from RSO.</a:t>
            </a:r>
          </a:p>
          <a:p>
            <a:endParaRPr lang="en-US" smtClean="0"/>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142</a:t>
            </a:fld>
            <a:endParaRPr lang="en-US" dirty="0"/>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685800" y="228600"/>
            <a:ext cx="7772400" cy="914400"/>
          </a:xfrm>
        </p:spPr>
        <p:txBody>
          <a:bodyPr/>
          <a:lstStyle/>
          <a:p>
            <a:r>
              <a:rPr lang="en-US" smtClean="0"/>
              <a:t>Surveys	</a:t>
            </a:r>
          </a:p>
        </p:txBody>
      </p:sp>
      <p:sp>
        <p:nvSpPr>
          <p:cNvPr id="206851" name="Rectangle 3"/>
          <p:cNvSpPr>
            <a:spLocks noGrp="1" noChangeArrowheads="1"/>
          </p:cNvSpPr>
          <p:nvPr>
            <p:ph type="body" idx="1"/>
          </p:nvPr>
        </p:nvSpPr>
        <p:spPr>
          <a:xfrm>
            <a:off x="685800" y="1219200"/>
            <a:ext cx="7772400" cy="4876800"/>
          </a:xfrm>
        </p:spPr>
        <p:txBody>
          <a:bodyPr/>
          <a:lstStyle/>
          <a:p>
            <a:pPr>
              <a:buFontTx/>
              <a:buNone/>
            </a:pPr>
            <a:r>
              <a:rPr lang="en-US" smtClean="0"/>
              <a:t>	In this section we will discuss</a:t>
            </a:r>
          </a:p>
          <a:p>
            <a:pPr lvl="1" algn="r">
              <a:buFontTx/>
              <a:buNone/>
            </a:pPr>
            <a:endParaRPr lang="en-US" smtClean="0"/>
          </a:p>
          <a:p>
            <a:pPr lvl="1" algn="r">
              <a:buFontTx/>
              <a:buNone/>
            </a:pPr>
            <a:endParaRPr lang="en-US" sz="2400" smtClean="0"/>
          </a:p>
          <a:p>
            <a:pPr lvl="1" algn="r">
              <a:buFontTx/>
              <a:buNone/>
            </a:pPr>
            <a:r>
              <a:rPr lang="en-US" sz="2400" smtClean="0"/>
              <a:t>Qualitative Surveys (meter surveys)</a:t>
            </a:r>
          </a:p>
          <a:p>
            <a:pPr lvl="1"/>
            <a:endParaRPr lang="en-US" smtClean="0"/>
          </a:p>
          <a:p>
            <a:pPr lvl="1"/>
            <a:endParaRPr lang="en-US" smtClean="0"/>
          </a:p>
          <a:p>
            <a:pPr lvl="1"/>
            <a:endParaRPr lang="en-US" smtClean="0"/>
          </a:p>
          <a:p>
            <a:pPr lvl="1">
              <a:buFontTx/>
              <a:buNone/>
            </a:pPr>
            <a:endParaRPr lang="en-US" smtClean="0"/>
          </a:p>
          <a:p>
            <a:pPr lvl="1">
              <a:buFontTx/>
              <a:buNone/>
            </a:pPr>
            <a:r>
              <a:rPr lang="en-US" sz="2400" smtClean="0"/>
              <a:t>Quantitative Surveys (wipe tests)</a:t>
            </a:r>
          </a:p>
        </p:txBody>
      </p:sp>
      <p:pic>
        <p:nvPicPr>
          <p:cNvPr id="206852" name="Picture 4" descr="pic6500w"/>
          <p:cNvPicPr>
            <a:picLocks noChangeAspect="1" noChangeArrowheads="1"/>
          </p:cNvPicPr>
          <p:nvPr/>
        </p:nvPicPr>
        <p:blipFill>
          <a:blip r:embed="rId3" cstate="print"/>
          <a:srcRect/>
          <a:stretch>
            <a:fillRect/>
          </a:stretch>
        </p:blipFill>
        <p:spPr bwMode="auto">
          <a:xfrm>
            <a:off x="5943600" y="4267200"/>
            <a:ext cx="2617788" cy="2011363"/>
          </a:xfrm>
          <a:prstGeom prst="rect">
            <a:avLst/>
          </a:prstGeom>
          <a:noFill/>
          <a:ln w="9525">
            <a:noFill/>
            <a:miter lim="800000"/>
            <a:headEnd/>
            <a:tailEnd/>
          </a:ln>
        </p:spPr>
      </p:pic>
      <p:pic>
        <p:nvPicPr>
          <p:cNvPr id="206853" name="Picture 5" descr="gm"/>
          <p:cNvPicPr>
            <a:picLocks noChangeAspect="1" noChangeArrowheads="1"/>
          </p:cNvPicPr>
          <p:nvPr/>
        </p:nvPicPr>
        <p:blipFill>
          <a:blip r:embed="rId4" cstate="print"/>
          <a:srcRect/>
          <a:stretch>
            <a:fillRect/>
          </a:stretch>
        </p:blipFill>
        <p:spPr bwMode="auto">
          <a:xfrm>
            <a:off x="533400" y="1828800"/>
            <a:ext cx="2895600" cy="21336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6F53CE6B-D316-48F6-A9F3-70C8145D86AC}" type="slidenum">
              <a:rPr lang="en-US" smtClean="0"/>
              <a:pPr>
                <a:defRPr/>
              </a:pPr>
              <a:t>143</a:t>
            </a:fld>
            <a:endParaRPr lang="en-US" dirty="0"/>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685800" y="304800"/>
            <a:ext cx="7772400" cy="381000"/>
          </a:xfrm>
        </p:spPr>
        <p:txBody>
          <a:bodyPr/>
          <a:lstStyle/>
          <a:p>
            <a:r>
              <a:rPr lang="en-US" sz="3600" smtClean="0"/>
              <a:t>Where and What to Survey</a:t>
            </a:r>
          </a:p>
        </p:txBody>
      </p:sp>
      <p:sp>
        <p:nvSpPr>
          <p:cNvPr id="207875" name="Rectangle 3"/>
          <p:cNvSpPr>
            <a:spLocks noGrp="1" noChangeArrowheads="1"/>
          </p:cNvSpPr>
          <p:nvPr>
            <p:ph type="body" idx="1"/>
          </p:nvPr>
        </p:nvSpPr>
        <p:spPr>
          <a:xfrm>
            <a:off x="685800" y="914400"/>
            <a:ext cx="7772400" cy="5791200"/>
          </a:xfrm>
        </p:spPr>
        <p:txBody>
          <a:bodyPr/>
          <a:lstStyle/>
          <a:p>
            <a:pPr>
              <a:buFontTx/>
              <a:buNone/>
            </a:pPr>
            <a:r>
              <a:rPr lang="en-US" sz="2400" smtClean="0"/>
              <a:t>    </a:t>
            </a:r>
            <a:r>
              <a:rPr lang="en-US" sz="2000" smtClean="0"/>
              <a:t>Survey work areas, storage areas, and areas where radioactive waste is stored. Also survey areas where contamination might be a concern.  Such areas would include:</a:t>
            </a:r>
          </a:p>
          <a:p>
            <a:pPr lvl="1"/>
            <a:r>
              <a:rPr lang="en-US" sz="2000" smtClean="0"/>
              <a:t>Floors, especially doorway thresholds</a:t>
            </a:r>
          </a:p>
          <a:p>
            <a:pPr lvl="1"/>
            <a:r>
              <a:rPr lang="en-US" sz="2000" smtClean="0"/>
              <a:t>Bench tops and work surfaces</a:t>
            </a:r>
          </a:p>
          <a:p>
            <a:pPr lvl="1"/>
            <a:r>
              <a:rPr lang="en-US" sz="2000" smtClean="0"/>
              <a:t>Common trash containers (insure no activity leaves the lab in this manner)</a:t>
            </a:r>
          </a:p>
          <a:p>
            <a:pPr lvl="1"/>
            <a:r>
              <a:rPr lang="en-US" sz="2000" smtClean="0"/>
              <a:t>Fume hoods and incubators</a:t>
            </a:r>
          </a:p>
          <a:p>
            <a:pPr lvl="1"/>
            <a:r>
              <a:rPr lang="en-US" sz="2000" smtClean="0"/>
              <a:t>Sinks</a:t>
            </a:r>
          </a:p>
          <a:p>
            <a:pPr lvl="1"/>
            <a:r>
              <a:rPr lang="en-US" sz="2000" smtClean="0"/>
              <a:t>Centrifuges, LSC’s and other fixed equipment</a:t>
            </a:r>
          </a:p>
          <a:p>
            <a:pPr lvl="1"/>
            <a:r>
              <a:rPr lang="en-US" sz="2000" smtClean="0"/>
              <a:t>Frequently handled items (pipettes, glassware, pens, telephones, door knobs, lab books, etc.)</a:t>
            </a:r>
          </a:p>
          <a:p>
            <a:pPr lvl="1"/>
            <a:r>
              <a:rPr lang="en-US" sz="2000" smtClean="0"/>
              <a:t>Refrigerators and freezers</a:t>
            </a:r>
          </a:p>
          <a:p>
            <a:pPr lvl="1"/>
            <a:r>
              <a:rPr lang="en-US" sz="2000" smtClean="0"/>
              <a:t>Rad waste storage areas</a:t>
            </a:r>
          </a:p>
          <a:p>
            <a:pPr lvl="1"/>
            <a:r>
              <a:rPr lang="en-US" sz="2000" smtClean="0"/>
              <a:t>Personal protective equipment such as lab coats, safety glasses, etc.</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144</a:t>
            </a:fld>
            <a:endParaRPr lang="en-US" dirty="0"/>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mtClean="0"/>
              <a:t>Direct Survey</a:t>
            </a:r>
            <a:r>
              <a:rPr lang="en-US" i="1" smtClean="0"/>
              <a:t> (Qualitative)</a:t>
            </a:r>
          </a:p>
        </p:txBody>
      </p:sp>
      <p:sp>
        <p:nvSpPr>
          <p:cNvPr id="208899" name="Rectangle 4"/>
          <p:cNvSpPr>
            <a:spLocks noGrp="1" noChangeArrowheads="1"/>
          </p:cNvSpPr>
          <p:nvPr>
            <p:ph type="body" sz="half" idx="2"/>
          </p:nvPr>
        </p:nvSpPr>
        <p:spPr>
          <a:xfrm>
            <a:off x="304800" y="2362200"/>
            <a:ext cx="4267200" cy="2743200"/>
          </a:xfrm>
        </p:spPr>
        <p:txBody>
          <a:bodyPr/>
          <a:lstStyle/>
          <a:p>
            <a:pPr>
              <a:spcBef>
                <a:spcPct val="50000"/>
              </a:spcBef>
            </a:pPr>
            <a:r>
              <a:rPr lang="en-US" sz="2800" smtClean="0"/>
              <a:t>Recommended</a:t>
            </a:r>
            <a:r>
              <a:rPr lang="en-US" sz="2800" b="1" smtClean="0"/>
              <a:t>:</a:t>
            </a:r>
          </a:p>
          <a:p>
            <a:pPr lvl="1">
              <a:spcBef>
                <a:spcPct val="50000"/>
              </a:spcBef>
            </a:pPr>
            <a:r>
              <a:rPr lang="en-US" sz="2400" smtClean="0"/>
              <a:t>Before procedure</a:t>
            </a:r>
          </a:p>
          <a:p>
            <a:pPr lvl="1">
              <a:spcBef>
                <a:spcPct val="50000"/>
              </a:spcBef>
            </a:pPr>
            <a:r>
              <a:rPr lang="en-US" sz="2400" smtClean="0"/>
              <a:t>After procedure</a:t>
            </a:r>
          </a:p>
          <a:p>
            <a:pPr lvl="1">
              <a:spcBef>
                <a:spcPct val="50000"/>
              </a:spcBef>
            </a:pPr>
            <a:r>
              <a:rPr lang="en-US" sz="2400" smtClean="0"/>
              <a:t>Once a month</a:t>
            </a:r>
          </a:p>
          <a:p>
            <a:pPr lvl="1">
              <a:spcBef>
                <a:spcPct val="50000"/>
              </a:spcBef>
            </a:pPr>
            <a:r>
              <a:rPr lang="en-US" sz="2400" smtClean="0"/>
              <a:t>During cleanup of a spill</a:t>
            </a:r>
          </a:p>
        </p:txBody>
      </p:sp>
      <p:pic>
        <p:nvPicPr>
          <p:cNvPr id="208900" name="Picture 7" descr="8-13-03 Survey"/>
          <p:cNvPicPr>
            <a:picLocks noGrp="1" noChangeAspect="1" noChangeArrowheads="1"/>
          </p:cNvPicPr>
          <p:nvPr>
            <p:ph sz="half" idx="1"/>
          </p:nvPr>
        </p:nvPicPr>
        <p:blipFill>
          <a:blip r:embed="rId3" cstate="print"/>
          <a:srcRect/>
          <a:stretch>
            <a:fillRect/>
          </a:stretch>
        </p:blipFill>
        <p:spPr>
          <a:xfrm>
            <a:off x="4876800" y="1981200"/>
            <a:ext cx="4038600" cy="3352800"/>
          </a:xfrm>
          <a:noFill/>
        </p:spPr>
      </p:pic>
      <p:sp>
        <p:nvSpPr>
          <p:cNvPr id="5" name="Slide Number Placeholder 4"/>
          <p:cNvSpPr>
            <a:spLocks noGrp="1"/>
          </p:cNvSpPr>
          <p:nvPr>
            <p:ph type="sldNum" sz="quarter" idx="12"/>
          </p:nvPr>
        </p:nvSpPr>
        <p:spPr/>
        <p:txBody>
          <a:bodyPr/>
          <a:lstStyle/>
          <a:p>
            <a:pPr>
              <a:defRPr/>
            </a:pPr>
            <a:fld id="{D1964C70-0FB9-4555-AF10-104B5E5F4626}" type="slidenum">
              <a:rPr lang="en-US" smtClean="0"/>
              <a:pPr>
                <a:defRPr/>
              </a:pPr>
              <a:t>145</a:t>
            </a:fld>
            <a:endParaRPr lang="en-US" dirty="0"/>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152400" y="228600"/>
            <a:ext cx="8839200" cy="609600"/>
          </a:xfrm>
        </p:spPr>
        <p:txBody>
          <a:bodyPr/>
          <a:lstStyle/>
          <a:p>
            <a:r>
              <a:rPr lang="en-US" sz="3200" smtClean="0"/>
              <a:t>What to do if Action Levels are Exceeded:</a:t>
            </a:r>
          </a:p>
        </p:txBody>
      </p:sp>
      <p:sp>
        <p:nvSpPr>
          <p:cNvPr id="209923" name="Rectangle 3"/>
          <p:cNvSpPr>
            <a:spLocks noGrp="1" noChangeArrowheads="1"/>
          </p:cNvSpPr>
          <p:nvPr>
            <p:ph type="body" idx="1"/>
          </p:nvPr>
        </p:nvSpPr>
        <p:spPr>
          <a:xfrm>
            <a:off x="685800" y="1066800"/>
            <a:ext cx="7772400" cy="5638800"/>
          </a:xfrm>
        </p:spPr>
        <p:txBody>
          <a:bodyPr/>
          <a:lstStyle/>
          <a:p>
            <a:pPr>
              <a:lnSpc>
                <a:spcPct val="90000"/>
              </a:lnSpc>
              <a:buFontTx/>
              <a:buNone/>
            </a:pPr>
            <a:r>
              <a:rPr lang="en-US" smtClean="0"/>
              <a:t>Direct Survey (above background):</a:t>
            </a:r>
          </a:p>
          <a:p>
            <a:pPr lvl="1">
              <a:lnSpc>
                <a:spcPct val="90000"/>
              </a:lnSpc>
            </a:pPr>
            <a:r>
              <a:rPr lang="en-US" smtClean="0"/>
              <a:t>Locate area of contamination (increased reading).</a:t>
            </a:r>
          </a:p>
          <a:p>
            <a:pPr lvl="1">
              <a:lnSpc>
                <a:spcPct val="90000"/>
              </a:lnSpc>
            </a:pPr>
            <a:r>
              <a:rPr lang="en-US" smtClean="0"/>
              <a:t>If area is covered, remove contaminated covering and resurvey area.  Decontaminate if still contaminated.</a:t>
            </a:r>
          </a:p>
          <a:p>
            <a:pPr lvl="1">
              <a:lnSpc>
                <a:spcPct val="90000"/>
              </a:lnSpc>
            </a:pPr>
            <a:r>
              <a:rPr lang="en-US" smtClean="0"/>
              <a:t>If area/item is uncovered, decontaminate area/item.</a:t>
            </a:r>
          </a:p>
          <a:p>
            <a:pPr lvl="1">
              <a:lnSpc>
                <a:spcPct val="90000"/>
              </a:lnSpc>
            </a:pPr>
            <a:r>
              <a:rPr lang="en-US" smtClean="0"/>
              <a:t>Decontaminate until readings on meter no longer decrease.</a:t>
            </a:r>
          </a:p>
          <a:p>
            <a:pPr lvl="1">
              <a:lnSpc>
                <a:spcPct val="90000"/>
              </a:lnSpc>
            </a:pPr>
            <a:r>
              <a:rPr lang="en-US" smtClean="0"/>
              <a:t>Follow-up with wipe test to ensure that there is no removable contamination.</a:t>
            </a:r>
          </a:p>
          <a:p>
            <a:pPr lvl="1">
              <a:lnSpc>
                <a:spcPct val="90000"/>
              </a:lnSpc>
            </a:pPr>
            <a:endParaRPr lang="en-US" smtClean="0"/>
          </a:p>
          <a:p>
            <a:pPr lvl="1">
              <a:lnSpc>
                <a:spcPct val="90000"/>
              </a:lnSpc>
            </a:pPr>
            <a:endParaRPr lang="en-US" smtClean="0"/>
          </a:p>
          <a:p>
            <a:pPr lvl="1">
              <a:lnSpc>
                <a:spcPct val="90000"/>
              </a:lnSpc>
            </a:pPr>
            <a:endParaRPr lang="en-US" smtClean="0"/>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146</a:t>
            </a:fld>
            <a:endParaRPr lang="en-US" dirty="0"/>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762000" y="228600"/>
            <a:ext cx="7620000" cy="1143000"/>
          </a:xfrm>
        </p:spPr>
        <p:txBody>
          <a:bodyPr/>
          <a:lstStyle/>
          <a:p>
            <a:r>
              <a:rPr lang="en-US" smtClean="0"/>
              <a:t>Survey Instruments	</a:t>
            </a:r>
          </a:p>
        </p:txBody>
      </p:sp>
      <p:sp>
        <p:nvSpPr>
          <p:cNvPr id="210947" name="Rectangle 3"/>
          <p:cNvSpPr>
            <a:spLocks noGrp="1" noChangeArrowheads="1"/>
          </p:cNvSpPr>
          <p:nvPr>
            <p:ph type="body" sz="half" idx="1"/>
          </p:nvPr>
        </p:nvSpPr>
        <p:spPr>
          <a:xfrm>
            <a:off x="685800" y="1600200"/>
            <a:ext cx="7848600" cy="4648200"/>
          </a:xfrm>
        </p:spPr>
        <p:txBody>
          <a:bodyPr/>
          <a:lstStyle/>
          <a:p>
            <a:r>
              <a:rPr lang="en-US" sz="2800" smtClean="0"/>
              <a:t>Calibrate</a:t>
            </a:r>
          </a:p>
          <a:p>
            <a:pPr lvl="1"/>
            <a:r>
              <a:rPr lang="en-US" sz="2400" smtClean="0"/>
              <a:t>Before first use</a:t>
            </a:r>
          </a:p>
          <a:p>
            <a:pPr lvl="1"/>
            <a:r>
              <a:rPr lang="en-US" sz="2400" smtClean="0"/>
              <a:t>Annually</a:t>
            </a:r>
          </a:p>
          <a:p>
            <a:pPr lvl="1"/>
            <a:r>
              <a:rPr lang="en-US" sz="2400" smtClean="0"/>
              <a:t>Following repairs</a:t>
            </a:r>
          </a:p>
          <a:p>
            <a:r>
              <a:rPr lang="en-US" sz="2800" smtClean="0"/>
              <a:t>Keep Records for 3 years</a:t>
            </a:r>
          </a:p>
          <a:p>
            <a:r>
              <a:rPr lang="en-US" sz="2800" smtClean="0"/>
              <a:t>Meters are calibrated on a weekly basis at the Radiation Safety Office.</a:t>
            </a:r>
          </a:p>
          <a:p>
            <a:r>
              <a:rPr lang="en-US" sz="2800" smtClean="0"/>
              <a:t>Upon completion of calibration, the lab will be notified via telephone.</a:t>
            </a:r>
          </a:p>
          <a:p>
            <a:endParaRPr lang="en-US" sz="2800" smtClean="0"/>
          </a:p>
        </p:txBody>
      </p:sp>
      <p:pic>
        <p:nvPicPr>
          <p:cNvPr id="210948" name="Picture 5" descr="8-13-03 Calibration"/>
          <p:cNvPicPr>
            <a:picLocks noGrp="1" noChangeAspect="1" noChangeArrowheads="1"/>
          </p:cNvPicPr>
          <p:nvPr>
            <p:ph sz="half" idx="2"/>
          </p:nvPr>
        </p:nvPicPr>
        <p:blipFill>
          <a:blip r:embed="rId3" cstate="print"/>
          <a:srcRect t="9525" r="21277"/>
          <a:stretch>
            <a:fillRect/>
          </a:stretch>
        </p:blipFill>
        <p:spPr>
          <a:xfrm>
            <a:off x="5334000" y="1524000"/>
            <a:ext cx="3200400" cy="2465388"/>
          </a:xfrm>
          <a:noFill/>
        </p:spPr>
      </p:pic>
      <p:sp>
        <p:nvSpPr>
          <p:cNvPr id="5" name="Slide Number Placeholder 4"/>
          <p:cNvSpPr>
            <a:spLocks noGrp="1"/>
          </p:cNvSpPr>
          <p:nvPr>
            <p:ph type="sldNum" sz="quarter" idx="12"/>
          </p:nvPr>
        </p:nvSpPr>
        <p:spPr/>
        <p:txBody>
          <a:bodyPr/>
          <a:lstStyle/>
          <a:p>
            <a:pPr>
              <a:defRPr/>
            </a:pPr>
            <a:fld id="{5F3CD03D-21B7-4FE6-98F0-9159B8622C2C}" type="slidenum">
              <a:rPr lang="en-US" smtClean="0"/>
              <a:pPr>
                <a:defRPr/>
              </a:pPr>
              <a:t>147</a:t>
            </a:fld>
            <a:endParaRPr lang="en-US" dirty="0"/>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762000" y="304800"/>
            <a:ext cx="7620000" cy="762000"/>
          </a:xfrm>
        </p:spPr>
        <p:txBody>
          <a:bodyPr/>
          <a:lstStyle/>
          <a:p>
            <a:r>
              <a:rPr lang="en-US" smtClean="0"/>
              <a:t>Instrument Calibration</a:t>
            </a:r>
          </a:p>
        </p:txBody>
      </p:sp>
      <p:sp>
        <p:nvSpPr>
          <p:cNvPr id="211971" name="Rectangle 3"/>
          <p:cNvSpPr>
            <a:spLocks noGrp="1" noChangeArrowheads="1"/>
          </p:cNvSpPr>
          <p:nvPr>
            <p:ph type="body" idx="1"/>
          </p:nvPr>
        </p:nvSpPr>
        <p:spPr>
          <a:xfrm>
            <a:off x="685800" y="1295400"/>
            <a:ext cx="7772400" cy="4800600"/>
          </a:xfrm>
        </p:spPr>
        <p:txBody>
          <a:bodyPr/>
          <a:lstStyle/>
          <a:p>
            <a:pPr>
              <a:lnSpc>
                <a:spcPct val="90000"/>
              </a:lnSpc>
            </a:pPr>
            <a:r>
              <a:rPr lang="en-US" sz="2800" smtClean="0"/>
              <a:t>At UMB, UMMS, UMBI, COMB and MPRC, the meter along with an interdepartmental billing form should be brought to office for calibration.</a:t>
            </a:r>
          </a:p>
          <a:p>
            <a:pPr>
              <a:lnSpc>
                <a:spcPct val="90000"/>
              </a:lnSpc>
            </a:pPr>
            <a:r>
              <a:rPr lang="en-US" sz="2800" smtClean="0"/>
              <a:t>Interdepartmental billing form and directions are at </a:t>
            </a:r>
            <a:r>
              <a:rPr lang="en-US" sz="2800" smtClean="0">
                <a:solidFill>
                  <a:srgbClr val="FFFF00"/>
                </a:solidFill>
              </a:rPr>
              <a:t>http://www.ehs.umaryland.edu/rad/instrumentcal.cfm</a:t>
            </a:r>
          </a:p>
          <a:p>
            <a:pPr>
              <a:lnSpc>
                <a:spcPct val="90000"/>
              </a:lnSpc>
            </a:pPr>
            <a:r>
              <a:rPr lang="en-US" sz="2800" smtClean="0"/>
              <a:t>For calibration of meters at UMBC, please call our office for pick-up.  A billing form is not needed.</a:t>
            </a:r>
          </a:p>
          <a:p>
            <a:pPr>
              <a:lnSpc>
                <a:spcPct val="90000"/>
              </a:lnSpc>
            </a:pPr>
            <a:endParaRPr lang="en-US" sz="2800" smtClean="0"/>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148</a:t>
            </a:fld>
            <a:endParaRPr lang="en-US" dirty="0"/>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685800" y="0"/>
            <a:ext cx="7620000" cy="1143000"/>
          </a:xfrm>
        </p:spPr>
        <p:txBody>
          <a:bodyPr/>
          <a:lstStyle/>
          <a:p>
            <a:r>
              <a:rPr lang="en-US" sz="4000" smtClean="0"/>
              <a:t>Interdepartmental Billing Form</a:t>
            </a:r>
          </a:p>
        </p:txBody>
      </p:sp>
      <p:pic>
        <p:nvPicPr>
          <p:cNvPr id="212995" name="Picture 14430" descr="Interdepartmental billing"/>
          <p:cNvPicPr>
            <a:picLocks noGrp="1" noChangeAspect="1" noChangeArrowheads="1"/>
          </p:cNvPicPr>
          <p:nvPr>
            <p:ph idx="1"/>
          </p:nvPr>
        </p:nvPicPr>
        <p:blipFill>
          <a:blip r:embed="rId3" cstate="print"/>
          <a:srcRect l="14793" t="1967" r="9216" b="33153"/>
          <a:stretch>
            <a:fillRect/>
          </a:stretch>
        </p:blipFill>
        <p:spPr>
          <a:xfrm>
            <a:off x="1143000" y="1066800"/>
            <a:ext cx="6477000" cy="5551488"/>
          </a:xfrm>
          <a:noFill/>
        </p:spPr>
      </p:pic>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149</a:t>
            </a:fld>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026"/>
          <p:cNvSpPr>
            <a:spLocks noGrp="1" noChangeArrowheads="1"/>
          </p:cNvSpPr>
          <p:nvPr>
            <p:ph type="title"/>
          </p:nvPr>
        </p:nvSpPr>
        <p:spPr>
          <a:xfrm>
            <a:off x="762000" y="381000"/>
            <a:ext cx="7620000" cy="762000"/>
          </a:xfrm>
        </p:spPr>
        <p:txBody>
          <a:bodyPr/>
          <a:lstStyle/>
          <a:p>
            <a:r>
              <a:rPr lang="en-US" smtClean="0"/>
              <a:t>Bremsstrahlung Radiation</a:t>
            </a:r>
          </a:p>
        </p:txBody>
      </p:sp>
      <p:sp>
        <p:nvSpPr>
          <p:cNvPr id="57347" name="Rectangle 1027"/>
          <p:cNvSpPr>
            <a:spLocks noGrp="1" noChangeArrowheads="1"/>
          </p:cNvSpPr>
          <p:nvPr>
            <p:ph type="body" idx="1"/>
          </p:nvPr>
        </p:nvSpPr>
        <p:spPr>
          <a:xfrm>
            <a:off x="228600" y="2362200"/>
            <a:ext cx="5562600" cy="2819400"/>
          </a:xfrm>
        </p:spPr>
        <p:txBody>
          <a:bodyPr/>
          <a:lstStyle/>
          <a:p>
            <a:r>
              <a:rPr lang="en-US" sz="2800" smtClean="0">
                <a:sym typeface="Symbol" pitchFamily="18" charset="2"/>
              </a:rPr>
              <a:t>The likelihood of occurrence increases with high Z material and the energy of e</a:t>
            </a:r>
            <a:r>
              <a:rPr lang="en-US" sz="2800" baseline="30000" smtClean="0">
                <a:sym typeface="Symbol" pitchFamily="18" charset="2"/>
              </a:rPr>
              <a:t>-</a:t>
            </a:r>
          </a:p>
          <a:p>
            <a:endParaRPr lang="en-US" sz="2800" baseline="30000" smtClean="0">
              <a:sym typeface="Symbol" pitchFamily="18" charset="2"/>
            </a:endParaRPr>
          </a:p>
          <a:p>
            <a:r>
              <a:rPr lang="en-US" sz="2800" smtClean="0">
                <a:sym typeface="Symbol" pitchFamily="18" charset="2"/>
              </a:rPr>
              <a:t>Best shielding is low Z material</a:t>
            </a:r>
          </a:p>
          <a:p>
            <a:pPr lvl="1"/>
            <a:r>
              <a:rPr lang="en-US" smtClean="0">
                <a:sym typeface="Symbol" pitchFamily="18" charset="2"/>
              </a:rPr>
              <a:t>Plexiglas</a:t>
            </a:r>
          </a:p>
        </p:txBody>
      </p:sp>
      <p:grpSp>
        <p:nvGrpSpPr>
          <p:cNvPr id="57348" name="Group 1028"/>
          <p:cNvGrpSpPr>
            <a:grpSpLocks/>
          </p:cNvGrpSpPr>
          <p:nvPr/>
        </p:nvGrpSpPr>
        <p:grpSpPr bwMode="auto">
          <a:xfrm>
            <a:off x="5638800" y="1752600"/>
            <a:ext cx="3198813" cy="1066800"/>
            <a:chOff x="1584" y="1728"/>
            <a:chExt cx="2015" cy="672"/>
          </a:xfrm>
        </p:grpSpPr>
        <p:sp>
          <p:nvSpPr>
            <p:cNvPr id="57356" name="Rectangle 1029"/>
            <p:cNvSpPr>
              <a:spLocks noChangeArrowheads="1"/>
            </p:cNvSpPr>
            <p:nvPr/>
          </p:nvSpPr>
          <p:spPr bwMode="auto">
            <a:xfrm>
              <a:off x="2736" y="1728"/>
              <a:ext cx="48" cy="672"/>
            </a:xfrm>
            <a:prstGeom prst="rect">
              <a:avLst/>
            </a:prstGeom>
            <a:solidFill>
              <a:schemeClr val="bg1">
                <a:alpha val="50195"/>
              </a:schemeClr>
            </a:solidFill>
            <a:ln w="9525">
              <a:solidFill>
                <a:schemeClr val="tx2"/>
              </a:solidFill>
              <a:miter lim="800000"/>
              <a:headEnd/>
              <a:tailEnd/>
            </a:ln>
          </p:spPr>
          <p:txBody>
            <a:bodyPr wrap="none" anchor="ctr"/>
            <a:lstStyle/>
            <a:p>
              <a:endParaRPr lang="en-US"/>
            </a:p>
          </p:txBody>
        </p:sp>
        <p:sp>
          <p:nvSpPr>
            <p:cNvPr id="57357" name="Line 1030"/>
            <p:cNvSpPr>
              <a:spLocks noChangeShapeType="1"/>
            </p:cNvSpPr>
            <p:nvPr/>
          </p:nvSpPr>
          <p:spPr bwMode="auto">
            <a:xfrm>
              <a:off x="1920" y="2112"/>
              <a:ext cx="816" cy="0"/>
            </a:xfrm>
            <a:prstGeom prst="line">
              <a:avLst/>
            </a:prstGeom>
            <a:noFill/>
            <a:ln w="9525">
              <a:solidFill>
                <a:schemeClr val="bg1"/>
              </a:solidFill>
              <a:round/>
              <a:headEnd/>
              <a:tailEnd type="triangle" w="med" len="med"/>
            </a:ln>
          </p:spPr>
          <p:txBody>
            <a:bodyPr wrap="none" anchor="ctr"/>
            <a:lstStyle/>
            <a:p>
              <a:endParaRPr lang="en-US"/>
            </a:p>
          </p:txBody>
        </p:sp>
        <p:sp>
          <p:nvSpPr>
            <p:cNvPr id="57358" name="Freeform 1031"/>
            <p:cNvSpPr>
              <a:spLocks/>
            </p:cNvSpPr>
            <p:nvPr/>
          </p:nvSpPr>
          <p:spPr bwMode="auto">
            <a:xfrm rot="4243694" flipH="1">
              <a:off x="3096" y="1464"/>
              <a:ext cx="48" cy="864"/>
            </a:xfrm>
            <a:custGeom>
              <a:avLst/>
              <a:gdLst>
                <a:gd name="T0" fmla="*/ 0 w 96"/>
                <a:gd name="T1" fmla="*/ 0 h 576"/>
                <a:gd name="T2" fmla="*/ 1 w 96"/>
                <a:gd name="T3" fmla="*/ 1842 h 576"/>
                <a:gd name="T4" fmla="*/ 0 w 96"/>
                <a:gd name="T5" fmla="*/ 5535 h 576"/>
                <a:gd name="T6" fmla="*/ 1 w 96"/>
                <a:gd name="T7" fmla="*/ 7381 h 576"/>
                <a:gd name="T8" fmla="*/ 0 w 96"/>
                <a:gd name="T9" fmla="*/ 11071 h 576"/>
                <a:gd name="T10" fmla="*/ 1 w 96"/>
                <a:gd name="T11" fmla="*/ 12912 h 576"/>
                <a:gd name="T12" fmla="*/ 0 w 96"/>
                <a:gd name="T13" fmla="*/ 16606 h 576"/>
                <a:gd name="T14" fmla="*/ 1 w 96"/>
                <a:gd name="T15" fmla="*/ 18450 h 576"/>
                <a:gd name="T16" fmla="*/ 0 w 96"/>
                <a:gd name="T17" fmla="*/ 22141 h 5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576"/>
                <a:gd name="T29" fmla="*/ 96 w 96"/>
                <a:gd name="T30" fmla="*/ 576 h 5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576">
                  <a:moveTo>
                    <a:pt x="0" y="0"/>
                  </a:moveTo>
                  <a:cubicBezTo>
                    <a:pt x="48" y="12"/>
                    <a:pt x="96" y="24"/>
                    <a:pt x="96" y="48"/>
                  </a:cubicBezTo>
                  <a:cubicBezTo>
                    <a:pt x="96" y="72"/>
                    <a:pt x="0" y="120"/>
                    <a:pt x="0" y="144"/>
                  </a:cubicBezTo>
                  <a:cubicBezTo>
                    <a:pt x="0" y="168"/>
                    <a:pt x="96" y="168"/>
                    <a:pt x="96" y="192"/>
                  </a:cubicBezTo>
                  <a:cubicBezTo>
                    <a:pt x="96" y="216"/>
                    <a:pt x="0" y="264"/>
                    <a:pt x="0" y="288"/>
                  </a:cubicBezTo>
                  <a:cubicBezTo>
                    <a:pt x="0" y="312"/>
                    <a:pt x="96" y="312"/>
                    <a:pt x="96" y="336"/>
                  </a:cubicBezTo>
                  <a:cubicBezTo>
                    <a:pt x="96" y="360"/>
                    <a:pt x="0" y="408"/>
                    <a:pt x="0" y="432"/>
                  </a:cubicBezTo>
                  <a:cubicBezTo>
                    <a:pt x="0" y="456"/>
                    <a:pt x="96" y="456"/>
                    <a:pt x="96" y="480"/>
                  </a:cubicBezTo>
                  <a:cubicBezTo>
                    <a:pt x="96" y="504"/>
                    <a:pt x="16" y="560"/>
                    <a:pt x="0" y="576"/>
                  </a:cubicBezTo>
                </a:path>
              </a:pathLst>
            </a:custGeom>
            <a:noFill/>
            <a:ln w="9525">
              <a:solidFill>
                <a:schemeClr val="bg1"/>
              </a:solidFill>
              <a:round/>
              <a:headEnd/>
              <a:tailEnd/>
            </a:ln>
          </p:spPr>
          <p:txBody>
            <a:bodyPr wrap="none" anchor="ctr"/>
            <a:lstStyle/>
            <a:p>
              <a:endParaRPr lang="en-US"/>
            </a:p>
          </p:txBody>
        </p:sp>
        <p:sp>
          <p:nvSpPr>
            <p:cNvPr id="57359" name="Freeform 1032"/>
            <p:cNvSpPr>
              <a:spLocks/>
            </p:cNvSpPr>
            <p:nvPr/>
          </p:nvSpPr>
          <p:spPr bwMode="auto">
            <a:xfrm rot="5079696" flipH="1">
              <a:off x="3119" y="1576"/>
              <a:ext cx="47" cy="913"/>
            </a:xfrm>
            <a:custGeom>
              <a:avLst/>
              <a:gdLst>
                <a:gd name="T0" fmla="*/ 0 w 96"/>
                <a:gd name="T1" fmla="*/ 0 h 576"/>
                <a:gd name="T2" fmla="*/ 0 w 96"/>
                <a:gd name="T3" fmla="*/ 3010 h 576"/>
                <a:gd name="T4" fmla="*/ 0 w 96"/>
                <a:gd name="T5" fmla="*/ 9075 h 576"/>
                <a:gd name="T6" fmla="*/ 0 w 96"/>
                <a:gd name="T7" fmla="*/ 12118 h 576"/>
                <a:gd name="T8" fmla="*/ 0 w 96"/>
                <a:gd name="T9" fmla="*/ 18212 h 576"/>
                <a:gd name="T10" fmla="*/ 0 w 96"/>
                <a:gd name="T11" fmla="*/ 21235 h 576"/>
                <a:gd name="T12" fmla="*/ 0 w 96"/>
                <a:gd name="T13" fmla="*/ 27295 h 576"/>
                <a:gd name="T14" fmla="*/ 0 w 96"/>
                <a:gd name="T15" fmla="*/ 30326 h 576"/>
                <a:gd name="T16" fmla="*/ 0 w 96"/>
                <a:gd name="T17" fmla="*/ 36381 h 5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576"/>
                <a:gd name="T29" fmla="*/ 96 w 96"/>
                <a:gd name="T30" fmla="*/ 576 h 5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576">
                  <a:moveTo>
                    <a:pt x="0" y="0"/>
                  </a:moveTo>
                  <a:cubicBezTo>
                    <a:pt x="48" y="12"/>
                    <a:pt x="96" y="24"/>
                    <a:pt x="96" y="48"/>
                  </a:cubicBezTo>
                  <a:cubicBezTo>
                    <a:pt x="96" y="72"/>
                    <a:pt x="0" y="120"/>
                    <a:pt x="0" y="144"/>
                  </a:cubicBezTo>
                  <a:cubicBezTo>
                    <a:pt x="0" y="168"/>
                    <a:pt x="96" y="168"/>
                    <a:pt x="96" y="192"/>
                  </a:cubicBezTo>
                  <a:cubicBezTo>
                    <a:pt x="96" y="216"/>
                    <a:pt x="0" y="264"/>
                    <a:pt x="0" y="288"/>
                  </a:cubicBezTo>
                  <a:cubicBezTo>
                    <a:pt x="0" y="312"/>
                    <a:pt x="96" y="312"/>
                    <a:pt x="96" y="336"/>
                  </a:cubicBezTo>
                  <a:cubicBezTo>
                    <a:pt x="96" y="360"/>
                    <a:pt x="0" y="408"/>
                    <a:pt x="0" y="432"/>
                  </a:cubicBezTo>
                  <a:cubicBezTo>
                    <a:pt x="0" y="456"/>
                    <a:pt x="96" y="456"/>
                    <a:pt x="96" y="480"/>
                  </a:cubicBezTo>
                  <a:cubicBezTo>
                    <a:pt x="96" y="504"/>
                    <a:pt x="16" y="560"/>
                    <a:pt x="0" y="576"/>
                  </a:cubicBezTo>
                </a:path>
              </a:pathLst>
            </a:custGeom>
            <a:noFill/>
            <a:ln w="9525">
              <a:solidFill>
                <a:schemeClr val="bg1"/>
              </a:solidFill>
              <a:round/>
              <a:headEnd/>
              <a:tailEnd/>
            </a:ln>
          </p:spPr>
          <p:txBody>
            <a:bodyPr wrap="none" anchor="ctr"/>
            <a:lstStyle/>
            <a:p>
              <a:endParaRPr lang="en-US"/>
            </a:p>
          </p:txBody>
        </p:sp>
        <p:sp>
          <p:nvSpPr>
            <p:cNvPr id="57360" name="Freeform 1033"/>
            <p:cNvSpPr>
              <a:spLocks/>
            </p:cNvSpPr>
            <p:nvPr/>
          </p:nvSpPr>
          <p:spPr bwMode="auto">
            <a:xfrm rot="3288322" flipH="1">
              <a:off x="3071" y="1355"/>
              <a:ext cx="48" cy="864"/>
            </a:xfrm>
            <a:custGeom>
              <a:avLst/>
              <a:gdLst>
                <a:gd name="T0" fmla="*/ 0 w 96"/>
                <a:gd name="T1" fmla="*/ 0 h 576"/>
                <a:gd name="T2" fmla="*/ 1 w 96"/>
                <a:gd name="T3" fmla="*/ 1842 h 576"/>
                <a:gd name="T4" fmla="*/ 0 w 96"/>
                <a:gd name="T5" fmla="*/ 5535 h 576"/>
                <a:gd name="T6" fmla="*/ 1 w 96"/>
                <a:gd name="T7" fmla="*/ 7381 h 576"/>
                <a:gd name="T8" fmla="*/ 0 w 96"/>
                <a:gd name="T9" fmla="*/ 11071 h 576"/>
                <a:gd name="T10" fmla="*/ 1 w 96"/>
                <a:gd name="T11" fmla="*/ 12912 h 576"/>
                <a:gd name="T12" fmla="*/ 0 w 96"/>
                <a:gd name="T13" fmla="*/ 16606 h 576"/>
                <a:gd name="T14" fmla="*/ 1 w 96"/>
                <a:gd name="T15" fmla="*/ 18450 h 576"/>
                <a:gd name="T16" fmla="*/ 0 w 96"/>
                <a:gd name="T17" fmla="*/ 22141 h 5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576"/>
                <a:gd name="T29" fmla="*/ 96 w 96"/>
                <a:gd name="T30" fmla="*/ 576 h 5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576">
                  <a:moveTo>
                    <a:pt x="0" y="0"/>
                  </a:moveTo>
                  <a:cubicBezTo>
                    <a:pt x="48" y="12"/>
                    <a:pt x="96" y="24"/>
                    <a:pt x="96" y="48"/>
                  </a:cubicBezTo>
                  <a:cubicBezTo>
                    <a:pt x="96" y="72"/>
                    <a:pt x="0" y="120"/>
                    <a:pt x="0" y="144"/>
                  </a:cubicBezTo>
                  <a:cubicBezTo>
                    <a:pt x="0" y="168"/>
                    <a:pt x="96" y="168"/>
                    <a:pt x="96" y="192"/>
                  </a:cubicBezTo>
                  <a:cubicBezTo>
                    <a:pt x="96" y="216"/>
                    <a:pt x="0" y="264"/>
                    <a:pt x="0" y="288"/>
                  </a:cubicBezTo>
                  <a:cubicBezTo>
                    <a:pt x="0" y="312"/>
                    <a:pt x="96" y="312"/>
                    <a:pt x="96" y="336"/>
                  </a:cubicBezTo>
                  <a:cubicBezTo>
                    <a:pt x="96" y="360"/>
                    <a:pt x="0" y="408"/>
                    <a:pt x="0" y="432"/>
                  </a:cubicBezTo>
                  <a:cubicBezTo>
                    <a:pt x="0" y="456"/>
                    <a:pt x="96" y="456"/>
                    <a:pt x="96" y="480"/>
                  </a:cubicBezTo>
                  <a:cubicBezTo>
                    <a:pt x="96" y="504"/>
                    <a:pt x="16" y="560"/>
                    <a:pt x="0" y="576"/>
                  </a:cubicBezTo>
                </a:path>
              </a:pathLst>
            </a:custGeom>
            <a:noFill/>
            <a:ln w="9525">
              <a:solidFill>
                <a:schemeClr val="bg1"/>
              </a:solidFill>
              <a:round/>
              <a:headEnd/>
              <a:tailEnd/>
            </a:ln>
          </p:spPr>
          <p:txBody>
            <a:bodyPr wrap="none" anchor="ctr"/>
            <a:lstStyle/>
            <a:p>
              <a:endParaRPr lang="en-US"/>
            </a:p>
          </p:txBody>
        </p:sp>
        <p:sp>
          <p:nvSpPr>
            <p:cNvPr id="57361" name="Freeform 1034"/>
            <p:cNvSpPr>
              <a:spLocks/>
            </p:cNvSpPr>
            <p:nvPr/>
          </p:nvSpPr>
          <p:spPr bwMode="auto">
            <a:xfrm rot="5914961" flipH="1">
              <a:off x="3096" y="1704"/>
              <a:ext cx="48" cy="864"/>
            </a:xfrm>
            <a:custGeom>
              <a:avLst/>
              <a:gdLst>
                <a:gd name="T0" fmla="*/ 0 w 96"/>
                <a:gd name="T1" fmla="*/ 0 h 576"/>
                <a:gd name="T2" fmla="*/ 1 w 96"/>
                <a:gd name="T3" fmla="*/ 1842 h 576"/>
                <a:gd name="T4" fmla="*/ 0 w 96"/>
                <a:gd name="T5" fmla="*/ 5535 h 576"/>
                <a:gd name="T6" fmla="*/ 1 w 96"/>
                <a:gd name="T7" fmla="*/ 7381 h 576"/>
                <a:gd name="T8" fmla="*/ 0 w 96"/>
                <a:gd name="T9" fmla="*/ 11071 h 576"/>
                <a:gd name="T10" fmla="*/ 1 w 96"/>
                <a:gd name="T11" fmla="*/ 12912 h 576"/>
                <a:gd name="T12" fmla="*/ 0 w 96"/>
                <a:gd name="T13" fmla="*/ 16606 h 576"/>
                <a:gd name="T14" fmla="*/ 1 w 96"/>
                <a:gd name="T15" fmla="*/ 18450 h 576"/>
                <a:gd name="T16" fmla="*/ 0 w 96"/>
                <a:gd name="T17" fmla="*/ 22141 h 5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576"/>
                <a:gd name="T29" fmla="*/ 96 w 96"/>
                <a:gd name="T30" fmla="*/ 576 h 5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576">
                  <a:moveTo>
                    <a:pt x="0" y="0"/>
                  </a:moveTo>
                  <a:cubicBezTo>
                    <a:pt x="48" y="12"/>
                    <a:pt x="96" y="24"/>
                    <a:pt x="96" y="48"/>
                  </a:cubicBezTo>
                  <a:cubicBezTo>
                    <a:pt x="96" y="72"/>
                    <a:pt x="0" y="120"/>
                    <a:pt x="0" y="144"/>
                  </a:cubicBezTo>
                  <a:cubicBezTo>
                    <a:pt x="0" y="168"/>
                    <a:pt x="96" y="168"/>
                    <a:pt x="96" y="192"/>
                  </a:cubicBezTo>
                  <a:cubicBezTo>
                    <a:pt x="96" y="216"/>
                    <a:pt x="0" y="264"/>
                    <a:pt x="0" y="288"/>
                  </a:cubicBezTo>
                  <a:cubicBezTo>
                    <a:pt x="0" y="312"/>
                    <a:pt x="96" y="312"/>
                    <a:pt x="96" y="336"/>
                  </a:cubicBezTo>
                  <a:cubicBezTo>
                    <a:pt x="96" y="360"/>
                    <a:pt x="0" y="408"/>
                    <a:pt x="0" y="432"/>
                  </a:cubicBezTo>
                  <a:cubicBezTo>
                    <a:pt x="0" y="456"/>
                    <a:pt x="96" y="456"/>
                    <a:pt x="96" y="480"/>
                  </a:cubicBezTo>
                  <a:cubicBezTo>
                    <a:pt x="96" y="504"/>
                    <a:pt x="16" y="560"/>
                    <a:pt x="0" y="576"/>
                  </a:cubicBezTo>
                </a:path>
              </a:pathLst>
            </a:custGeom>
            <a:noFill/>
            <a:ln w="9525">
              <a:solidFill>
                <a:schemeClr val="bg1"/>
              </a:solidFill>
              <a:round/>
              <a:headEnd/>
              <a:tailEnd/>
            </a:ln>
          </p:spPr>
          <p:txBody>
            <a:bodyPr wrap="none" anchor="ctr"/>
            <a:lstStyle/>
            <a:p>
              <a:endParaRPr lang="en-US"/>
            </a:p>
          </p:txBody>
        </p:sp>
        <p:sp>
          <p:nvSpPr>
            <p:cNvPr id="57362" name="Freeform 1035"/>
            <p:cNvSpPr>
              <a:spLocks/>
            </p:cNvSpPr>
            <p:nvPr/>
          </p:nvSpPr>
          <p:spPr bwMode="auto">
            <a:xfrm rot="6831239" flipH="1">
              <a:off x="3096" y="1800"/>
              <a:ext cx="48" cy="864"/>
            </a:xfrm>
            <a:custGeom>
              <a:avLst/>
              <a:gdLst>
                <a:gd name="T0" fmla="*/ 0 w 96"/>
                <a:gd name="T1" fmla="*/ 0 h 576"/>
                <a:gd name="T2" fmla="*/ 1 w 96"/>
                <a:gd name="T3" fmla="*/ 1842 h 576"/>
                <a:gd name="T4" fmla="*/ 0 w 96"/>
                <a:gd name="T5" fmla="*/ 5535 h 576"/>
                <a:gd name="T6" fmla="*/ 1 w 96"/>
                <a:gd name="T7" fmla="*/ 7381 h 576"/>
                <a:gd name="T8" fmla="*/ 0 w 96"/>
                <a:gd name="T9" fmla="*/ 11071 h 576"/>
                <a:gd name="T10" fmla="*/ 1 w 96"/>
                <a:gd name="T11" fmla="*/ 12912 h 576"/>
                <a:gd name="T12" fmla="*/ 0 w 96"/>
                <a:gd name="T13" fmla="*/ 16606 h 576"/>
                <a:gd name="T14" fmla="*/ 1 w 96"/>
                <a:gd name="T15" fmla="*/ 18450 h 576"/>
                <a:gd name="T16" fmla="*/ 0 w 96"/>
                <a:gd name="T17" fmla="*/ 22141 h 5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576"/>
                <a:gd name="T29" fmla="*/ 96 w 96"/>
                <a:gd name="T30" fmla="*/ 576 h 5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576">
                  <a:moveTo>
                    <a:pt x="0" y="0"/>
                  </a:moveTo>
                  <a:cubicBezTo>
                    <a:pt x="48" y="12"/>
                    <a:pt x="96" y="24"/>
                    <a:pt x="96" y="48"/>
                  </a:cubicBezTo>
                  <a:cubicBezTo>
                    <a:pt x="96" y="72"/>
                    <a:pt x="0" y="120"/>
                    <a:pt x="0" y="144"/>
                  </a:cubicBezTo>
                  <a:cubicBezTo>
                    <a:pt x="0" y="168"/>
                    <a:pt x="96" y="168"/>
                    <a:pt x="96" y="192"/>
                  </a:cubicBezTo>
                  <a:cubicBezTo>
                    <a:pt x="96" y="216"/>
                    <a:pt x="0" y="264"/>
                    <a:pt x="0" y="288"/>
                  </a:cubicBezTo>
                  <a:cubicBezTo>
                    <a:pt x="0" y="312"/>
                    <a:pt x="96" y="312"/>
                    <a:pt x="96" y="336"/>
                  </a:cubicBezTo>
                  <a:cubicBezTo>
                    <a:pt x="96" y="360"/>
                    <a:pt x="0" y="408"/>
                    <a:pt x="0" y="432"/>
                  </a:cubicBezTo>
                  <a:cubicBezTo>
                    <a:pt x="0" y="456"/>
                    <a:pt x="96" y="456"/>
                    <a:pt x="96" y="480"/>
                  </a:cubicBezTo>
                  <a:cubicBezTo>
                    <a:pt x="96" y="504"/>
                    <a:pt x="16" y="560"/>
                    <a:pt x="0" y="576"/>
                  </a:cubicBezTo>
                </a:path>
              </a:pathLst>
            </a:custGeom>
            <a:noFill/>
            <a:ln w="9525">
              <a:solidFill>
                <a:schemeClr val="bg1"/>
              </a:solidFill>
              <a:round/>
              <a:headEnd/>
              <a:tailEnd/>
            </a:ln>
          </p:spPr>
          <p:txBody>
            <a:bodyPr wrap="none" anchor="ctr"/>
            <a:lstStyle/>
            <a:p>
              <a:endParaRPr lang="en-US"/>
            </a:p>
          </p:txBody>
        </p:sp>
        <p:sp>
          <p:nvSpPr>
            <p:cNvPr id="57363" name="Text Box 1036"/>
            <p:cNvSpPr txBox="1">
              <a:spLocks noChangeArrowheads="1"/>
            </p:cNvSpPr>
            <p:nvPr/>
          </p:nvSpPr>
          <p:spPr bwMode="auto">
            <a:xfrm>
              <a:off x="1584" y="1968"/>
              <a:ext cx="336" cy="288"/>
            </a:xfrm>
            <a:prstGeom prst="rect">
              <a:avLst/>
            </a:prstGeom>
            <a:noFill/>
            <a:ln w="9525">
              <a:noFill/>
              <a:miter lim="800000"/>
              <a:headEnd/>
              <a:tailEnd/>
            </a:ln>
          </p:spPr>
          <p:txBody>
            <a:bodyPr>
              <a:spAutoFit/>
            </a:bodyPr>
            <a:lstStyle/>
            <a:p>
              <a:pPr algn="l">
                <a:spcBef>
                  <a:spcPct val="50000"/>
                </a:spcBef>
              </a:pPr>
              <a:r>
                <a:rPr lang="en-US" sz="2400">
                  <a:solidFill>
                    <a:schemeClr val="bg1"/>
                  </a:solidFill>
                  <a:latin typeface="Arial" charset="0"/>
                  <a:sym typeface="Symbol" pitchFamily="18" charset="2"/>
                </a:rPr>
                <a:t></a:t>
              </a:r>
              <a:r>
                <a:rPr lang="en-US" sz="2400" baseline="60000">
                  <a:solidFill>
                    <a:schemeClr val="bg1"/>
                  </a:solidFill>
                  <a:latin typeface="Arial" charset="0"/>
                  <a:sym typeface="Arial" charset="0"/>
                </a:rPr>
                <a:t>-</a:t>
              </a:r>
            </a:p>
          </p:txBody>
        </p:sp>
      </p:grpSp>
      <p:grpSp>
        <p:nvGrpSpPr>
          <p:cNvPr id="57349" name="Group 1037"/>
          <p:cNvGrpSpPr>
            <a:grpSpLocks/>
          </p:cNvGrpSpPr>
          <p:nvPr/>
        </p:nvGrpSpPr>
        <p:grpSpPr bwMode="auto">
          <a:xfrm>
            <a:off x="5562600" y="4343400"/>
            <a:ext cx="3352800" cy="1066800"/>
            <a:chOff x="1584" y="2880"/>
            <a:chExt cx="2112" cy="672"/>
          </a:xfrm>
        </p:grpSpPr>
        <p:sp>
          <p:nvSpPr>
            <p:cNvPr id="57352" name="Rectangle 1038"/>
            <p:cNvSpPr>
              <a:spLocks noChangeArrowheads="1"/>
            </p:cNvSpPr>
            <p:nvPr/>
          </p:nvSpPr>
          <p:spPr bwMode="auto">
            <a:xfrm>
              <a:off x="2736" y="2880"/>
              <a:ext cx="144" cy="672"/>
            </a:xfrm>
            <a:prstGeom prst="rect">
              <a:avLst/>
            </a:prstGeom>
            <a:solidFill>
              <a:schemeClr val="bg1">
                <a:alpha val="50195"/>
              </a:schemeClr>
            </a:solidFill>
            <a:ln w="9525">
              <a:solidFill>
                <a:schemeClr val="tx2"/>
              </a:solidFill>
              <a:miter lim="800000"/>
              <a:headEnd/>
              <a:tailEnd/>
            </a:ln>
          </p:spPr>
          <p:txBody>
            <a:bodyPr wrap="none" anchor="ctr"/>
            <a:lstStyle/>
            <a:p>
              <a:endParaRPr lang="en-US"/>
            </a:p>
          </p:txBody>
        </p:sp>
        <p:sp>
          <p:nvSpPr>
            <p:cNvPr id="57353" name="Line 1039"/>
            <p:cNvSpPr>
              <a:spLocks noChangeShapeType="1"/>
            </p:cNvSpPr>
            <p:nvPr/>
          </p:nvSpPr>
          <p:spPr bwMode="auto">
            <a:xfrm>
              <a:off x="1920" y="3264"/>
              <a:ext cx="816" cy="0"/>
            </a:xfrm>
            <a:prstGeom prst="line">
              <a:avLst/>
            </a:prstGeom>
            <a:noFill/>
            <a:ln w="9525">
              <a:solidFill>
                <a:schemeClr val="bg1"/>
              </a:solidFill>
              <a:round/>
              <a:headEnd/>
              <a:tailEnd type="triangle" w="med" len="med"/>
            </a:ln>
          </p:spPr>
          <p:txBody>
            <a:bodyPr wrap="none" anchor="ctr"/>
            <a:lstStyle/>
            <a:p>
              <a:endParaRPr lang="en-US"/>
            </a:p>
          </p:txBody>
        </p:sp>
        <p:sp>
          <p:nvSpPr>
            <p:cNvPr id="57354" name="Freeform 1040"/>
            <p:cNvSpPr>
              <a:spLocks/>
            </p:cNvSpPr>
            <p:nvPr/>
          </p:nvSpPr>
          <p:spPr bwMode="auto">
            <a:xfrm rot="6496707" flipH="1">
              <a:off x="3240" y="2952"/>
              <a:ext cx="48" cy="864"/>
            </a:xfrm>
            <a:custGeom>
              <a:avLst/>
              <a:gdLst>
                <a:gd name="T0" fmla="*/ 0 w 96"/>
                <a:gd name="T1" fmla="*/ 0 h 576"/>
                <a:gd name="T2" fmla="*/ 1 w 96"/>
                <a:gd name="T3" fmla="*/ 1842 h 576"/>
                <a:gd name="T4" fmla="*/ 0 w 96"/>
                <a:gd name="T5" fmla="*/ 5535 h 576"/>
                <a:gd name="T6" fmla="*/ 1 w 96"/>
                <a:gd name="T7" fmla="*/ 7381 h 576"/>
                <a:gd name="T8" fmla="*/ 0 w 96"/>
                <a:gd name="T9" fmla="*/ 11071 h 576"/>
                <a:gd name="T10" fmla="*/ 1 w 96"/>
                <a:gd name="T11" fmla="*/ 12912 h 576"/>
                <a:gd name="T12" fmla="*/ 0 w 96"/>
                <a:gd name="T13" fmla="*/ 16606 h 576"/>
                <a:gd name="T14" fmla="*/ 1 w 96"/>
                <a:gd name="T15" fmla="*/ 18450 h 576"/>
                <a:gd name="T16" fmla="*/ 0 w 96"/>
                <a:gd name="T17" fmla="*/ 22141 h 5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576"/>
                <a:gd name="T29" fmla="*/ 96 w 96"/>
                <a:gd name="T30" fmla="*/ 576 h 57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576">
                  <a:moveTo>
                    <a:pt x="0" y="0"/>
                  </a:moveTo>
                  <a:cubicBezTo>
                    <a:pt x="48" y="12"/>
                    <a:pt x="96" y="24"/>
                    <a:pt x="96" y="48"/>
                  </a:cubicBezTo>
                  <a:cubicBezTo>
                    <a:pt x="96" y="72"/>
                    <a:pt x="0" y="120"/>
                    <a:pt x="0" y="144"/>
                  </a:cubicBezTo>
                  <a:cubicBezTo>
                    <a:pt x="0" y="168"/>
                    <a:pt x="96" y="168"/>
                    <a:pt x="96" y="192"/>
                  </a:cubicBezTo>
                  <a:cubicBezTo>
                    <a:pt x="96" y="216"/>
                    <a:pt x="0" y="264"/>
                    <a:pt x="0" y="288"/>
                  </a:cubicBezTo>
                  <a:cubicBezTo>
                    <a:pt x="0" y="312"/>
                    <a:pt x="96" y="312"/>
                    <a:pt x="96" y="336"/>
                  </a:cubicBezTo>
                  <a:cubicBezTo>
                    <a:pt x="96" y="360"/>
                    <a:pt x="0" y="408"/>
                    <a:pt x="0" y="432"/>
                  </a:cubicBezTo>
                  <a:cubicBezTo>
                    <a:pt x="0" y="456"/>
                    <a:pt x="96" y="456"/>
                    <a:pt x="96" y="480"/>
                  </a:cubicBezTo>
                  <a:cubicBezTo>
                    <a:pt x="96" y="504"/>
                    <a:pt x="16" y="560"/>
                    <a:pt x="0" y="576"/>
                  </a:cubicBezTo>
                </a:path>
              </a:pathLst>
            </a:custGeom>
            <a:noFill/>
            <a:ln w="9525">
              <a:solidFill>
                <a:schemeClr val="bg1"/>
              </a:solidFill>
              <a:round/>
              <a:headEnd/>
              <a:tailEnd/>
            </a:ln>
          </p:spPr>
          <p:txBody>
            <a:bodyPr wrap="none" anchor="ctr"/>
            <a:lstStyle/>
            <a:p>
              <a:endParaRPr lang="en-US"/>
            </a:p>
          </p:txBody>
        </p:sp>
        <p:sp>
          <p:nvSpPr>
            <p:cNvPr id="57355" name="Text Box 1041"/>
            <p:cNvSpPr txBox="1">
              <a:spLocks noChangeArrowheads="1"/>
            </p:cNvSpPr>
            <p:nvPr/>
          </p:nvSpPr>
          <p:spPr bwMode="auto">
            <a:xfrm>
              <a:off x="1584" y="3120"/>
              <a:ext cx="336" cy="288"/>
            </a:xfrm>
            <a:prstGeom prst="rect">
              <a:avLst/>
            </a:prstGeom>
            <a:noFill/>
            <a:ln w="9525">
              <a:noFill/>
              <a:miter lim="800000"/>
              <a:headEnd/>
              <a:tailEnd/>
            </a:ln>
          </p:spPr>
          <p:txBody>
            <a:bodyPr>
              <a:spAutoFit/>
            </a:bodyPr>
            <a:lstStyle/>
            <a:p>
              <a:pPr algn="l">
                <a:spcBef>
                  <a:spcPct val="50000"/>
                </a:spcBef>
              </a:pPr>
              <a:r>
                <a:rPr lang="en-US" sz="2400">
                  <a:solidFill>
                    <a:schemeClr val="bg1"/>
                  </a:solidFill>
                  <a:latin typeface="Arial" charset="0"/>
                  <a:sym typeface="Symbol" pitchFamily="18" charset="2"/>
                </a:rPr>
                <a:t></a:t>
              </a:r>
              <a:r>
                <a:rPr lang="en-US" sz="2400" baseline="60000">
                  <a:solidFill>
                    <a:schemeClr val="bg1"/>
                  </a:solidFill>
                  <a:latin typeface="Arial" charset="0"/>
                  <a:sym typeface="Arial" charset="0"/>
                </a:rPr>
                <a:t>-</a:t>
              </a:r>
            </a:p>
          </p:txBody>
        </p:sp>
      </p:grpSp>
      <p:sp>
        <p:nvSpPr>
          <p:cNvPr id="282642" name="Rectangle 1042"/>
          <p:cNvSpPr>
            <a:spLocks noChangeArrowheads="1"/>
          </p:cNvSpPr>
          <p:nvPr/>
        </p:nvSpPr>
        <p:spPr bwMode="auto">
          <a:xfrm>
            <a:off x="6673850" y="3275013"/>
            <a:ext cx="1357313" cy="336550"/>
          </a:xfrm>
          <a:prstGeom prst="rect">
            <a:avLst/>
          </a:prstGeom>
          <a:noFill/>
          <a:ln w="9525">
            <a:noFill/>
            <a:miter lim="800000"/>
            <a:headEnd/>
            <a:tailEnd/>
          </a:ln>
          <a:effectLst/>
        </p:spPr>
        <p:txBody>
          <a:bodyPr wrap="none">
            <a:spAutoFit/>
          </a:bodyPr>
          <a:lstStyle/>
          <a:p>
            <a:pPr>
              <a:defRPr/>
            </a:pPr>
            <a:r>
              <a:rPr lang="en-US" sz="1600" dirty="0">
                <a:solidFill>
                  <a:schemeClr val="bg1"/>
                </a:solidFill>
                <a:effectLst>
                  <a:outerShdw blurRad="38100" dist="38100" dir="2700000" algn="tl">
                    <a:srgbClr val="000000"/>
                  </a:outerShdw>
                </a:effectLst>
                <a:latin typeface="Arial" pitchFamily="34" charset="0"/>
              </a:rPr>
              <a:t>High Z (lead)</a:t>
            </a:r>
          </a:p>
        </p:txBody>
      </p:sp>
      <p:sp>
        <p:nvSpPr>
          <p:cNvPr id="282643" name="Rectangle 1043"/>
          <p:cNvSpPr>
            <a:spLocks noChangeArrowheads="1"/>
          </p:cNvSpPr>
          <p:nvPr/>
        </p:nvSpPr>
        <p:spPr bwMode="auto">
          <a:xfrm>
            <a:off x="6553200" y="5943600"/>
            <a:ext cx="1885950" cy="336550"/>
          </a:xfrm>
          <a:prstGeom prst="rect">
            <a:avLst/>
          </a:prstGeom>
          <a:noFill/>
          <a:ln w="9525">
            <a:noFill/>
            <a:miter lim="800000"/>
            <a:headEnd/>
            <a:tailEnd/>
          </a:ln>
          <a:effectLst/>
        </p:spPr>
        <p:txBody>
          <a:bodyPr>
            <a:spAutoFit/>
          </a:bodyPr>
          <a:lstStyle/>
          <a:p>
            <a:pPr>
              <a:defRPr/>
            </a:pPr>
            <a:r>
              <a:rPr lang="en-US" sz="1600" dirty="0">
                <a:solidFill>
                  <a:schemeClr val="bg1"/>
                </a:solidFill>
                <a:effectLst>
                  <a:outerShdw blurRad="38100" dist="38100" dir="2700000" algn="tl">
                    <a:srgbClr val="000000"/>
                  </a:outerShdw>
                </a:effectLst>
                <a:latin typeface="Arial" pitchFamily="34" charset="0"/>
              </a:rPr>
              <a:t>Low Z (Plexiglas)</a:t>
            </a:r>
          </a:p>
        </p:txBody>
      </p:sp>
      <p:sp>
        <p:nvSpPr>
          <p:cNvPr id="20" name="Slide Number Placeholder 19"/>
          <p:cNvSpPr>
            <a:spLocks noGrp="1"/>
          </p:cNvSpPr>
          <p:nvPr>
            <p:ph type="sldNum" sz="quarter" idx="12"/>
          </p:nvPr>
        </p:nvSpPr>
        <p:spPr/>
        <p:txBody>
          <a:bodyPr/>
          <a:lstStyle/>
          <a:p>
            <a:pPr>
              <a:defRPr/>
            </a:pPr>
            <a:fld id="{6F53CE6B-D316-48F6-A9F3-70C8145D86AC}" type="slidenum">
              <a:rPr lang="en-US" smtClean="0"/>
              <a:pPr>
                <a:defRPr/>
              </a:pPr>
              <a:t>15</a:t>
            </a:fld>
            <a:endParaRPr lang="en-US" dirty="0"/>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685800" y="0"/>
            <a:ext cx="7772400" cy="990600"/>
          </a:xfrm>
        </p:spPr>
        <p:txBody>
          <a:bodyPr/>
          <a:lstStyle/>
          <a:p>
            <a:r>
              <a:rPr lang="en-US" sz="4000" smtClean="0"/>
              <a:t>Calibration Sticker</a:t>
            </a:r>
          </a:p>
        </p:txBody>
      </p:sp>
      <p:pic>
        <p:nvPicPr>
          <p:cNvPr id="214019" name="Picture 4" descr="calibration sticker"/>
          <p:cNvPicPr>
            <a:picLocks noChangeAspect="1" noChangeArrowheads="1"/>
          </p:cNvPicPr>
          <p:nvPr/>
        </p:nvPicPr>
        <p:blipFill>
          <a:blip r:embed="rId3" cstate="print"/>
          <a:srcRect/>
          <a:stretch>
            <a:fillRect/>
          </a:stretch>
        </p:blipFill>
        <p:spPr bwMode="auto">
          <a:xfrm>
            <a:off x="1828800" y="1066800"/>
            <a:ext cx="5410200" cy="55626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8A458C8-0386-4430-B55D-ED44794BE158}" type="slidenum">
              <a:rPr lang="en-US" smtClean="0"/>
              <a:pPr>
                <a:defRPr/>
              </a:pPr>
              <a:t>150</a:t>
            </a:fld>
            <a:endParaRPr lang="en-US" dirty="0"/>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838200" y="0"/>
            <a:ext cx="7772400" cy="762000"/>
          </a:xfrm>
        </p:spPr>
        <p:txBody>
          <a:bodyPr/>
          <a:lstStyle/>
          <a:p>
            <a:r>
              <a:rPr lang="en-US" sz="4000" smtClean="0"/>
              <a:t>Calibration Certificate</a:t>
            </a:r>
          </a:p>
        </p:txBody>
      </p:sp>
      <p:pic>
        <p:nvPicPr>
          <p:cNvPr id="215043" name="Picture 3" descr="calibration certificate"/>
          <p:cNvPicPr>
            <a:picLocks noChangeAspect="1" noChangeArrowheads="1"/>
          </p:cNvPicPr>
          <p:nvPr/>
        </p:nvPicPr>
        <p:blipFill>
          <a:blip r:embed="rId3" cstate="print"/>
          <a:srcRect/>
          <a:stretch>
            <a:fillRect/>
          </a:stretch>
        </p:blipFill>
        <p:spPr bwMode="auto">
          <a:xfrm>
            <a:off x="2362200" y="609600"/>
            <a:ext cx="4343400" cy="60198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8A458C8-0386-4430-B55D-ED44794BE158}" type="slidenum">
              <a:rPr lang="en-US" smtClean="0"/>
              <a:pPr>
                <a:defRPr/>
              </a:pPr>
              <a:t>151</a:t>
            </a:fld>
            <a:endParaRPr lang="en-US" dirty="0"/>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sz="4000" dirty="0" smtClean="0"/>
              <a:t>Indirect Survey </a:t>
            </a:r>
            <a:r>
              <a:rPr lang="en-US" altLang="en-US" sz="4000" i="1" dirty="0" smtClean="0"/>
              <a:t>(Quantitative)</a:t>
            </a:r>
            <a:endParaRPr lang="en-US" altLang="en-US" sz="4000" dirty="0" smtClean="0"/>
          </a:p>
        </p:txBody>
      </p:sp>
      <p:sp>
        <p:nvSpPr>
          <p:cNvPr id="71683" name="Rectangle 3"/>
          <p:cNvSpPr>
            <a:spLocks noGrp="1" noChangeArrowheads="1"/>
          </p:cNvSpPr>
          <p:nvPr>
            <p:ph type="body" sz="half" idx="1"/>
          </p:nvPr>
        </p:nvSpPr>
        <p:spPr>
          <a:xfrm>
            <a:off x="381000" y="1981200"/>
            <a:ext cx="4495800" cy="4114800"/>
          </a:xfrm>
        </p:spPr>
        <p:txBody>
          <a:bodyPr/>
          <a:lstStyle/>
          <a:p>
            <a:r>
              <a:rPr lang="en-US" altLang="en-US" sz="2800" dirty="0" smtClean="0"/>
              <a:t>Mandatory:</a:t>
            </a:r>
          </a:p>
          <a:p>
            <a:pPr lvl="1"/>
            <a:r>
              <a:rPr lang="en-US" altLang="en-US" sz="2400" dirty="0" smtClean="0"/>
              <a:t>Once a month**</a:t>
            </a:r>
          </a:p>
          <a:p>
            <a:pPr lvl="2"/>
            <a:r>
              <a:rPr lang="en-US" altLang="en-US" sz="2000" dirty="0" smtClean="0"/>
              <a:t>**no material, no waste, no wipe test required </a:t>
            </a:r>
          </a:p>
          <a:p>
            <a:pPr lvl="1"/>
            <a:r>
              <a:rPr lang="en-US" altLang="en-US" sz="2400" dirty="0" smtClean="0"/>
              <a:t>Using </a:t>
            </a:r>
            <a:r>
              <a:rPr lang="en-US" altLang="en-US" sz="2400" dirty="0" smtClean="0">
                <a:sym typeface="WP MathA"/>
              </a:rPr>
              <a:t>&gt;</a:t>
            </a:r>
            <a:r>
              <a:rPr lang="en-US" altLang="en-US" sz="2400" dirty="0" smtClean="0"/>
              <a:t>1 </a:t>
            </a:r>
            <a:r>
              <a:rPr lang="en-US" altLang="en-US" sz="2400" dirty="0" err="1" smtClean="0"/>
              <a:t>mCi</a:t>
            </a:r>
            <a:r>
              <a:rPr lang="en-US" altLang="en-US" sz="2400" dirty="0" smtClean="0"/>
              <a:t> of P-32</a:t>
            </a:r>
          </a:p>
          <a:p>
            <a:pPr lvl="1"/>
            <a:r>
              <a:rPr lang="en-US" altLang="en-US" sz="2400" dirty="0" smtClean="0"/>
              <a:t>Working with H-3</a:t>
            </a:r>
          </a:p>
          <a:p>
            <a:pPr lvl="1"/>
            <a:r>
              <a:rPr lang="en-US" altLang="en-US" sz="2400" dirty="0" smtClean="0"/>
              <a:t>During clean up of a spill</a:t>
            </a:r>
          </a:p>
          <a:p>
            <a:r>
              <a:rPr lang="en-US" altLang="en-US" sz="2800" dirty="0" smtClean="0"/>
              <a:t>Recommended:</a:t>
            </a:r>
          </a:p>
          <a:p>
            <a:pPr lvl="1"/>
            <a:r>
              <a:rPr lang="en-US" altLang="en-US" sz="2400" dirty="0" smtClean="0"/>
              <a:t>Before Procedure</a:t>
            </a:r>
          </a:p>
          <a:p>
            <a:pPr lvl="1"/>
            <a:r>
              <a:rPr lang="en-US" altLang="en-US" sz="2400" dirty="0" smtClean="0"/>
              <a:t>After Procedure</a:t>
            </a:r>
          </a:p>
          <a:p>
            <a:endParaRPr lang="en-US" altLang="en-US" sz="2800" dirty="0" smtClean="0"/>
          </a:p>
        </p:txBody>
      </p:sp>
      <p:pic>
        <p:nvPicPr>
          <p:cNvPr id="71684" name="Picture 4" descr="wi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778000"/>
            <a:ext cx="3352800"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6" descr="8-13-03 Beckman"/>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81600" y="4229100"/>
            <a:ext cx="3352800" cy="2476500"/>
          </a:xfrm>
        </p:spPr>
      </p:pic>
      <p:sp>
        <p:nvSpPr>
          <p:cNvPr id="71686" name="Slide Number Placeholder 5"/>
          <p:cNvSpPr>
            <a:spLocks noGrp="1"/>
          </p:cNvSpPr>
          <p:nvPr>
            <p:ph type="sldNum" sz="quarter" idx="12"/>
          </p:nvPr>
        </p:nvSpPr>
        <p:spPr>
          <a:noFill/>
        </p:spPr>
        <p:txBody>
          <a:bodyPr/>
          <a:lstStyle>
            <a:lvl1pPr>
              <a:defRPr sz="2000">
                <a:solidFill>
                  <a:schemeClr val="tx1"/>
                </a:solidFill>
                <a:latin typeface="Times New Roman" panose="02020603050405020304" pitchFamily="18" charset="0"/>
              </a:defRPr>
            </a:lvl1pPr>
            <a:lvl2pPr marL="742950" indent="-285750">
              <a:defRPr sz="2000">
                <a:solidFill>
                  <a:schemeClr val="tx1"/>
                </a:solidFill>
                <a:latin typeface="Times New Roman" panose="02020603050405020304" pitchFamily="18" charset="0"/>
              </a:defRPr>
            </a:lvl2pPr>
            <a:lvl3pPr marL="1143000" indent="-228600">
              <a:defRPr sz="2000">
                <a:solidFill>
                  <a:schemeClr val="tx1"/>
                </a:solidFill>
                <a:latin typeface="Times New Roman" panose="02020603050405020304" pitchFamily="18" charset="0"/>
              </a:defRPr>
            </a:lvl3pPr>
            <a:lvl4pPr marL="1600200" indent="-228600">
              <a:defRPr sz="2000">
                <a:solidFill>
                  <a:schemeClr val="tx1"/>
                </a:solidFill>
                <a:latin typeface="Times New Roman" panose="02020603050405020304" pitchFamily="18" charset="0"/>
              </a:defRPr>
            </a:lvl4pPr>
            <a:lvl5pPr marL="2057400" indent="-22860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fld id="{61CA8C73-DEB3-46C5-BC43-8D59F78BBBD3}" type="slidenum">
              <a:rPr lang="en-US" altLang="en-US" sz="1400" smtClean="0"/>
              <a:pPr/>
              <a:t>152</a:t>
            </a:fld>
            <a:endParaRPr lang="en-US" altLang="en-US" sz="1400" smtClean="0"/>
          </a:p>
        </p:txBody>
      </p:sp>
    </p:spTree>
    <p:extLst>
      <p:ext uri="{BB962C8B-B14F-4D97-AF65-F5344CB8AC3E}">
        <p14:creationId xmlns:p14="http://schemas.microsoft.com/office/powerpoint/2010/main" val="2080502299"/>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685800" y="228600"/>
            <a:ext cx="7772400" cy="685800"/>
          </a:xfrm>
        </p:spPr>
        <p:txBody>
          <a:bodyPr/>
          <a:lstStyle/>
          <a:p>
            <a:r>
              <a:rPr lang="en-US" smtClean="0"/>
              <a:t>Indirect Method - Materials</a:t>
            </a:r>
          </a:p>
        </p:txBody>
      </p:sp>
      <p:sp>
        <p:nvSpPr>
          <p:cNvPr id="217091" name="Rectangle 3"/>
          <p:cNvSpPr>
            <a:spLocks noGrp="1" noChangeArrowheads="1"/>
          </p:cNvSpPr>
          <p:nvPr>
            <p:ph type="body" idx="1"/>
          </p:nvPr>
        </p:nvSpPr>
        <p:spPr>
          <a:xfrm>
            <a:off x="609600" y="1066800"/>
            <a:ext cx="8153400" cy="5486400"/>
          </a:xfrm>
        </p:spPr>
        <p:txBody>
          <a:bodyPr/>
          <a:lstStyle/>
          <a:p>
            <a:pPr lvl="1">
              <a:buFontTx/>
              <a:buNone/>
            </a:pPr>
            <a:r>
              <a:rPr lang="en-US" smtClean="0"/>
              <a:t>Filter Paper</a:t>
            </a:r>
          </a:p>
          <a:p>
            <a:pPr lvl="1">
              <a:buFontTx/>
              <a:buNone/>
            </a:pPr>
            <a:endParaRPr lang="en-US" smtClean="0"/>
          </a:p>
          <a:p>
            <a:pPr lvl="1">
              <a:buFontTx/>
              <a:buNone/>
            </a:pPr>
            <a:endParaRPr lang="en-US" smtClean="0"/>
          </a:p>
          <a:p>
            <a:pPr lvl="1" algn="r">
              <a:buFontTx/>
              <a:buNone/>
            </a:pPr>
            <a:r>
              <a:rPr lang="en-US" smtClean="0"/>
              <a:t>Q-tip</a:t>
            </a:r>
          </a:p>
          <a:p>
            <a:pPr lvl="1">
              <a:buFontTx/>
              <a:buNone/>
            </a:pPr>
            <a:endParaRPr lang="en-US" smtClean="0"/>
          </a:p>
          <a:p>
            <a:pPr lvl="1">
              <a:buFontTx/>
              <a:buNone/>
            </a:pPr>
            <a:r>
              <a:rPr lang="en-US" smtClean="0"/>
              <a:t>Vial</a:t>
            </a:r>
          </a:p>
          <a:p>
            <a:pPr lvl="1" algn="r">
              <a:buFontTx/>
              <a:buNone/>
            </a:pPr>
            <a:endParaRPr lang="en-US" smtClean="0"/>
          </a:p>
          <a:p>
            <a:pPr lvl="1" algn="r">
              <a:buFontTx/>
              <a:buNone/>
            </a:pPr>
            <a:endParaRPr lang="en-US" smtClean="0"/>
          </a:p>
          <a:p>
            <a:pPr lvl="1" algn="r">
              <a:buFontTx/>
              <a:buNone/>
            </a:pPr>
            <a:endParaRPr lang="en-US" smtClean="0"/>
          </a:p>
          <a:p>
            <a:pPr lvl="1" algn="r">
              <a:buFontTx/>
              <a:buNone/>
            </a:pPr>
            <a:r>
              <a:rPr lang="en-US" smtClean="0"/>
              <a:t>Scintillation Cocktail</a:t>
            </a:r>
          </a:p>
          <a:p>
            <a:pPr lvl="1">
              <a:buFontTx/>
              <a:buNone/>
            </a:pPr>
            <a:endParaRPr lang="en-US" smtClean="0"/>
          </a:p>
        </p:txBody>
      </p:sp>
      <p:pic>
        <p:nvPicPr>
          <p:cNvPr id="217092" name="Picture 4" descr="picvials"/>
          <p:cNvPicPr>
            <a:picLocks noChangeAspect="1" noChangeArrowheads="1"/>
          </p:cNvPicPr>
          <p:nvPr/>
        </p:nvPicPr>
        <p:blipFill>
          <a:blip r:embed="rId3" cstate="print"/>
          <a:srcRect/>
          <a:stretch>
            <a:fillRect/>
          </a:stretch>
        </p:blipFill>
        <p:spPr bwMode="auto">
          <a:xfrm>
            <a:off x="2133600" y="2895600"/>
            <a:ext cx="2125663" cy="1954213"/>
          </a:xfrm>
          <a:prstGeom prst="rect">
            <a:avLst/>
          </a:prstGeom>
          <a:noFill/>
          <a:ln w="9525">
            <a:noFill/>
            <a:miter lim="800000"/>
            <a:headEnd/>
            <a:tailEnd/>
          </a:ln>
        </p:spPr>
      </p:pic>
      <p:pic>
        <p:nvPicPr>
          <p:cNvPr id="217093" name="Picture 5" descr="scin_supp-1"/>
          <p:cNvPicPr>
            <a:picLocks noChangeAspect="1" noChangeArrowheads="1"/>
          </p:cNvPicPr>
          <p:nvPr/>
        </p:nvPicPr>
        <p:blipFill>
          <a:blip r:embed="rId4" cstate="print"/>
          <a:srcRect/>
          <a:stretch>
            <a:fillRect/>
          </a:stretch>
        </p:blipFill>
        <p:spPr bwMode="auto">
          <a:xfrm>
            <a:off x="3581400" y="5181600"/>
            <a:ext cx="1676400" cy="1524000"/>
          </a:xfrm>
          <a:prstGeom prst="rect">
            <a:avLst/>
          </a:prstGeom>
          <a:noFill/>
          <a:ln w="9525">
            <a:noFill/>
            <a:miter lim="800000"/>
            <a:headEnd/>
            <a:tailEnd/>
          </a:ln>
        </p:spPr>
      </p:pic>
      <p:pic>
        <p:nvPicPr>
          <p:cNvPr id="217094" name="Picture 6" descr="titleboxing_1635_521225"/>
          <p:cNvPicPr>
            <a:picLocks noChangeAspect="1" noChangeArrowheads="1"/>
          </p:cNvPicPr>
          <p:nvPr/>
        </p:nvPicPr>
        <p:blipFill>
          <a:blip r:embed="rId5" cstate="print"/>
          <a:srcRect/>
          <a:stretch>
            <a:fillRect/>
          </a:stretch>
        </p:blipFill>
        <p:spPr bwMode="auto">
          <a:xfrm>
            <a:off x="6629400" y="2514600"/>
            <a:ext cx="990600" cy="990600"/>
          </a:xfrm>
          <a:prstGeom prst="rect">
            <a:avLst/>
          </a:prstGeom>
          <a:noFill/>
          <a:ln w="9525">
            <a:noFill/>
            <a:miter lim="800000"/>
            <a:headEnd/>
            <a:tailEnd/>
          </a:ln>
        </p:spPr>
      </p:pic>
      <p:pic>
        <p:nvPicPr>
          <p:cNvPr id="217095" name="Picture 7" descr="Filter-Paper"/>
          <p:cNvPicPr>
            <a:picLocks noChangeAspect="1" noChangeArrowheads="1"/>
          </p:cNvPicPr>
          <p:nvPr/>
        </p:nvPicPr>
        <p:blipFill>
          <a:blip r:embed="rId6" cstate="print"/>
          <a:srcRect/>
          <a:stretch>
            <a:fillRect/>
          </a:stretch>
        </p:blipFill>
        <p:spPr bwMode="auto">
          <a:xfrm>
            <a:off x="3124200" y="914400"/>
            <a:ext cx="1676400" cy="16764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6F53CE6B-D316-48F6-A9F3-70C8145D86AC}" type="slidenum">
              <a:rPr lang="en-US" smtClean="0"/>
              <a:pPr>
                <a:defRPr/>
              </a:pPr>
              <a:t>153</a:t>
            </a:fld>
            <a:endParaRPr lang="en-US" dirty="0"/>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smtClean="0"/>
              <a:t>Contamination</a:t>
            </a:r>
          </a:p>
        </p:txBody>
      </p:sp>
      <p:sp>
        <p:nvSpPr>
          <p:cNvPr id="218115" name="Rectangle 3"/>
          <p:cNvSpPr>
            <a:spLocks noGrp="1" noChangeArrowheads="1"/>
          </p:cNvSpPr>
          <p:nvPr>
            <p:ph type="body" idx="1"/>
          </p:nvPr>
        </p:nvSpPr>
        <p:spPr>
          <a:xfrm>
            <a:off x="1600200" y="2070100"/>
            <a:ext cx="6096000" cy="546100"/>
          </a:xfrm>
        </p:spPr>
        <p:txBody>
          <a:bodyPr/>
          <a:lstStyle/>
          <a:p>
            <a:pPr>
              <a:buFontTx/>
              <a:buNone/>
            </a:pPr>
            <a:r>
              <a:rPr lang="en-US" sz="2800" smtClean="0"/>
              <a:t>Disintegrations per minute (DPM)</a:t>
            </a:r>
          </a:p>
        </p:txBody>
      </p:sp>
      <p:sp>
        <p:nvSpPr>
          <p:cNvPr id="218116" name="Line 4"/>
          <p:cNvSpPr>
            <a:spLocks noChangeShapeType="1"/>
          </p:cNvSpPr>
          <p:nvPr/>
        </p:nvSpPr>
        <p:spPr bwMode="auto">
          <a:xfrm>
            <a:off x="1371600" y="2667000"/>
            <a:ext cx="6324600" cy="0"/>
          </a:xfrm>
          <a:prstGeom prst="line">
            <a:avLst/>
          </a:prstGeom>
          <a:noFill/>
          <a:ln w="9525">
            <a:solidFill>
              <a:srgbClr val="FF99FF"/>
            </a:solidFill>
            <a:round/>
            <a:headEnd/>
            <a:tailEnd/>
          </a:ln>
        </p:spPr>
        <p:txBody>
          <a:bodyPr wrap="none" anchor="ctr"/>
          <a:lstStyle/>
          <a:p>
            <a:endParaRPr lang="en-US"/>
          </a:p>
        </p:txBody>
      </p:sp>
      <p:sp>
        <p:nvSpPr>
          <p:cNvPr id="443398" name="Text Box 6"/>
          <p:cNvSpPr txBox="1">
            <a:spLocks noChangeArrowheads="1"/>
          </p:cNvSpPr>
          <p:nvPr/>
        </p:nvSpPr>
        <p:spPr bwMode="auto">
          <a:xfrm>
            <a:off x="1030288" y="3959225"/>
            <a:ext cx="7277100" cy="1676400"/>
          </a:xfrm>
          <a:prstGeom prst="rect">
            <a:avLst/>
          </a:prstGeom>
          <a:noFill/>
          <a:ln w="9525">
            <a:noFill/>
            <a:miter lim="800000"/>
            <a:headEnd/>
            <a:tailEnd/>
          </a:ln>
          <a:effectLst/>
        </p:spPr>
        <p:txBody>
          <a:bodyPr wrap="none">
            <a:spAutoFit/>
          </a:bodyPr>
          <a:lstStyle/>
          <a:p>
            <a:pPr>
              <a:defRPr/>
            </a:pPr>
            <a:r>
              <a:rPr lang="en-US" sz="3200" b="1" dirty="0">
                <a:solidFill>
                  <a:schemeClr val="bg1"/>
                </a:solidFill>
                <a:effectLst>
                  <a:outerShdw blurRad="38100" dist="38100" dir="2700000" algn="tl">
                    <a:srgbClr val="000000"/>
                  </a:outerShdw>
                </a:effectLst>
                <a:latin typeface="Arial" pitchFamily="34" charset="0"/>
              </a:rPr>
              <a:t>DPM = Counts per minute/ Efficiency</a:t>
            </a:r>
          </a:p>
          <a:p>
            <a:pPr>
              <a:defRPr/>
            </a:pPr>
            <a:endParaRPr lang="en-US" sz="3200" b="1" dirty="0">
              <a:solidFill>
                <a:schemeClr val="bg1"/>
              </a:solidFill>
              <a:effectLst>
                <a:outerShdw blurRad="38100" dist="38100" dir="2700000" algn="tl">
                  <a:srgbClr val="000000"/>
                </a:outerShdw>
              </a:effectLst>
              <a:latin typeface="Arial" pitchFamily="34" charset="0"/>
            </a:endParaRPr>
          </a:p>
          <a:p>
            <a:pPr>
              <a:defRPr/>
            </a:pPr>
            <a:r>
              <a:rPr lang="en-US" sz="4000" b="1" dirty="0">
                <a:solidFill>
                  <a:srgbClr val="FF0000"/>
                </a:solidFill>
                <a:effectLst>
                  <a:outerShdw blurRad="38100" dist="38100" dir="2700000" algn="tl">
                    <a:srgbClr val="000000"/>
                  </a:outerShdw>
                </a:effectLst>
                <a:latin typeface="Arial" pitchFamily="34" charset="0"/>
              </a:rPr>
              <a:t>Action Level = 200 DPM</a:t>
            </a:r>
          </a:p>
        </p:txBody>
      </p:sp>
      <p:sp>
        <p:nvSpPr>
          <p:cNvPr id="6" name="Slide Number Placeholder 5"/>
          <p:cNvSpPr>
            <a:spLocks noGrp="1"/>
          </p:cNvSpPr>
          <p:nvPr>
            <p:ph type="sldNum" sz="quarter" idx="12"/>
          </p:nvPr>
        </p:nvSpPr>
        <p:spPr/>
        <p:txBody>
          <a:bodyPr/>
          <a:lstStyle/>
          <a:p>
            <a:pPr>
              <a:defRPr/>
            </a:pPr>
            <a:fld id="{6F53CE6B-D316-48F6-A9F3-70C8145D86AC}" type="slidenum">
              <a:rPr lang="en-US" smtClean="0"/>
              <a:pPr>
                <a:defRPr/>
              </a:pPr>
              <a:t>154</a:t>
            </a:fld>
            <a:endParaRPr lang="en-US" dirty="0"/>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304800" y="0"/>
            <a:ext cx="8839200" cy="762000"/>
          </a:xfrm>
        </p:spPr>
        <p:txBody>
          <a:bodyPr/>
          <a:lstStyle/>
          <a:p>
            <a:r>
              <a:rPr lang="en-US" sz="4000" smtClean="0"/>
              <a:t>Contamination Survey Results</a:t>
            </a:r>
          </a:p>
        </p:txBody>
      </p:sp>
      <p:pic>
        <p:nvPicPr>
          <p:cNvPr id="219139" name="Picture 3" descr="wiperes"/>
          <p:cNvPicPr>
            <a:picLocks noGrp="1" noChangeAspect="1" noChangeArrowheads="1"/>
          </p:cNvPicPr>
          <p:nvPr>
            <p:ph type="clipArt" sz="half" idx="1"/>
          </p:nvPr>
        </p:nvPicPr>
        <p:blipFill>
          <a:blip r:embed="rId3" cstate="print"/>
          <a:srcRect/>
          <a:stretch>
            <a:fillRect/>
          </a:stretch>
        </p:blipFill>
        <p:spPr>
          <a:xfrm>
            <a:off x="2514600" y="762000"/>
            <a:ext cx="4344988" cy="5943600"/>
          </a:xfrm>
        </p:spPr>
      </p:pic>
      <p:sp>
        <p:nvSpPr>
          <p:cNvPr id="4" name="Slide Number Placeholder 3"/>
          <p:cNvSpPr>
            <a:spLocks noGrp="1"/>
          </p:cNvSpPr>
          <p:nvPr>
            <p:ph type="sldNum" sz="quarter" idx="12"/>
          </p:nvPr>
        </p:nvSpPr>
        <p:spPr/>
        <p:txBody>
          <a:bodyPr/>
          <a:lstStyle/>
          <a:p>
            <a:pPr>
              <a:defRPr/>
            </a:pPr>
            <a:fld id="{83755D6E-AA42-4434-8B81-4CB1A78D4D3D}" type="slidenum">
              <a:rPr lang="en-US" smtClean="0"/>
              <a:pPr>
                <a:defRPr/>
              </a:pPr>
              <a:t>155</a:t>
            </a:fld>
            <a:endParaRPr lang="en-US" dirty="0"/>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304800" y="304800"/>
            <a:ext cx="8686800" cy="609600"/>
          </a:xfrm>
        </p:spPr>
        <p:txBody>
          <a:bodyPr/>
          <a:lstStyle/>
          <a:p>
            <a:r>
              <a:rPr lang="en-US" sz="3200" smtClean="0"/>
              <a:t>What to do if Action Levels are Exceeded:</a:t>
            </a:r>
          </a:p>
        </p:txBody>
      </p:sp>
      <p:sp>
        <p:nvSpPr>
          <p:cNvPr id="220163" name="Rectangle 3"/>
          <p:cNvSpPr>
            <a:spLocks noGrp="1" noChangeArrowheads="1"/>
          </p:cNvSpPr>
          <p:nvPr>
            <p:ph type="body" idx="1"/>
          </p:nvPr>
        </p:nvSpPr>
        <p:spPr>
          <a:xfrm>
            <a:off x="685800" y="1295400"/>
            <a:ext cx="7772400" cy="4953000"/>
          </a:xfrm>
        </p:spPr>
        <p:txBody>
          <a:bodyPr/>
          <a:lstStyle/>
          <a:p>
            <a:pPr>
              <a:lnSpc>
                <a:spcPct val="90000"/>
              </a:lnSpc>
              <a:buFontTx/>
              <a:buNone/>
            </a:pPr>
            <a:r>
              <a:rPr lang="en-US" sz="2800" smtClean="0"/>
              <a:t>Indirect Survey (above 200 dpm):</a:t>
            </a:r>
          </a:p>
          <a:p>
            <a:pPr lvl="1">
              <a:lnSpc>
                <a:spcPct val="90000"/>
              </a:lnSpc>
            </a:pPr>
            <a:r>
              <a:rPr lang="en-US" sz="2400" smtClean="0"/>
              <a:t>Recount wipe that is above limits to ensure accurate count.  If results are still elevated then proceed as stated.</a:t>
            </a:r>
          </a:p>
          <a:p>
            <a:pPr lvl="1">
              <a:lnSpc>
                <a:spcPct val="90000"/>
              </a:lnSpc>
            </a:pPr>
            <a:r>
              <a:rPr lang="en-US" sz="2400" smtClean="0"/>
              <a:t>Identify area of contamination (increased wipe test reading)</a:t>
            </a:r>
          </a:p>
          <a:p>
            <a:pPr lvl="1">
              <a:lnSpc>
                <a:spcPct val="90000"/>
              </a:lnSpc>
            </a:pPr>
            <a:r>
              <a:rPr lang="en-US" sz="2400" smtClean="0"/>
              <a:t>If area is covered, remove contaminated covering and resurvey area.  Decontaminate if still contaminated.</a:t>
            </a:r>
          </a:p>
          <a:p>
            <a:pPr lvl="1">
              <a:lnSpc>
                <a:spcPct val="90000"/>
              </a:lnSpc>
            </a:pPr>
            <a:r>
              <a:rPr lang="en-US" sz="2400" smtClean="0"/>
              <a:t>If area/item is uncovered, decontaminate area/item.</a:t>
            </a:r>
          </a:p>
          <a:p>
            <a:pPr lvl="1">
              <a:lnSpc>
                <a:spcPct val="90000"/>
              </a:lnSpc>
            </a:pPr>
            <a:r>
              <a:rPr lang="en-US" sz="2400" smtClean="0"/>
              <a:t>Repeat wipe test to ensure that there is no remaining removable contamination.</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156</a:t>
            </a:fld>
            <a:endParaRPr lang="en-US" dirty="0"/>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152400" y="152400"/>
            <a:ext cx="2971800" cy="533400"/>
          </a:xfrm>
        </p:spPr>
        <p:txBody>
          <a:bodyPr/>
          <a:lstStyle/>
          <a:p>
            <a:r>
              <a:rPr lang="en-US" b="0" smtClean="0">
                <a:solidFill>
                  <a:srgbClr val="FF0000"/>
                </a:solidFill>
              </a:rPr>
              <a:t>Security</a:t>
            </a:r>
          </a:p>
        </p:txBody>
      </p:sp>
      <p:sp>
        <p:nvSpPr>
          <p:cNvPr id="221187" name="Rectangle 3"/>
          <p:cNvSpPr>
            <a:spLocks noGrp="1" noChangeArrowheads="1"/>
          </p:cNvSpPr>
          <p:nvPr>
            <p:ph type="body" sz="half" idx="2"/>
          </p:nvPr>
        </p:nvSpPr>
        <p:spPr>
          <a:xfrm>
            <a:off x="4419600" y="381000"/>
            <a:ext cx="4419600" cy="3670300"/>
          </a:xfrm>
        </p:spPr>
        <p:txBody>
          <a:bodyPr/>
          <a:lstStyle/>
          <a:p>
            <a:pPr>
              <a:lnSpc>
                <a:spcPct val="90000"/>
              </a:lnSpc>
              <a:buFontTx/>
              <a:buNone/>
            </a:pPr>
            <a:r>
              <a:rPr lang="en-US" smtClean="0">
                <a:solidFill>
                  <a:srgbClr val="FFFF66"/>
                </a:solidFill>
              </a:rPr>
              <a:t>	</a:t>
            </a:r>
            <a:r>
              <a:rPr lang="en-US" b="1" smtClean="0">
                <a:solidFill>
                  <a:srgbClr val="FF0000"/>
                </a:solidFill>
              </a:rPr>
              <a:t>Always ensure that all radioactive materials are locked when laboratory is unattended, or in your line of sight when in use.</a:t>
            </a:r>
          </a:p>
        </p:txBody>
      </p:sp>
      <p:sp>
        <p:nvSpPr>
          <p:cNvPr id="4" name="Slide Number Placeholder 3"/>
          <p:cNvSpPr>
            <a:spLocks noGrp="1"/>
          </p:cNvSpPr>
          <p:nvPr>
            <p:ph type="sldNum" sz="quarter" idx="12"/>
          </p:nvPr>
        </p:nvSpPr>
        <p:spPr/>
        <p:txBody>
          <a:bodyPr/>
          <a:lstStyle/>
          <a:p>
            <a:pPr>
              <a:defRPr/>
            </a:pPr>
            <a:fld id="{83755D6E-AA42-4434-8B81-4CB1A78D4D3D}" type="slidenum">
              <a:rPr lang="en-US" smtClean="0"/>
              <a:pPr>
                <a:defRPr/>
              </a:pPr>
              <a:t>157</a:t>
            </a:fld>
            <a:endParaRPr lang="en-US" dirty="0"/>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p:txBody>
          <a:bodyPr/>
          <a:lstStyle/>
          <a:p>
            <a:r>
              <a:rPr lang="en-US" smtClean="0"/>
              <a:t>Lab Postings and Signs</a:t>
            </a:r>
          </a:p>
        </p:txBody>
      </p:sp>
      <p:sp>
        <p:nvSpPr>
          <p:cNvPr id="12293" name="Rectangle 3"/>
          <p:cNvSpPr>
            <a:spLocks noGrp="1" noChangeArrowheads="1"/>
          </p:cNvSpPr>
          <p:nvPr>
            <p:ph type="body" sz="half" idx="2"/>
          </p:nvPr>
        </p:nvSpPr>
        <p:spPr>
          <a:xfrm>
            <a:off x="4648200" y="1752600"/>
            <a:ext cx="3810000" cy="4648200"/>
          </a:xfrm>
        </p:spPr>
        <p:txBody>
          <a:bodyPr/>
          <a:lstStyle/>
          <a:p>
            <a:pPr>
              <a:lnSpc>
                <a:spcPct val="90000"/>
              </a:lnSpc>
            </a:pPr>
            <a:r>
              <a:rPr lang="en-US" sz="2800" smtClean="0"/>
              <a:t>Caution Radioactive Materials Sign</a:t>
            </a:r>
          </a:p>
          <a:p>
            <a:pPr>
              <a:lnSpc>
                <a:spcPct val="90000"/>
              </a:lnSpc>
            </a:pPr>
            <a:r>
              <a:rPr lang="en-US" sz="2800" smtClean="0"/>
              <a:t>No Eating, Drinking or Smoking Sign</a:t>
            </a:r>
          </a:p>
          <a:p>
            <a:pPr>
              <a:lnSpc>
                <a:spcPct val="90000"/>
              </a:lnSpc>
            </a:pPr>
            <a:r>
              <a:rPr lang="en-US" sz="2800" smtClean="0"/>
              <a:t>Good Radionuclide Lab Practices</a:t>
            </a:r>
          </a:p>
          <a:p>
            <a:pPr>
              <a:lnSpc>
                <a:spcPct val="90000"/>
              </a:lnSpc>
            </a:pPr>
            <a:r>
              <a:rPr lang="en-US" sz="2800" smtClean="0"/>
              <a:t>Notice to Employees</a:t>
            </a:r>
          </a:p>
          <a:p>
            <a:pPr>
              <a:lnSpc>
                <a:spcPct val="90000"/>
              </a:lnSpc>
            </a:pPr>
            <a:r>
              <a:rPr lang="en-US" sz="2800" smtClean="0"/>
              <a:t>Radiation Emergency Procedures</a:t>
            </a:r>
          </a:p>
        </p:txBody>
      </p:sp>
      <p:grpSp>
        <p:nvGrpSpPr>
          <p:cNvPr id="12294" name="Group 4"/>
          <p:cNvGrpSpPr>
            <a:grpSpLocks/>
          </p:cNvGrpSpPr>
          <p:nvPr/>
        </p:nvGrpSpPr>
        <p:grpSpPr bwMode="auto">
          <a:xfrm>
            <a:off x="228600" y="2209800"/>
            <a:ext cx="1676400" cy="1587500"/>
            <a:chOff x="144" y="1584"/>
            <a:chExt cx="2400" cy="2392"/>
          </a:xfrm>
        </p:grpSpPr>
        <p:graphicFrame>
          <p:nvGraphicFramePr>
            <p:cNvPr id="12290" name="Object 5"/>
            <p:cNvGraphicFramePr>
              <a:graphicFrameLocks noChangeAspect="1"/>
            </p:cNvGraphicFramePr>
            <p:nvPr/>
          </p:nvGraphicFramePr>
          <p:xfrm>
            <a:off x="432" y="1949"/>
            <a:ext cx="1621" cy="1651"/>
          </p:xfrm>
          <a:graphic>
            <a:graphicData uri="http://schemas.openxmlformats.org/presentationml/2006/ole">
              <mc:AlternateContent xmlns:mc="http://schemas.openxmlformats.org/markup-compatibility/2006">
                <mc:Choice xmlns:v="urn:schemas-microsoft-com:vml" Requires="v">
                  <p:oleObj spid="_x0000_s12346" name="Clip" r:id="rId4" imgW="3382560" imgH="3444480" progId="MS_ClipArt_Gallery.2">
                    <p:embed/>
                  </p:oleObj>
                </mc:Choice>
                <mc:Fallback>
                  <p:oleObj name="Clip" r:id="rId4" imgW="3382560" imgH="3444480" progId="MS_ClipArt_Gallery.2">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949"/>
                          <a:ext cx="1621" cy="16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6"/>
            <p:cNvGraphicFramePr>
              <a:graphicFrameLocks noChangeAspect="1"/>
            </p:cNvGraphicFramePr>
            <p:nvPr/>
          </p:nvGraphicFramePr>
          <p:xfrm>
            <a:off x="144" y="1584"/>
            <a:ext cx="2400" cy="2392"/>
          </p:xfrm>
          <a:graphic>
            <a:graphicData uri="http://schemas.openxmlformats.org/presentationml/2006/ole">
              <mc:AlternateContent xmlns:mc="http://schemas.openxmlformats.org/markup-compatibility/2006">
                <mc:Choice xmlns:v="urn:schemas-microsoft-com:vml" Requires="v">
                  <p:oleObj spid="_x0000_s12347" name="Clip" r:id="rId6" imgW="1490040" imgH="1485000" progId="MS_ClipArt_Gallery.2">
                    <p:embed/>
                  </p:oleObj>
                </mc:Choice>
                <mc:Fallback>
                  <p:oleObj name="Clip" r:id="rId6" imgW="1490040" imgH="1485000" progId="MS_ClipArt_Gallery.2">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1584"/>
                          <a:ext cx="2400" cy="23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2295" name="Group 7"/>
          <p:cNvGrpSpPr>
            <a:grpSpLocks/>
          </p:cNvGrpSpPr>
          <p:nvPr/>
        </p:nvGrpSpPr>
        <p:grpSpPr bwMode="auto">
          <a:xfrm>
            <a:off x="2133600" y="3733800"/>
            <a:ext cx="1423988" cy="1266825"/>
            <a:chOff x="1580" y="2882"/>
            <a:chExt cx="1045" cy="748"/>
          </a:xfrm>
        </p:grpSpPr>
        <p:grpSp>
          <p:nvGrpSpPr>
            <p:cNvPr id="12296" name="Group 8"/>
            <p:cNvGrpSpPr>
              <a:grpSpLocks/>
            </p:cNvGrpSpPr>
            <p:nvPr/>
          </p:nvGrpSpPr>
          <p:grpSpPr bwMode="auto">
            <a:xfrm>
              <a:off x="1779" y="3057"/>
              <a:ext cx="653" cy="297"/>
              <a:chOff x="1779" y="3057"/>
              <a:chExt cx="653" cy="297"/>
            </a:xfrm>
          </p:grpSpPr>
          <p:grpSp>
            <p:nvGrpSpPr>
              <p:cNvPr id="12300" name="Group 9"/>
              <p:cNvGrpSpPr>
                <a:grpSpLocks/>
              </p:cNvGrpSpPr>
              <p:nvPr/>
            </p:nvGrpSpPr>
            <p:grpSpPr bwMode="auto">
              <a:xfrm>
                <a:off x="1779" y="3285"/>
                <a:ext cx="651" cy="69"/>
                <a:chOff x="1779" y="3285"/>
                <a:chExt cx="651" cy="69"/>
              </a:xfrm>
            </p:grpSpPr>
            <p:sp>
              <p:nvSpPr>
                <p:cNvPr id="12304" name="Rectangle 10"/>
                <p:cNvSpPr>
                  <a:spLocks noChangeArrowheads="1"/>
                </p:cNvSpPr>
                <p:nvPr/>
              </p:nvSpPr>
              <p:spPr bwMode="auto">
                <a:xfrm>
                  <a:off x="1779" y="3285"/>
                  <a:ext cx="552" cy="69"/>
                </a:xfrm>
                <a:prstGeom prst="rect">
                  <a:avLst/>
                </a:prstGeom>
                <a:solidFill>
                  <a:srgbClr val="000000"/>
                </a:solidFill>
                <a:ln w="9525">
                  <a:noFill/>
                  <a:miter lim="800000"/>
                  <a:headEnd/>
                  <a:tailEnd/>
                </a:ln>
              </p:spPr>
              <p:txBody>
                <a:bodyPr/>
                <a:lstStyle/>
                <a:p>
                  <a:endParaRPr lang="en-US"/>
                </a:p>
              </p:txBody>
            </p:sp>
            <p:sp>
              <p:nvSpPr>
                <p:cNvPr id="12305" name="Rectangle 11"/>
                <p:cNvSpPr>
                  <a:spLocks noChangeArrowheads="1"/>
                </p:cNvSpPr>
                <p:nvPr/>
              </p:nvSpPr>
              <p:spPr bwMode="auto">
                <a:xfrm>
                  <a:off x="2340" y="3286"/>
                  <a:ext cx="37" cy="68"/>
                </a:xfrm>
                <a:prstGeom prst="rect">
                  <a:avLst/>
                </a:prstGeom>
                <a:solidFill>
                  <a:srgbClr val="000000"/>
                </a:solidFill>
                <a:ln w="9525">
                  <a:noFill/>
                  <a:miter lim="800000"/>
                  <a:headEnd/>
                  <a:tailEnd/>
                </a:ln>
              </p:spPr>
              <p:txBody>
                <a:bodyPr/>
                <a:lstStyle/>
                <a:p>
                  <a:endParaRPr lang="en-US"/>
                </a:p>
              </p:txBody>
            </p:sp>
            <p:sp>
              <p:nvSpPr>
                <p:cNvPr id="12306" name="Rectangle 12"/>
                <p:cNvSpPr>
                  <a:spLocks noChangeArrowheads="1"/>
                </p:cNvSpPr>
                <p:nvPr/>
              </p:nvSpPr>
              <p:spPr bwMode="auto">
                <a:xfrm>
                  <a:off x="2392" y="3286"/>
                  <a:ext cx="38" cy="68"/>
                </a:xfrm>
                <a:prstGeom prst="rect">
                  <a:avLst/>
                </a:prstGeom>
                <a:solidFill>
                  <a:srgbClr val="000000"/>
                </a:solidFill>
                <a:ln w="9525">
                  <a:noFill/>
                  <a:miter lim="800000"/>
                  <a:headEnd/>
                  <a:tailEnd/>
                </a:ln>
              </p:spPr>
              <p:txBody>
                <a:bodyPr/>
                <a:lstStyle/>
                <a:p>
                  <a:endParaRPr lang="en-US"/>
                </a:p>
              </p:txBody>
            </p:sp>
          </p:grpSp>
          <p:grpSp>
            <p:nvGrpSpPr>
              <p:cNvPr id="12301" name="Group 13"/>
              <p:cNvGrpSpPr>
                <a:grpSpLocks/>
              </p:cNvGrpSpPr>
              <p:nvPr/>
            </p:nvGrpSpPr>
            <p:grpSpPr bwMode="auto">
              <a:xfrm>
                <a:off x="2050" y="3057"/>
                <a:ext cx="382" cy="220"/>
                <a:chOff x="2050" y="3057"/>
                <a:chExt cx="382" cy="220"/>
              </a:xfrm>
            </p:grpSpPr>
            <p:sp>
              <p:nvSpPr>
                <p:cNvPr id="12302" name="Freeform 14"/>
                <p:cNvSpPr>
                  <a:spLocks/>
                </p:cNvSpPr>
                <p:nvPr/>
              </p:nvSpPr>
              <p:spPr bwMode="auto">
                <a:xfrm>
                  <a:off x="2216" y="3066"/>
                  <a:ext cx="216" cy="211"/>
                </a:xfrm>
                <a:custGeom>
                  <a:avLst/>
                  <a:gdLst>
                    <a:gd name="T0" fmla="*/ 1 w 432"/>
                    <a:gd name="T1" fmla="*/ 0 h 634"/>
                    <a:gd name="T2" fmla="*/ 1 w 432"/>
                    <a:gd name="T3" fmla="*/ 0 h 634"/>
                    <a:gd name="T4" fmla="*/ 1 w 432"/>
                    <a:gd name="T5" fmla="*/ 0 h 634"/>
                    <a:gd name="T6" fmla="*/ 1 w 432"/>
                    <a:gd name="T7" fmla="*/ 0 h 634"/>
                    <a:gd name="T8" fmla="*/ 1 w 432"/>
                    <a:gd name="T9" fmla="*/ 0 h 634"/>
                    <a:gd name="T10" fmla="*/ 1 w 432"/>
                    <a:gd name="T11" fmla="*/ 0 h 634"/>
                    <a:gd name="T12" fmla="*/ 1 w 432"/>
                    <a:gd name="T13" fmla="*/ 0 h 634"/>
                    <a:gd name="T14" fmla="*/ 1 w 432"/>
                    <a:gd name="T15" fmla="*/ 0 h 634"/>
                    <a:gd name="T16" fmla="*/ 1 w 432"/>
                    <a:gd name="T17" fmla="*/ 0 h 634"/>
                    <a:gd name="T18" fmla="*/ 1 w 432"/>
                    <a:gd name="T19" fmla="*/ 0 h 634"/>
                    <a:gd name="T20" fmla="*/ 1 w 432"/>
                    <a:gd name="T21" fmla="*/ 0 h 634"/>
                    <a:gd name="T22" fmla="*/ 1 w 432"/>
                    <a:gd name="T23" fmla="*/ 0 h 634"/>
                    <a:gd name="T24" fmla="*/ 1 w 432"/>
                    <a:gd name="T25" fmla="*/ 0 h 634"/>
                    <a:gd name="T26" fmla="*/ 1 w 432"/>
                    <a:gd name="T27" fmla="*/ 0 h 634"/>
                    <a:gd name="T28" fmla="*/ 1 w 432"/>
                    <a:gd name="T29" fmla="*/ 0 h 634"/>
                    <a:gd name="T30" fmla="*/ 1 w 432"/>
                    <a:gd name="T31" fmla="*/ 0 h 634"/>
                    <a:gd name="T32" fmla="*/ 1 w 432"/>
                    <a:gd name="T33" fmla="*/ 0 h 634"/>
                    <a:gd name="T34" fmla="*/ 1 w 432"/>
                    <a:gd name="T35" fmla="*/ 0 h 634"/>
                    <a:gd name="T36" fmla="*/ 1 w 432"/>
                    <a:gd name="T37" fmla="*/ 0 h 634"/>
                    <a:gd name="T38" fmla="*/ 1 w 432"/>
                    <a:gd name="T39" fmla="*/ 0 h 634"/>
                    <a:gd name="T40" fmla="*/ 1 w 432"/>
                    <a:gd name="T41" fmla="*/ 0 h 634"/>
                    <a:gd name="T42" fmla="*/ 1 w 432"/>
                    <a:gd name="T43" fmla="*/ 0 h 634"/>
                    <a:gd name="T44" fmla="*/ 1 w 432"/>
                    <a:gd name="T45" fmla="*/ 0 h 634"/>
                    <a:gd name="T46" fmla="*/ 1 w 432"/>
                    <a:gd name="T47" fmla="*/ 0 h 634"/>
                    <a:gd name="T48" fmla="*/ 1 w 432"/>
                    <a:gd name="T49" fmla="*/ 0 h 634"/>
                    <a:gd name="T50" fmla="*/ 1 w 432"/>
                    <a:gd name="T51" fmla="*/ 0 h 634"/>
                    <a:gd name="T52" fmla="*/ 1 w 432"/>
                    <a:gd name="T53" fmla="*/ 0 h 634"/>
                    <a:gd name="T54" fmla="*/ 1 w 432"/>
                    <a:gd name="T55" fmla="*/ 0 h 634"/>
                    <a:gd name="T56" fmla="*/ 1 w 432"/>
                    <a:gd name="T57" fmla="*/ 0 h 634"/>
                    <a:gd name="T58" fmla="*/ 1 w 432"/>
                    <a:gd name="T59" fmla="*/ 0 h 634"/>
                    <a:gd name="T60" fmla="*/ 1 w 432"/>
                    <a:gd name="T61" fmla="*/ 0 h 634"/>
                    <a:gd name="T62" fmla="*/ 1 w 432"/>
                    <a:gd name="T63" fmla="*/ 0 h 634"/>
                    <a:gd name="T64" fmla="*/ 1 w 432"/>
                    <a:gd name="T65" fmla="*/ 0 h 634"/>
                    <a:gd name="T66" fmla="*/ 1 w 432"/>
                    <a:gd name="T67" fmla="*/ 0 h 634"/>
                    <a:gd name="T68" fmla="*/ 0 w 432"/>
                    <a:gd name="T69" fmla="*/ 0 h 6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32"/>
                    <a:gd name="T106" fmla="*/ 0 h 634"/>
                    <a:gd name="T107" fmla="*/ 432 w 432"/>
                    <a:gd name="T108" fmla="*/ 634 h 6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32" h="634">
                      <a:moveTo>
                        <a:pt x="0" y="0"/>
                      </a:moveTo>
                      <a:lnTo>
                        <a:pt x="17" y="3"/>
                      </a:lnTo>
                      <a:lnTo>
                        <a:pt x="40" y="8"/>
                      </a:lnTo>
                      <a:lnTo>
                        <a:pt x="60" y="14"/>
                      </a:lnTo>
                      <a:lnTo>
                        <a:pt x="78" y="22"/>
                      </a:lnTo>
                      <a:lnTo>
                        <a:pt x="93" y="33"/>
                      </a:lnTo>
                      <a:lnTo>
                        <a:pt x="109" y="46"/>
                      </a:lnTo>
                      <a:lnTo>
                        <a:pt x="122" y="57"/>
                      </a:lnTo>
                      <a:lnTo>
                        <a:pt x="132" y="71"/>
                      </a:lnTo>
                      <a:lnTo>
                        <a:pt x="142" y="89"/>
                      </a:lnTo>
                      <a:lnTo>
                        <a:pt x="150" y="105"/>
                      </a:lnTo>
                      <a:lnTo>
                        <a:pt x="158" y="121"/>
                      </a:lnTo>
                      <a:lnTo>
                        <a:pt x="164" y="142"/>
                      </a:lnTo>
                      <a:lnTo>
                        <a:pt x="166" y="159"/>
                      </a:lnTo>
                      <a:lnTo>
                        <a:pt x="168" y="174"/>
                      </a:lnTo>
                      <a:lnTo>
                        <a:pt x="168" y="190"/>
                      </a:lnTo>
                      <a:lnTo>
                        <a:pt x="168" y="200"/>
                      </a:lnTo>
                      <a:lnTo>
                        <a:pt x="167" y="212"/>
                      </a:lnTo>
                      <a:lnTo>
                        <a:pt x="243" y="212"/>
                      </a:lnTo>
                      <a:lnTo>
                        <a:pt x="261" y="212"/>
                      </a:lnTo>
                      <a:lnTo>
                        <a:pt x="280" y="215"/>
                      </a:lnTo>
                      <a:lnTo>
                        <a:pt x="295" y="221"/>
                      </a:lnTo>
                      <a:lnTo>
                        <a:pt x="315" y="228"/>
                      </a:lnTo>
                      <a:lnTo>
                        <a:pt x="337" y="237"/>
                      </a:lnTo>
                      <a:lnTo>
                        <a:pt x="352" y="247"/>
                      </a:lnTo>
                      <a:lnTo>
                        <a:pt x="368" y="260"/>
                      </a:lnTo>
                      <a:lnTo>
                        <a:pt x="382" y="276"/>
                      </a:lnTo>
                      <a:lnTo>
                        <a:pt x="400" y="292"/>
                      </a:lnTo>
                      <a:lnTo>
                        <a:pt x="412" y="310"/>
                      </a:lnTo>
                      <a:lnTo>
                        <a:pt x="418" y="328"/>
                      </a:lnTo>
                      <a:lnTo>
                        <a:pt x="425" y="348"/>
                      </a:lnTo>
                      <a:lnTo>
                        <a:pt x="428" y="362"/>
                      </a:lnTo>
                      <a:lnTo>
                        <a:pt x="431" y="376"/>
                      </a:lnTo>
                      <a:lnTo>
                        <a:pt x="432" y="396"/>
                      </a:lnTo>
                      <a:lnTo>
                        <a:pt x="432" y="634"/>
                      </a:lnTo>
                      <a:lnTo>
                        <a:pt x="360" y="634"/>
                      </a:lnTo>
                      <a:lnTo>
                        <a:pt x="360" y="398"/>
                      </a:lnTo>
                      <a:lnTo>
                        <a:pt x="359" y="382"/>
                      </a:lnTo>
                      <a:lnTo>
                        <a:pt x="356" y="369"/>
                      </a:lnTo>
                      <a:lnTo>
                        <a:pt x="352" y="357"/>
                      </a:lnTo>
                      <a:lnTo>
                        <a:pt x="351" y="348"/>
                      </a:lnTo>
                      <a:lnTo>
                        <a:pt x="342" y="334"/>
                      </a:lnTo>
                      <a:lnTo>
                        <a:pt x="333" y="324"/>
                      </a:lnTo>
                      <a:lnTo>
                        <a:pt x="328" y="317"/>
                      </a:lnTo>
                      <a:lnTo>
                        <a:pt x="313" y="307"/>
                      </a:lnTo>
                      <a:lnTo>
                        <a:pt x="303" y="300"/>
                      </a:lnTo>
                      <a:lnTo>
                        <a:pt x="294" y="295"/>
                      </a:lnTo>
                      <a:lnTo>
                        <a:pt x="283" y="290"/>
                      </a:lnTo>
                      <a:lnTo>
                        <a:pt x="273" y="289"/>
                      </a:lnTo>
                      <a:lnTo>
                        <a:pt x="258" y="286"/>
                      </a:lnTo>
                      <a:lnTo>
                        <a:pt x="246" y="283"/>
                      </a:lnTo>
                      <a:lnTo>
                        <a:pt x="62" y="283"/>
                      </a:lnTo>
                      <a:lnTo>
                        <a:pt x="74" y="271"/>
                      </a:lnTo>
                      <a:lnTo>
                        <a:pt x="82" y="258"/>
                      </a:lnTo>
                      <a:lnTo>
                        <a:pt x="88" y="250"/>
                      </a:lnTo>
                      <a:lnTo>
                        <a:pt x="93" y="239"/>
                      </a:lnTo>
                      <a:lnTo>
                        <a:pt x="100" y="225"/>
                      </a:lnTo>
                      <a:lnTo>
                        <a:pt x="102" y="208"/>
                      </a:lnTo>
                      <a:lnTo>
                        <a:pt x="104" y="193"/>
                      </a:lnTo>
                      <a:lnTo>
                        <a:pt x="104" y="177"/>
                      </a:lnTo>
                      <a:lnTo>
                        <a:pt x="100" y="159"/>
                      </a:lnTo>
                      <a:lnTo>
                        <a:pt x="95" y="142"/>
                      </a:lnTo>
                      <a:lnTo>
                        <a:pt x="89" y="128"/>
                      </a:lnTo>
                      <a:lnTo>
                        <a:pt x="80" y="116"/>
                      </a:lnTo>
                      <a:lnTo>
                        <a:pt x="67" y="100"/>
                      </a:lnTo>
                      <a:lnTo>
                        <a:pt x="52" y="87"/>
                      </a:lnTo>
                      <a:lnTo>
                        <a:pt x="40" y="81"/>
                      </a:lnTo>
                      <a:lnTo>
                        <a:pt x="25" y="74"/>
                      </a:lnTo>
                      <a:lnTo>
                        <a:pt x="10" y="71"/>
                      </a:lnTo>
                      <a:lnTo>
                        <a:pt x="0" y="71"/>
                      </a:lnTo>
                      <a:lnTo>
                        <a:pt x="0" y="0"/>
                      </a:lnTo>
                      <a:close/>
                    </a:path>
                  </a:pathLst>
                </a:custGeom>
                <a:solidFill>
                  <a:srgbClr val="000000"/>
                </a:solidFill>
                <a:ln w="9525">
                  <a:noFill/>
                  <a:round/>
                  <a:headEnd/>
                  <a:tailEnd/>
                </a:ln>
              </p:spPr>
              <p:txBody>
                <a:bodyPr/>
                <a:lstStyle/>
                <a:p>
                  <a:endParaRPr lang="en-US"/>
                </a:p>
              </p:txBody>
            </p:sp>
            <p:sp>
              <p:nvSpPr>
                <p:cNvPr id="12303" name="Freeform 15"/>
                <p:cNvSpPr>
                  <a:spLocks/>
                </p:cNvSpPr>
                <p:nvPr/>
              </p:nvSpPr>
              <p:spPr bwMode="auto">
                <a:xfrm>
                  <a:off x="2050" y="3057"/>
                  <a:ext cx="327" cy="220"/>
                </a:xfrm>
                <a:custGeom>
                  <a:avLst/>
                  <a:gdLst>
                    <a:gd name="T0" fmla="*/ 1 w 654"/>
                    <a:gd name="T1" fmla="*/ 0 h 659"/>
                    <a:gd name="T2" fmla="*/ 1 w 654"/>
                    <a:gd name="T3" fmla="*/ 0 h 659"/>
                    <a:gd name="T4" fmla="*/ 1 w 654"/>
                    <a:gd name="T5" fmla="*/ 0 h 659"/>
                    <a:gd name="T6" fmla="*/ 1 w 654"/>
                    <a:gd name="T7" fmla="*/ 0 h 659"/>
                    <a:gd name="T8" fmla="*/ 1 w 654"/>
                    <a:gd name="T9" fmla="*/ 0 h 659"/>
                    <a:gd name="T10" fmla="*/ 1 w 654"/>
                    <a:gd name="T11" fmla="*/ 0 h 659"/>
                    <a:gd name="T12" fmla="*/ 1 w 654"/>
                    <a:gd name="T13" fmla="*/ 0 h 659"/>
                    <a:gd name="T14" fmla="*/ 1 w 654"/>
                    <a:gd name="T15" fmla="*/ 0 h 659"/>
                    <a:gd name="T16" fmla="*/ 1 w 654"/>
                    <a:gd name="T17" fmla="*/ 0 h 659"/>
                    <a:gd name="T18" fmla="*/ 1 w 654"/>
                    <a:gd name="T19" fmla="*/ 0 h 659"/>
                    <a:gd name="T20" fmla="*/ 1 w 654"/>
                    <a:gd name="T21" fmla="*/ 0 h 659"/>
                    <a:gd name="T22" fmla="*/ 1 w 654"/>
                    <a:gd name="T23" fmla="*/ 0 h 659"/>
                    <a:gd name="T24" fmla="*/ 1 w 654"/>
                    <a:gd name="T25" fmla="*/ 0 h 659"/>
                    <a:gd name="T26" fmla="*/ 1 w 654"/>
                    <a:gd name="T27" fmla="*/ 0 h 659"/>
                    <a:gd name="T28" fmla="*/ 1 w 654"/>
                    <a:gd name="T29" fmla="*/ 0 h 659"/>
                    <a:gd name="T30" fmla="*/ 1 w 654"/>
                    <a:gd name="T31" fmla="*/ 0 h 659"/>
                    <a:gd name="T32" fmla="*/ 1 w 654"/>
                    <a:gd name="T33" fmla="*/ 0 h 659"/>
                    <a:gd name="T34" fmla="*/ 1 w 654"/>
                    <a:gd name="T35" fmla="*/ 0 h 659"/>
                    <a:gd name="T36" fmla="*/ 1 w 654"/>
                    <a:gd name="T37" fmla="*/ 0 h 659"/>
                    <a:gd name="T38" fmla="*/ 1 w 654"/>
                    <a:gd name="T39" fmla="*/ 0 h 659"/>
                    <a:gd name="T40" fmla="*/ 1 w 654"/>
                    <a:gd name="T41" fmla="*/ 0 h 659"/>
                    <a:gd name="T42" fmla="*/ 1 w 654"/>
                    <a:gd name="T43" fmla="*/ 0 h 659"/>
                    <a:gd name="T44" fmla="*/ 1 w 654"/>
                    <a:gd name="T45" fmla="*/ 0 h 659"/>
                    <a:gd name="T46" fmla="*/ 1 w 654"/>
                    <a:gd name="T47" fmla="*/ 0 h 659"/>
                    <a:gd name="T48" fmla="*/ 1 w 654"/>
                    <a:gd name="T49" fmla="*/ 0 h 659"/>
                    <a:gd name="T50" fmla="*/ 1 w 654"/>
                    <a:gd name="T51" fmla="*/ 0 h 659"/>
                    <a:gd name="T52" fmla="*/ 1 w 654"/>
                    <a:gd name="T53" fmla="*/ 0 h 659"/>
                    <a:gd name="T54" fmla="*/ 1 w 654"/>
                    <a:gd name="T55" fmla="*/ 0 h 659"/>
                    <a:gd name="T56" fmla="*/ 1 w 654"/>
                    <a:gd name="T57" fmla="*/ 0 h 659"/>
                    <a:gd name="T58" fmla="*/ 1 w 654"/>
                    <a:gd name="T59" fmla="*/ 0 h 659"/>
                    <a:gd name="T60" fmla="*/ 1 w 654"/>
                    <a:gd name="T61" fmla="*/ 0 h 659"/>
                    <a:gd name="T62" fmla="*/ 1 w 654"/>
                    <a:gd name="T63" fmla="*/ 0 h 659"/>
                    <a:gd name="T64" fmla="*/ 1 w 654"/>
                    <a:gd name="T65" fmla="*/ 0 h 659"/>
                    <a:gd name="T66" fmla="*/ 1 w 654"/>
                    <a:gd name="T67" fmla="*/ 0 h 659"/>
                    <a:gd name="T68" fmla="*/ 1 w 654"/>
                    <a:gd name="T69" fmla="*/ 0 h 659"/>
                    <a:gd name="T70" fmla="*/ 1 w 654"/>
                    <a:gd name="T71" fmla="*/ 0 h 659"/>
                    <a:gd name="T72" fmla="*/ 1 w 654"/>
                    <a:gd name="T73" fmla="*/ 0 h 659"/>
                    <a:gd name="T74" fmla="*/ 1 w 654"/>
                    <a:gd name="T75" fmla="*/ 0 h 659"/>
                    <a:gd name="T76" fmla="*/ 1 w 654"/>
                    <a:gd name="T77" fmla="*/ 0 h 659"/>
                    <a:gd name="T78" fmla="*/ 1 w 654"/>
                    <a:gd name="T79" fmla="*/ 0 h 659"/>
                    <a:gd name="T80" fmla="*/ 1 w 654"/>
                    <a:gd name="T81" fmla="*/ 0 h 659"/>
                    <a:gd name="T82" fmla="*/ 1 w 654"/>
                    <a:gd name="T83" fmla="*/ 0 h 659"/>
                    <a:gd name="T84" fmla="*/ 1 w 654"/>
                    <a:gd name="T85" fmla="*/ 0 h 659"/>
                    <a:gd name="T86" fmla="*/ 1 w 654"/>
                    <a:gd name="T87" fmla="*/ 0 h 659"/>
                    <a:gd name="T88" fmla="*/ 1 w 654"/>
                    <a:gd name="T89" fmla="*/ 0 h 659"/>
                    <a:gd name="T90" fmla="*/ 1 w 654"/>
                    <a:gd name="T91" fmla="*/ 0 h 659"/>
                    <a:gd name="T92" fmla="*/ 1 w 654"/>
                    <a:gd name="T93" fmla="*/ 0 h 659"/>
                    <a:gd name="T94" fmla="*/ 1 w 654"/>
                    <a:gd name="T95" fmla="*/ 0 h 659"/>
                    <a:gd name="T96" fmla="*/ 1 w 654"/>
                    <a:gd name="T97" fmla="*/ 0 h 659"/>
                    <a:gd name="T98" fmla="*/ 1 w 654"/>
                    <a:gd name="T99" fmla="*/ 0 h 659"/>
                    <a:gd name="T100" fmla="*/ 1 w 654"/>
                    <a:gd name="T101" fmla="*/ 0 h 659"/>
                    <a:gd name="T102" fmla="*/ 1 w 654"/>
                    <a:gd name="T103" fmla="*/ 0 h 659"/>
                    <a:gd name="T104" fmla="*/ 0 w 654"/>
                    <a:gd name="T105" fmla="*/ 0 h 659"/>
                    <a:gd name="T106" fmla="*/ 1 w 654"/>
                    <a:gd name="T107" fmla="*/ 0 h 659"/>
                    <a:gd name="T108" fmla="*/ 1 w 654"/>
                    <a:gd name="T109" fmla="*/ 0 h 659"/>
                    <a:gd name="T110" fmla="*/ 1 w 654"/>
                    <a:gd name="T111" fmla="*/ 0 h 659"/>
                    <a:gd name="T112" fmla="*/ 1 w 654"/>
                    <a:gd name="T113" fmla="*/ 0 h 659"/>
                    <a:gd name="T114" fmla="*/ 1 w 654"/>
                    <a:gd name="T115" fmla="*/ 0 h 659"/>
                    <a:gd name="T116" fmla="*/ 1 w 654"/>
                    <a:gd name="T117" fmla="*/ 0 h 659"/>
                    <a:gd name="T118" fmla="*/ 1 w 654"/>
                    <a:gd name="T119" fmla="*/ 0 h 659"/>
                    <a:gd name="T120" fmla="*/ 1 w 654"/>
                    <a:gd name="T121" fmla="*/ 0 h 659"/>
                    <a:gd name="T122" fmla="*/ 1 w 654"/>
                    <a:gd name="T123" fmla="*/ 0 h 659"/>
                    <a:gd name="T124" fmla="*/ 1 w 654"/>
                    <a:gd name="T125" fmla="*/ 0 h 6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54"/>
                    <a:gd name="T190" fmla="*/ 0 h 659"/>
                    <a:gd name="T191" fmla="*/ 654 w 654"/>
                    <a:gd name="T192" fmla="*/ 659 h 6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54" h="659">
                      <a:moveTo>
                        <a:pt x="177" y="0"/>
                      </a:moveTo>
                      <a:lnTo>
                        <a:pt x="177" y="70"/>
                      </a:lnTo>
                      <a:lnTo>
                        <a:pt x="167" y="70"/>
                      </a:lnTo>
                      <a:lnTo>
                        <a:pt x="147" y="72"/>
                      </a:lnTo>
                      <a:lnTo>
                        <a:pt x="135" y="77"/>
                      </a:lnTo>
                      <a:lnTo>
                        <a:pt x="123" y="81"/>
                      </a:lnTo>
                      <a:lnTo>
                        <a:pt x="107" y="91"/>
                      </a:lnTo>
                      <a:lnTo>
                        <a:pt x="101" y="98"/>
                      </a:lnTo>
                      <a:lnTo>
                        <a:pt x="92" y="105"/>
                      </a:lnTo>
                      <a:lnTo>
                        <a:pt x="84" y="116"/>
                      </a:lnTo>
                      <a:lnTo>
                        <a:pt x="78" y="127"/>
                      </a:lnTo>
                      <a:lnTo>
                        <a:pt x="71" y="139"/>
                      </a:lnTo>
                      <a:lnTo>
                        <a:pt x="67" y="151"/>
                      </a:lnTo>
                      <a:lnTo>
                        <a:pt x="65" y="160"/>
                      </a:lnTo>
                      <a:lnTo>
                        <a:pt x="63" y="176"/>
                      </a:lnTo>
                      <a:lnTo>
                        <a:pt x="62" y="188"/>
                      </a:lnTo>
                      <a:lnTo>
                        <a:pt x="62" y="201"/>
                      </a:lnTo>
                      <a:lnTo>
                        <a:pt x="63" y="215"/>
                      </a:lnTo>
                      <a:lnTo>
                        <a:pt x="67" y="227"/>
                      </a:lnTo>
                      <a:lnTo>
                        <a:pt x="71" y="240"/>
                      </a:lnTo>
                      <a:lnTo>
                        <a:pt x="78" y="251"/>
                      </a:lnTo>
                      <a:lnTo>
                        <a:pt x="84" y="261"/>
                      </a:lnTo>
                      <a:lnTo>
                        <a:pt x="92" y="269"/>
                      </a:lnTo>
                      <a:lnTo>
                        <a:pt x="98" y="276"/>
                      </a:lnTo>
                      <a:lnTo>
                        <a:pt x="107" y="283"/>
                      </a:lnTo>
                      <a:lnTo>
                        <a:pt x="116" y="290"/>
                      </a:lnTo>
                      <a:lnTo>
                        <a:pt x="127" y="296"/>
                      </a:lnTo>
                      <a:lnTo>
                        <a:pt x="140" y="301"/>
                      </a:lnTo>
                      <a:lnTo>
                        <a:pt x="151" y="304"/>
                      </a:lnTo>
                      <a:lnTo>
                        <a:pt x="167" y="306"/>
                      </a:lnTo>
                      <a:lnTo>
                        <a:pt x="179" y="307"/>
                      </a:lnTo>
                      <a:lnTo>
                        <a:pt x="264" y="307"/>
                      </a:lnTo>
                      <a:lnTo>
                        <a:pt x="260" y="315"/>
                      </a:lnTo>
                      <a:lnTo>
                        <a:pt x="258" y="327"/>
                      </a:lnTo>
                      <a:lnTo>
                        <a:pt x="258" y="335"/>
                      </a:lnTo>
                      <a:lnTo>
                        <a:pt x="258" y="345"/>
                      </a:lnTo>
                      <a:lnTo>
                        <a:pt x="258" y="354"/>
                      </a:lnTo>
                      <a:lnTo>
                        <a:pt x="260" y="367"/>
                      </a:lnTo>
                      <a:lnTo>
                        <a:pt x="264" y="377"/>
                      </a:lnTo>
                      <a:lnTo>
                        <a:pt x="270" y="387"/>
                      </a:lnTo>
                      <a:lnTo>
                        <a:pt x="281" y="395"/>
                      </a:lnTo>
                      <a:lnTo>
                        <a:pt x="294" y="402"/>
                      </a:lnTo>
                      <a:lnTo>
                        <a:pt x="540" y="402"/>
                      </a:lnTo>
                      <a:lnTo>
                        <a:pt x="553" y="402"/>
                      </a:lnTo>
                      <a:lnTo>
                        <a:pt x="568" y="405"/>
                      </a:lnTo>
                      <a:lnTo>
                        <a:pt x="579" y="407"/>
                      </a:lnTo>
                      <a:lnTo>
                        <a:pt x="586" y="407"/>
                      </a:lnTo>
                      <a:lnTo>
                        <a:pt x="597" y="412"/>
                      </a:lnTo>
                      <a:lnTo>
                        <a:pt x="606" y="419"/>
                      </a:lnTo>
                      <a:lnTo>
                        <a:pt x="612" y="423"/>
                      </a:lnTo>
                      <a:lnTo>
                        <a:pt x="620" y="430"/>
                      </a:lnTo>
                      <a:lnTo>
                        <a:pt x="626" y="440"/>
                      </a:lnTo>
                      <a:lnTo>
                        <a:pt x="636" y="451"/>
                      </a:lnTo>
                      <a:lnTo>
                        <a:pt x="641" y="461"/>
                      </a:lnTo>
                      <a:lnTo>
                        <a:pt x="646" y="472"/>
                      </a:lnTo>
                      <a:lnTo>
                        <a:pt x="650" y="486"/>
                      </a:lnTo>
                      <a:lnTo>
                        <a:pt x="652" y="498"/>
                      </a:lnTo>
                      <a:lnTo>
                        <a:pt x="654" y="509"/>
                      </a:lnTo>
                      <a:lnTo>
                        <a:pt x="654" y="659"/>
                      </a:lnTo>
                      <a:lnTo>
                        <a:pt x="585" y="659"/>
                      </a:lnTo>
                      <a:lnTo>
                        <a:pt x="585" y="512"/>
                      </a:lnTo>
                      <a:lnTo>
                        <a:pt x="584" y="502"/>
                      </a:lnTo>
                      <a:lnTo>
                        <a:pt x="582" y="491"/>
                      </a:lnTo>
                      <a:lnTo>
                        <a:pt x="579" y="486"/>
                      </a:lnTo>
                      <a:lnTo>
                        <a:pt x="573" y="481"/>
                      </a:lnTo>
                      <a:lnTo>
                        <a:pt x="567" y="477"/>
                      </a:lnTo>
                      <a:lnTo>
                        <a:pt x="560" y="473"/>
                      </a:lnTo>
                      <a:lnTo>
                        <a:pt x="553" y="472"/>
                      </a:lnTo>
                      <a:lnTo>
                        <a:pt x="545" y="470"/>
                      </a:lnTo>
                      <a:lnTo>
                        <a:pt x="541" y="470"/>
                      </a:lnTo>
                      <a:lnTo>
                        <a:pt x="304" y="470"/>
                      </a:lnTo>
                      <a:lnTo>
                        <a:pt x="287" y="470"/>
                      </a:lnTo>
                      <a:lnTo>
                        <a:pt x="263" y="466"/>
                      </a:lnTo>
                      <a:lnTo>
                        <a:pt x="255" y="461"/>
                      </a:lnTo>
                      <a:lnTo>
                        <a:pt x="241" y="454"/>
                      </a:lnTo>
                      <a:lnTo>
                        <a:pt x="228" y="444"/>
                      </a:lnTo>
                      <a:lnTo>
                        <a:pt x="224" y="438"/>
                      </a:lnTo>
                      <a:lnTo>
                        <a:pt x="216" y="430"/>
                      </a:lnTo>
                      <a:lnTo>
                        <a:pt x="211" y="421"/>
                      </a:lnTo>
                      <a:lnTo>
                        <a:pt x="207" y="410"/>
                      </a:lnTo>
                      <a:lnTo>
                        <a:pt x="202" y="398"/>
                      </a:lnTo>
                      <a:lnTo>
                        <a:pt x="199" y="387"/>
                      </a:lnTo>
                      <a:lnTo>
                        <a:pt x="195" y="377"/>
                      </a:lnTo>
                      <a:lnTo>
                        <a:pt x="181" y="377"/>
                      </a:lnTo>
                      <a:lnTo>
                        <a:pt x="169" y="377"/>
                      </a:lnTo>
                      <a:lnTo>
                        <a:pt x="155" y="377"/>
                      </a:lnTo>
                      <a:lnTo>
                        <a:pt x="142" y="377"/>
                      </a:lnTo>
                      <a:lnTo>
                        <a:pt x="128" y="373"/>
                      </a:lnTo>
                      <a:lnTo>
                        <a:pt x="116" y="368"/>
                      </a:lnTo>
                      <a:lnTo>
                        <a:pt x="102" y="363"/>
                      </a:lnTo>
                      <a:lnTo>
                        <a:pt x="92" y="357"/>
                      </a:lnTo>
                      <a:lnTo>
                        <a:pt x="83" y="352"/>
                      </a:lnTo>
                      <a:lnTo>
                        <a:pt x="72" y="345"/>
                      </a:lnTo>
                      <a:lnTo>
                        <a:pt x="62" y="335"/>
                      </a:lnTo>
                      <a:lnTo>
                        <a:pt x="50" y="324"/>
                      </a:lnTo>
                      <a:lnTo>
                        <a:pt x="41" y="314"/>
                      </a:lnTo>
                      <a:lnTo>
                        <a:pt x="35" y="304"/>
                      </a:lnTo>
                      <a:lnTo>
                        <a:pt x="27" y="292"/>
                      </a:lnTo>
                      <a:lnTo>
                        <a:pt x="21" y="280"/>
                      </a:lnTo>
                      <a:lnTo>
                        <a:pt x="18" y="272"/>
                      </a:lnTo>
                      <a:lnTo>
                        <a:pt x="12" y="261"/>
                      </a:lnTo>
                      <a:lnTo>
                        <a:pt x="8" y="246"/>
                      </a:lnTo>
                      <a:lnTo>
                        <a:pt x="5" y="234"/>
                      </a:lnTo>
                      <a:lnTo>
                        <a:pt x="2" y="223"/>
                      </a:lnTo>
                      <a:lnTo>
                        <a:pt x="1" y="211"/>
                      </a:lnTo>
                      <a:lnTo>
                        <a:pt x="0" y="199"/>
                      </a:lnTo>
                      <a:lnTo>
                        <a:pt x="0" y="187"/>
                      </a:lnTo>
                      <a:lnTo>
                        <a:pt x="1" y="172"/>
                      </a:lnTo>
                      <a:lnTo>
                        <a:pt x="2" y="156"/>
                      </a:lnTo>
                      <a:lnTo>
                        <a:pt x="6" y="144"/>
                      </a:lnTo>
                      <a:lnTo>
                        <a:pt x="9" y="130"/>
                      </a:lnTo>
                      <a:lnTo>
                        <a:pt x="12" y="119"/>
                      </a:lnTo>
                      <a:lnTo>
                        <a:pt x="19" y="105"/>
                      </a:lnTo>
                      <a:lnTo>
                        <a:pt x="27" y="89"/>
                      </a:lnTo>
                      <a:lnTo>
                        <a:pt x="35" y="75"/>
                      </a:lnTo>
                      <a:lnTo>
                        <a:pt x="43" y="64"/>
                      </a:lnTo>
                      <a:lnTo>
                        <a:pt x="53" y="53"/>
                      </a:lnTo>
                      <a:lnTo>
                        <a:pt x="67" y="40"/>
                      </a:lnTo>
                      <a:lnTo>
                        <a:pt x="78" y="33"/>
                      </a:lnTo>
                      <a:lnTo>
                        <a:pt x="88" y="25"/>
                      </a:lnTo>
                      <a:lnTo>
                        <a:pt x="100" y="19"/>
                      </a:lnTo>
                      <a:lnTo>
                        <a:pt x="110" y="14"/>
                      </a:lnTo>
                      <a:lnTo>
                        <a:pt x="127" y="7"/>
                      </a:lnTo>
                      <a:lnTo>
                        <a:pt x="141" y="4"/>
                      </a:lnTo>
                      <a:lnTo>
                        <a:pt x="158" y="1"/>
                      </a:lnTo>
                      <a:lnTo>
                        <a:pt x="177" y="0"/>
                      </a:lnTo>
                      <a:close/>
                    </a:path>
                  </a:pathLst>
                </a:custGeom>
                <a:solidFill>
                  <a:srgbClr val="000000"/>
                </a:solidFill>
                <a:ln w="9525">
                  <a:noFill/>
                  <a:round/>
                  <a:headEnd/>
                  <a:tailEnd/>
                </a:ln>
              </p:spPr>
              <p:txBody>
                <a:bodyPr/>
                <a:lstStyle/>
                <a:p>
                  <a:endParaRPr lang="en-US"/>
                </a:p>
              </p:txBody>
            </p:sp>
          </p:grpSp>
        </p:grpSp>
        <p:grpSp>
          <p:nvGrpSpPr>
            <p:cNvPr id="12297" name="Group 16"/>
            <p:cNvGrpSpPr>
              <a:grpSpLocks/>
            </p:cNvGrpSpPr>
            <p:nvPr/>
          </p:nvGrpSpPr>
          <p:grpSpPr bwMode="auto">
            <a:xfrm>
              <a:off x="1580" y="2882"/>
              <a:ext cx="1045" cy="748"/>
              <a:chOff x="1580" y="2882"/>
              <a:chExt cx="1045" cy="748"/>
            </a:xfrm>
          </p:grpSpPr>
          <p:sp>
            <p:nvSpPr>
              <p:cNvPr id="12298" name="Line 17"/>
              <p:cNvSpPr>
                <a:spLocks noChangeShapeType="1"/>
              </p:cNvSpPr>
              <p:nvPr/>
            </p:nvSpPr>
            <p:spPr bwMode="auto">
              <a:xfrm>
                <a:off x="1756" y="2993"/>
                <a:ext cx="713" cy="511"/>
              </a:xfrm>
              <a:prstGeom prst="line">
                <a:avLst/>
              </a:prstGeom>
              <a:noFill/>
              <a:ln w="79375">
                <a:solidFill>
                  <a:srgbClr val="FF0000"/>
                </a:solidFill>
                <a:round/>
                <a:headEnd/>
                <a:tailEnd/>
              </a:ln>
            </p:spPr>
            <p:txBody>
              <a:bodyPr/>
              <a:lstStyle/>
              <a:p>
                <a:endParaRPr lang="en-US"/>
              </a:p>
            </p:txBody>
          </p:sp>
          <p:sp>
            <p:nvSpPr>
              <p:cNvPr id="12299" name="Oval 18"/>
              <p:cNvSpPr>
                <a:spLocks noChangeArrowheads="1"/>
              </p:cNvSpPr>
              <p:nvPr/>
            </p:nvSpPr>
            <p:spPr bwMode="auto">
              <a:xfrm>
                <a:off x="1580" y="2882"/>
                <a:ext cx="1045" cy="748"/>
              </a:xfrm>
              <a:prstGeom prst="ellipse">
                <a:avLst/>
              </a:prstGeom>
              <a:noFill/>
              <a:ln w="79375">
                <a:solidFill>
                  <a:srgbClr val="FF0000"/>
                </a:solidFill>
                <a:round/>
                <a:headEnd/>
                <a:tailEnd/>
              </a:ln>
            </p:spPr>
            <p:txBody>
              <a:bodyPr/>
              <a:lstStyle/>
              <a:p>
                <a:endParaRPr lang="en-US"/>
              </a:p>
            </p:txBody>
          </p:sp>
        </p:grpSp>
      </p:grpSp>
      <p:sp>
        <p:nvSpPr>
          <p:cNvPr id="19" name="Slide Number Placeholder 18"/>
          <p:cNvSpPr>
            <a:spLocks noGrp="1"/>
          </p:cNvSpPr>
          <p:nvPr>
            <p:ph type="sldNum" sz="quarter" idx="12"/>
          </p:nvPr>
        </p:nvSpPr>
        <p:spPr/>
        <p:txBody>
          <a:bodyPr/>
          <a:lstStyle/>
          <a:p>
            <a:pPr>
              <a:defRPr/>
            </a:pPr>
            <a:fld id="{83755D6E-AA42-4434-8B81-4CB1A78D4D3D}" type="slidenum">
              <a:rPr lang="en-US" smtClean="0"/>
              <a:pPr>
                <a:defRPr/>
              </a:pPr>
              <a:t>158</a:t>
            </a:fld>
            <a:endParaRPr lang="en-US" dirty="0"/>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3124200" y="381000"/>
            <a:ext cx="2743200" cy="876300"/>
          </a:xfrm>
        </p:spPr>
        <p:txBody>
          <a:bodyPr/>
          <a:lstStyle/>
          <a:p>
            <a:r>
              <a:rPr lang="en-US" smtClean="0"/>
              <a:t>Postings</a:t>
            </a:r>
          </a:p>
        </p:txBody>
      </p:sp>
      <p:sp>
        <p:nvSpPr>
          <p:cNvPr id="222211" name="Rectangle 3"/>
          <p:cNvSpPr>
            <a:spLocks noGrp="1" noChangeArrowheads="1"/>
          </p:cNvSpPr>
          <p:nvPr>
            <p:ph type="body" idx="1"/>
          </p:nvPr>
        </p:nvSpPr>
        <p:spPr>
          <a:xfrm>
            <a:off x="2743200" y="1676400"/>
            <a:ext cx="3276600" cy="533400"/>
          </a:xfrm>
        </p:spPr>
        <p:txBody>
          <a:bodyPr/>
          <a:lstStyle/>
          <a:p>
            <a:pPr>
              <a:buFontTx/>
              <a:buNone/>
            </a:pPr>
            <a:r>
              <a:rPr lang="en-US" sz="2800" smtClean="0">
                <a:solidFill>
                  <a:schemeClr val="tx2"/>
                </a:solidFill>
              </a:rPr>
              <a:t>	</a:t>
            </a:r>
            <a:r>
              <a:rPr lang="en-US" sz="2800" smtClean="0"/>
              <a:t>Areas or Rooms</a:t>
            </a:r>
          </a:p>
        </p:txBody>
      </p:sp>
      <p:grpSp>
        <p:nvGrpSpPr>
          <p:cNvPr id="2" name="Group 25"/>
          <p:cNvGrpSpPr>
            <a:grpSpLocks/>
          </p:cNvGrpSpPr>
          <p:nvPr/>
        </p:nvGrpSpPr>
        <p:grpSpPr bwMode="auto">
          <a:xfrm>
            <a:off x="1371600" y="2819400"/>
            <a:ext cx="3201988" cy="3794125"/>
            <a:chOff x="3419" y="1306"/>
            <a:chExt cx="2017" cy="2774"/>
          </a:xfrm>
        </p:grpSpPr>
        <p:sp>
          <p:nvSpPr>
            <p:cNvPr id="222215" name="AutoShape 26"/>
            <p:cNvSpPr>
              <a:spLocks noChangeArrowheads="1"/>
            </p:cNvSpPr>
            <p:nvPr/>
          </p:nvSpPr>
          <p:spPr bwMode="auto">
            <a:xfrm>
              <a:off x="3419" y="1306"/>
              <a:ext cx="2017" cy="2774"/>
            </a:xfrm>
            <a:prstGeom prst="roundRect">
              <a:avLst>
                <a:gd name="adj" fmla="val 12421"/>
              </a:avLst>
            </a:prstGeom>
            <a:solidFill>
              <a:srgbClr val="FFFF00"/>
            </a:solidFill>
            <a:ln w="12700">
              <a:solidFill>
                <a:srgbClr val="000000"/>
              </a:solidFill>
              <a:round/>
              <a:headEnd/>
              <a:tailEnd/>
            </a:ln>
          </p:spPr>
          <p:txBody>
            <a:bodyPr/>
            <a:lstStyle/>
            <a:p>
              <a:endParaRPr lang="en-US" sz="2400">
                <a:solidFill>
                  <a:schemeClr val="tx2"/>
                </a:solidFill>
              </a:endParaRPr>
            </a:p>
          </p:txBody>
        </p:sp>
        <p:grpSp>
          <p:nvGrpSpPr>
            <p:cNvPr id="222216" name="Group 27"/>
            <p:cNvGrpSpPr>
              <a:grpSpLocks/>
            </p:cNvGrpSpPr>
            <p:nvPr/>
          </p:nvGrpSpPr>
          <p:grpSpPr bwMode="auto">
            <a:xfrm>
              <a:off x="3744" y="1584"/>
              <a:ext cx="1376" cy="1294"/>
              <a:chOff x="3740" y="1708"/>
              <a:chExt cx="1376" cy="1294"/>
            </a:xfrm>
          </p:grpSpPr>
          <p:sp>
            <p:nvSpPr>
              <p:cNvPr id="222221" name="Arc 28"/>
              <p:cNvSpPr>
                <a:spLocks/>
              </p:cNvSpPr>
              <p:nvPr/>
            </p:nvSpPr>
            <p:spPr bwMode="auto">
              <a:xfrm>
                <a:off x="3740" y="1709"/>
                <a:ext cx="688" cy="607"/>
              </a:xfrm>
              <a:custGeom>
                <a:avLst/>
                <a:gdLst>
                  <a:gd name="T0" fmla="*/ 0 w 21600"/>
                  <a:gd name="T1" fmla="*/ 0 h 19258"/>
                  <a:gd name="T2" fmla="*/ 0 w 21600"/>
                  <a:gd name="T3" fmla="*/ 0 h 19258"/>
                  <a:gd name="T4" fmla="*/ 0 w 21600"/>
                  <a:gd name="T5" fmla="*/ 0 h 19258"/>
                  <a:gd name="T6" fmla="*/ 0 60000 65536"/>
                  <a:gd name="T7" fmla="*/ 0 60000 65536"/>
                  <a:gd name="T8" fmla="*/ 0 60000 65536"/>
                  <a:gd name="T9" fmla="*/ 0 w 21600"/>
                  <a:gd name="T10" fmla="*/ 0 h 19258"/>
                  <a:gd name="T11" fmla="*/ 21600 w 21600"/>
                  <a:gd name="T12" fmla="*/ 19258 h 19258"/>
                </a:gdLst>
                <a:ahLst/>
                <a:cxnLst>
                  <a:cxn ang="T6">
                    <a:pos x="T0" y="T1"/>
                  </a:cxn>
                  <a:cxn ang="T7">
                    <a:pos x="T2" y="T3"/>
                  </a:cxn>
                  <a:cxn ang="T8">
                    <a:pos x="T4" y="T5"/>
                  </a:cxn>
                </a:cxnLst>
                <a:rect l="T9" t="T10" r="T11" b="T12"/>
                <a:pathLst>
                  <a:path w="21600" h="19258" fill="none" extrusionOk="0">
                    <a:moveTo>
                      <a:pt x="0" y="19163"/>
                    </a:moveTo>
                    <a:cubicBezTo>
                      <a:pt x="35" y="11065"/>
                      <a:pt x="4597" y="3667"/>
                      <a:pt x="11817" y="-1"/>
                    </a:cubicBezTo>
                  </a:path>
                  <a:path w="21600" h="19258" stroke="0" extrusionOk="0">
                    <a:moveTo>
                      <a:pt x="0" y="19163"/>
                    </a:moveTo>
                    <a:cubicBezTo>
                      <a:pt x="35" y="11065"/>
                      <a:pt x="4597" y="3667"/>
                      <a:pt x="11817" y="-1"/>
                    </a:cubicBezTo>
                    <a:lnTo>
                      <a:pt x="21600" y="19258"/>
                    </a:lnTo>
                    <a:close/>
                  </a:path>
                </a:pathLst>
              </a:custGeom>
              <a:solidFill>
                <a:srgbClr val="000000"/>
              </a:solidFill>
              <a:ln w="9525">
                <a:noFill/>
                <a:round/>
                <a:headEnd/>
                <a:tailEnd/>
              </a:ln>
            </p:spPr>
            <p:txBody>
              <a:bodyPr/>
              <a:lstStyle/>
              <a:p>
                <a:endParaRPr lang="en-US"/>
              </a:p>
            </p:txBody>
          </p:sp>
          <p:sp>
            <p:nvSpPr>
              <p:cNvPr id="222222" name="Arc 29"/>
              <p:cNvSpPr>
                <a:spLocks/>
              </p:cNvSpPr>
              <p:nvPr/>
            </p:nvSpPr>
            <p:spPr bwMode="auto">
              <a:xfrm>
                <a:off x="4012" y="2315"/>
                <a:ext cx="831" cy="687"/>
              </a:xfrm>
              <a:custGeom>
                <a:avLst/>
                <a:gdLst>
                  <a:gd name="T0" fmla="*/ 0 w 25456"/>
                  <a:gd name="T1" fmla="*/ 0 h 21600"/>
                  <a:gd name="T2" fmla="*/ 0 w 25456"/>
                  <a:gd name="T3" fmla="*/ 0 h 21600"/>
                  <a:gd name="T4" fmla="*/ 0 w 25456"/>
                  <a:gd name="T5" fmla="*/ 0 h 21600"/>
                  <a:gd name="T6" fmla="*/ 0 60000 65536"/>
                  <a:gd name="T7" fmla="*/ 0 60000 65536"/>
                  <a:gd name="T8" fmla="*/ 0 60000 65536"/>
                  <a:gd name="T9" fmla="*/ 0 w 25456"/>
                  <a:gd name="T10" fmla="*/ 0 h 21600"/>
                  <a:gd name="T11" fmla="*/ 25456 w 25456"/>
                  <a:gd name="T12" fmla="*/ 21600 h 21600"/>
                </a:gdLst>
                <a:ahLst/>
                <a:cxnLst>
                  <a:cxn ang="T6">
                    <a:pos x="T0" y="T1"/>
                  </a:cxn>
                  <a:cxn ang="T7">
                    <a:pos x="T2" y="T3"/>
                  </a:cxn>
                  <a:cxn ang="T8">
                    <a:pos x="T4" y="T5"/>
                  </a:cxn>
                </a:cxnLst>
                <a:rect l="T9" t="T10" r="T11" b="T12"/>
                <a:pathLst>
                  <a:path w="25456" h="21600" fill="none" extrusionOk="0">
                    <a:moveTo>
                      <a:pt x="25456" y="17524"/>
                    </a:moveTo>
                    <a:cubicBezTo>
                      <a:pt x="21778" y="20174"/>
                      <a:pt x="17360" y="21599"/>
                      <a:pt x="12828" y="21600"/>
                    </a:cubicBezTo>
                    <a:cubicBezTo>
                      <a:pt x="8210" y="21600"/>
                      <a:pt x="3714" y="20120"/>
                      <a:pt x="-1" y="17378"/>
                    </a:cubicBezTo>
                  </a:path>
                  <a:path w="25456" h="21600" stroke="0" extrusionOk="0">
                    <a:moveTo>
                      <a:pt x="25456" y="17524"/>
                    </a:moveTo>
                    <a:cubicBezTo>
                      <a:pt x="21778" y="20174"/>
                      <a:pt x="17360" y="21599"/>
                      <a:pt x="12828" y="21600"/>
                    </a:cubicBezTo>
                    <a:cubicBezTo>
                      <a:pt x="8210" y="21600"/>
                      <a:pt x="3714" y="20120"/>
                      <a:pt x="-1" y="17378"/>
                    </a:cubicBezTo>
                    <a:lnTo>
                      <a:pt x="12828" y="0"/>
                    </a:lnTo>
                    <a:close/>
                  </a:path>
                </a:pathLst>
              </a:custGeom>
              <a:solidFill>
                <a:srgbClr val="000000"/>
              </a:solidFill>
              <a:ln w="9525">
                <a:noFill/>
                <a:round/>
                <a:headEnd/>
                <a:tailEnd/>
              </a:ln>
            </p:spPr>
            <p:txBody>
              <a:bodyPr/>
              <a:lstStyle/>
              <a:p>
                <a:endParaRPr lang="en-US"/>
              </a:p>
            </p:txBody>
          </p:sp>
          <p:sp>
            <p:nvSpPr>
              <p:cNvPr id="222223" name="Arc 30"/>
              <p:cNvSpPr>
                <a:spLocks/>
              </p:cNvSpPr>
              <p:nvPr/>
            </p:nvSpPr>
            <p:spPr bwMode="auto">
              <a:xfrm>
                <a:off x="4428" y="1708"/>
                <a:ext cx="688" cy="607"/>
              </a:xfrm>
              <a:custGeom>
                <a:avLst/>
                <a:gdLst>
                  <a:gd name="T0" fmla="*/ 0 w 21600"/>
                  <a:gd name="T1" fmla="*/ 0 h 19264"/>
                  <a:gd name="T2" fmla="*/ 0 w 21600"/>
                  <a:gd name="T3" fmla="*/ 0 h 19264"/>
                  <a:gd name="T4" fmla="*/ 0 w 21600"/>
                  <a:gd name="T5" fmla="*/ 0 h 19264"/>
                  <a:gd name="T6" fmla="*/ 0 60000 65536"/>
                  <a:gd name="T7" fmla="*/ 0 60000 65536"/>
                  <a:gd name="T8" fmla="*/ 0 60000 65536"/>
                  <a:gd name="T9" fmla="*/ 0 w 21600"/>
                  <a:gd name="T10" fmla="*/ 0 h 19264"/>
                  <a:gd name="T11" fmla="*/ 21600 w 21600"/>
                  <a:gd name="T12" fmla="*/ 19264 h 19264"/>
                </a:gdLst>
                <a:ahLst/>
                <a:cxnLst>
                  <a:cxn ang="T6">
                    <a:pos x="T0" y="T1"/>
                  </a:cxn>
                  <a:cxn ang="T7">
                    <a:pos x="T2" y="T3"/>
                  </a:cxn>
                  <a:cxn ang="T8">
                    <a:pos x="T4" y="T5"/>
                  </a:cxn>
                </a:cxnLst>
                <a:rect l="T9" t="T10" r="T11" b="T12"/>
                <a:pathLst>
                  <a:path w="21600" h="19264" fill="none" extrusionOk="0">
                    <a:moveTo>
                      <a:pt x="9770" y="-1"/>
                    </a:moveTo>
                    <a:cubicBezTo>
                      <a:pt x="17006" y="3669"/>
                      <a:pt x="21575" y="11086"/>
                      <a:pt x="21599" y="19200"/>
                    </a:cubicBezTo>
                  </a:path>
                  <a:path w="21600" h="19264" stroke="0" extrusionOk="0">
                    <a:moveTo>
                      <a:pt x="9770" y="-1"/>
                    </a:moveTo>
                    <a:cubicBezTo>
                      <a:pt x="17006" y="3669"/>
                      <a:pt x="21575" y="11086"/>
                      <a:pt x="21599" y="19200"/>
                    </a:cubicBezTo>
                    <a:lnTo>
                      <a:pt x="0" y="19264"/>
                    </a:lnTo>
                    <a:close/>
                  </a:path>
                </a:pathLst>
              </a:custGeom>
              <a:solidFill>
                <a:srgbClr val="000000"/>
              </a:solidFill>
              <a:ln w="9525">
                <a:noFill/>
                <a:round/>
                <a:headEnd/>
                <a:tailEnd/>
              </a:ln>
            </p:spPr>
            <p:txBody>
              <a:bodyPr/>
              <a:lstStyle/>
              <a:p>
                <a:endParaRPr lang="en-US"/>
              </a:p>
            </p:txBody>
          </p:sp>
        </p:grpSp>
        <p:grpSp>
          <p:nvGrpSpPr>
            <p:cNvPr id="222217" name="Group 31"/>
            <p:cNvGrpSpPr>
              <a:grpSpLocks/>
            </p:cNvGrpSpPr>
            <p:nvPr/>
          </p:nvGrpSpPr>
          <p:grpSpPr bwMode="auto">
            <a:xfrm>
              <a:off x="4230" y="1989"/>
              <a:ext cx="403" cy="403"/>
              <a:chOff x="4226" y="2113"/>
              <a:chExt cx="403" cy="403"/>
            </a:xfrm>
          </p:grpSpPr>
          <p:sp>
            <p:nvSpPr>
              <p:cNvPr id="222219" name="Oval 32"/>
              <p:cNvSpPr>
                <a:spLocks noChangeArrowheads="1"/>
              </p:cNvSpPr>
              <p:nvPr/>
            </p:nvSpPr>
            <p:spPr bwMode="auto">
              <a:xfrm>
                <a:off x="4226" y="2113"/>
                <a:ext cx="403" cy="403"/>
              </a:xfrm>
              <a:prstGeom prst="ellipse">
                <a:avLst/>
              </a:prstGeom>
              <a:solidFill>
                <a:srgbClr val="FFFF00"/>
              </a:solidFill>
              <a:ln w="9525">
                <a:noFill/>
                <a:round/>
                <a:headEnd/>
                <a:tailEnd/>
              </a:ln>
            </p:spPr>
            <p:txBody>
              <a:bodyPr/>
              <a:lstStyle/>
              <a:p>
                <a:endParaRPr lang="en-US"/>
              </a:p>
            </p:txBody>
          </p:sp>
          <p:sp>
            <p:nvSpPr>
              <p:cNvPr id="222220" name="Oval 33"/>
              <p:cNvSpPr>
                <a:spLocks noChangeArrowheads="1"/>
              </p:cNvSpPr>
              <p:nvPr/>
            </p:nvSpPr>
            <p:spPr bwMode="auto">
              <a:xfrm>
                <a:off x="4307" y="2194"/>
                <a:ext cx="241" cy="241"/>
              </a:xfrm>
              <a:prstGeom prst="ellipse">
                <a:avLst/>
              </a:prstGeom>
              <a:solidFill>
                <a:srgbClr val="000000"/>
              </a:solidFill>
              <a:ln w="9525">
                <a:noFill/>
                <a:round/>
                <a:headEnd/>
                <a:tailEnd/>
              </a:ln>
            </p:spPr>
            <p:txBody>
              <a:bodyPr/>
              <a:lstStyle/>
              <a:p>
                <a:endParaRPr lang="en-US"/>
              </a:p>
            </p:txBody>
          </p:sp>
        </p:grpSp>
        <p:sp>
          <p:nvSpPr>
            <p:cNvPr id="222218" name="Rectangle 34"/>
            <p:cNvSpPr>
              <a:spLocks noChangeArrowheads="1"/>
            </p:cNvSpPr>
            <p:nvPr/>
          </p:nvSpPr>
          <p:spPr bwMode="auto">
            <a:xfrm>
              <a:off x="3600" y="3168"/>
              <a:ext cx="1776" cy="601"/>
            </a:xfrm>
            <a:prstGeom prst="rect">
              <a:avLst/>
            </a:prstGeom>
            <a:noFill/>
            <a:ln w="9525">
              <a:noFill/>
              <a:miter lim="800000"/>
              <a:headEnd/>
              <a:tailEnd/>
            </a:ln>
          </p:spPr>
          <p:txBody>
            <a:bodyPr>
              <a:spAutoFit/>
            </a:bodyPr>
            <a:lstStyle/>
            <a:p>
              <a:r>
                <a:rPr lang="en-US" sz="2400" b="1">
                  <a:solidFill>
                    <a:srgbClr val="000000"/>
                  </a:solidFill>
                </a:rPr>
                <a:t>Radioactive Materials</a:t>
              </a:r>
            </a:p>
          </p:txBody>
        </p:sp>
      </p:grpSp>
      <p:pic>
        <p:nvPicPr>
          <p:cNvPr id="222213" name="Picture 35" descr="cramsign"/>
          <p:cNvPicPr>
            <a:picLocks noChangeAspect="1" noChangeArrowheads="1"/>
          </p:cNvPicPr>
          <p:nvPr/>
        </p:nvPicPr>
        <p:blipFill>
          <a:blip r:embed="rId3" cstate="print"/>
          <a:srcRect/>
          <a:stretch>
            <a:fillRect/>
          </a:stretch>
        </p:blipFill>
        <p:spPr bwMode="auto">
          <a:xfrm>
            <a:off x="5029200" y="2819400"/>
            <a:ext cx="2971800" cy="3733800"/>
          </a:xfrm>
          <a:prstGeom prst="rect">
            <a:avLst/>
          </a:prstGeom>
          <a:noFill/>
          <a:ln w="9525">
            <a:noFill/>
            <a:miter lim="800000"/>
            <a:headEnd/>
            <a:tailEnd/>
          </a:ln>
        </p:spPr>
      </p:pic>
      <p:sp>
        <p:nvSpPr>
          <p:cNvPr id="222214" name="Text Box 36"/>
          <p:cNvSpPr txBox="1">
            <a:spLocks noChangeArrowheads="1"/>
          </p:cNvSpPr>
          <p:nvPr/>
        </p:nvSpPr>
        <p:spPr bwMode="auto">
          <a:xfrm>
            <a:off x="2133600" y="2819400"/>
            <a:ext cx="1600200" cy="457200"/>
          </a:xfrm>
          <a:prstGeom prst="rect">
            <a:avLst/>
          </a:prstGeom>
          <a:noFill/>
          <a:ln w="9525">
            <a:noFill/>
            <a:miter lim="800000"/>
            <a:headEnd/>
            <a:tailEnd/>
          </a:ln>
        </p:spPr>
        <p:txBody>
          <a:bodyPr>
            <a:spAutoFit/>
          </a:bodyPr>
          <a:lstStyle/>
          <a:p>
            <a:pPr>
              <a:spcBef>
                <a:spcPct val="50000"/>
              </a:spcBef>
            </a:pPr>
            <a:r>
              <a:rPr lang="en-US" sz="2400" b="1"/>
              <a:t>Caution</a:t>
            </a:r>
          </a:p>
        </p:txBody>
      </p:sp>
      <p:sp>
        <p:nvSpPr>
          <p:cNvPr id="16" name="Slide Number Placeholder 15"/>
          <p:cNvSpPr>
            <a:spLocks noGrp="1"/>
          </p:cNvSpPr>
          <p:nvPr>
            <p:ph type="sldNum" sz="quarter" idx="12"/>
          </p:nvPr>
        </p:nvSpPr>
        <p:spPr/>
        <p:txBody>
          <a:bodyPr/>
          <a:lstStyle/>
          <a:p>
            <a:pPr>
              <a:defRPr/>
            </a:pPr>
            <a:fld id="{6F53CE6B-D316-48F6-A9F3-70C8145D86AC}" type="slidenum">
              <a:rPr lang="en-US" smtClean="0"/>
              <a:pPr>
                <a:defRPr/>
              </a:pPr>
              <a:t>159</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050"/>
          <p:cNvSpPr>
            <a:spLocks noGrp="1" noChangeArrowheads="1"/>
          </p:cNvSpPr>
          <p:nvPr>
            <p:ph type="title"/>
          </p:nvPr>
        </p:nvSpPr>
        <p:spPr/>
        <p:txBody>
          <a:bodyPr/>
          <a:lstStyle/>
          <a:p>
            <a:r>
              <a:rPr lang="en-US" smtClean="0"/>
              <a:t>Neutrons</a:t>
            </a:r>
          </a:p>
        </p:txBody>
      </p:sp>
      <p:sp>
        <p:nvSpPr>
          <p:cNvPr id="58371" name="Rectangle 2051"/>
          <p:cNvSpPr>
            <a:spLocks noGrp="1" noChangeArrowheads="1"/>
          </p:cNvSpPr>
          <p:nvPr>
            <p:ph type="body" idx="1"/>
          </p:nvPr>
        </p:nvSpPr>
        <p:spPr>
          <a:xfrm>
            <a:off x="228600" y="1600200"/>
            <a:ext cx="5562600" cy="4343400"/>
          </a:xfrm>
        </p:spPr>
        <p:txBody>
          <a:bodyPr/>
          <a:lstStyle/>
          <a:p>
            <a:pPr>
              <a:lnSpc>
                <a:spcPct val="90000"/>
              </a:lnSpc>
              <a:buFontTx/>
              <a:buNone/>
            </a:pPr>
            <a:r>
              <a:rPr lang="en-US" sz="2800" dirty="0" smtClean="0"/>
              <a:t>Neutrally charged atomic particles…</a:t>
            </a:r>
          </a:p>
          <a:p>
            <a:pPr lvl="1">
              <a:lnSpc>
                <a:spcPct val="90000"/>
              </a:lnSpc>
            </a:pPr>
            <a:endParaRPr lang="en-US" sz="2000" dirty="0" smtClean="0"/>
          </a:p>
          <a:p>
            <a:pPr lvl="1">
              <a:lnSpc>
                <a:spcPct val="90000"/>
              </a:lnSpc>
            </a:pPr>
            <a:r>
              <a:rPr lang="en-US" sz="2000" dirty="0" smtClean="0"/>
              <a:t>Emitted from the nucleus of the atom</a:t>
            </a:r>
          </a:p>
          <a:p>
            <a:pPr lvl="2">
              <a:lnSpc>
                <a:spcPct val="90000"/>
              </a:lnSpc>
            </a:pPr>
            <a:endParaRPr lang="en-US" sz="1600" dirty="0" smtClean="0"/>
          </a:p>
          <a:p>
            <a:pPr lvl="1">
              <a:lnSpc>
                <a:spcPct val="90000"/>
              </a:lnSpc>
            </a:pPr>
            <a:r>
              <a:rPr lang="en-US" sz="2000" dirty="0" smtClean="0"/>
              <a:t>Wide spectrum of energies</a:t>
            </a:r>
          </a:p>
          <a:p>
            <a:pPr lvl="2">
              <a:lnSpc>
                <a:spcPct val="90000"/>
              </a:lnSpc>
            </a:pPr>
            <a:endParaRPr lang="en-US" sz="1600" dirty="0" smtClean="0"/>
          </a:p>
          <a:p>
            <a:pPr lvl="1">
              <a:lnSpc>
                <a:spcPct val="90000"/>
              </a:lnSpc>
            </a:pPr>
            <a:r>
              <a:rPr lang="en-US" sz="2000" dirty="0" smtClean="0"/>
              <a:t>Can easily penetrate many materials</a:t>
            </a:r>
          </a:p>
          <a:p>
            <a:pPr lvl="2">
              <a:lnSpc>
                <a:spcPct val="90000"/>
              </a:lnSpc>
            </a:pPr>
            <a:endParaRPr lang="en-US" sz="1600" dirty="0" smtClean="0"/>
          </a:p>
          <a:p>
            <a:pPr lvl="1">
              <a:lnSpc>
                <a:spcPct val="90000"/>
              </a:lnSpc>
            </a:pPr>
            <a:r>
              <a:rPr lang="en-US" sz="2000" dirty="0" smtClean="0"/>
              <a:t>Generally produced by reactors or accelerators</a:t>
            </a:r>
          </a:p>
          <a:p>
            <a:pPr lvl="2">
              <a:lnSpc>
                <a:spcPct val="90000"/>
              </a:lnSpc>
            </a:pPr>
            <a:endParaRPr lang="en-US" sz="1600" dirty="0" smtClean="0"/>
          </a:p>
          <a:p>
            <a:pPr lvl="1">
              <a:lnSpc>
                <a:spcPct val="90000"/>
              </a:lnSpc>
            </a:pPr>
            <a:r>
              <a:rPr lang="en-US" sz="2000" dirty="0" smtClean="0"/>
              <a:t>Can “activate” non-radioactive materials</a:t>
            </a:r>
          </a:p>
          <a:p>
            <a:pPr>
              <a:lnSpc>
                <a:spcPct val="90000"/>
              </a:lnSpc>
            </a:pPr>
            <a:endParaRPr lang="en-US" sz="2400" dirty="0" smtClean="0"/>
          </a:p>
        </p:txBody>
      </p:sp>
      <p:pic>
        <p:nvPicPr>
          <p:cNvPr id="58372" name="Picture 2052" descr="nuclear"/>
          <p:cNvPicPr>
            <a:picLocks noChangeAspect="1" noChangeArrowheads="1"/>
          </p:cNvPicPr>
          <p:nvPr/>
        </p:nvPicPr>
        <p:blipFill>
          <a:blip r:embed="rId3" cstate="print"/>
          <a:srcRect/>
          <a:stretch>
            <a:fillRect/>
          </a:stretch>
        </p:blipFill>
        <p:spPr bwMode="auto">
          <a:xfrm>
            <a:off x="6019800" y="2209800"/>
            <a:ext cx="2451100" cy="3352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16</a:t>
            </a:fld>
            <a:endParaRPr lang="en-US" dirty="0"/>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8A458C8-0386-4430-B55D-ED44794BE158}" type="slidenum">
              <a:rPr lang="en-US" smtClean="0"/>
              <a:pPr>
                <a:defRPr/>
              </a:pPr>
              <a:t>160</a:t>
            </a:fld>
            <a:endParaRPr lang="en-US" dirty="0"/>
          </a:p>
        </p:txBody>
      </p: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8A458C8-0386-4430-B55D-ED44794BE158}" type="slidenum">
              <a:rPr lang="en-US" smtClean="0"/>
              <a:pPr>
                <a:defRPr/>
              </a:pPr>
              <a:t>161</a:t>
            </a:fld>
            <a:endParaRPr lang="en-US" dirty="0"/>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3352800" y="304800"/>
            <a:ext cx="2514600" cy="838200"/>
          </a:xfrm>
        </p:spPr>
        <p:txBody>
          <a:bodyPr/>
          <a:lstStyle/>
          <a:p>
            <a:r>
              <a:rPr lang="en-US" smtClean="0"/>
              <a:t>Labeling</a:t>
            </a:r>
          </a:p>
        </p:txBody>
      </p:sp>
      <p:sp>
        <p:nvSpPr>
          <p:cNvPr id="223235" name="Rectangle 3"/>
          <p:cNvSpPr>
            <a:spLocks noGrp="1" noChangeArrowheads="1"/>
          </p:cNvSpPr>
          <p:nvPr>
            <p:ph type="body" idx="1"/>
          </p:nvPr>
        </p:nvSpPr>
        <p:spPr>
          <a:xfrm>
            <a:off x="1600200" y="1371600"/>
            <a:ext cx="6096000" cy="1066800"/>
          </a:xfrm>
        </p:spPr>
        <p:txBody>
          <a:bodyPr/>
          <a:lstStyle/>
          <a:p>
            <a:pPr algn="ctr">
              <a:buFontTx/>
              <a:buNone/>
            </a:pPr>
            <a:r>
              <a:rPr lang="en-US" sz="2800" smtClean="0"/>
              <a:t>	Containers of Licensed Material</a:t>
            </a:r>
          </a:p>
          <a:p>
            <a:pPr algn="ctr">
              <a:buFontTx/>
              <a:buNone/>
            </a:pPr>
            <a:r>
              <a:rPr lang="en-US" sz="2800" smtClean="0"/>
              <a:t>Equipment</a:t>
            </a:r>
          </a:p>
        </p:txBody>
      </p:sp>
      <p:grpSp>
        <p:nvGrpSpPr>
          <p:cNvPr id="223236" name="Group 4"/>
          <p:cNvGrpSpPr>
            <a:grpSpLocks/>
          </p:cNvGrpSpPr>
          <p:nvPr/>
        </p:nvGrpSpPr>
        <p:grpSpPr bwMode="auto">
          <a:xfrm>
            <a:off x="1219200" y="2667000"/>
            <a:ext cx="3201988" cy="3641725"/>
            <a:chOff x="2016" y="1728"/>
            <a:chExt cx="2017" cy="2294"/>
          </a:xfrm>
        </p:grpSpPr>
        <p:sp>
          <p:nvSpPr>
            <p:cNvPr id="223239" name="AutoShape 5"/>
            <p:cNvSpPr>
              <a:spLocks noChangeArrowheads="1"/>
            </p:cNvSpPr>
            <p:nvPr/>
          </p:nvSpPr>
          <p:spPr bwMode="auto">
            <a:xfrm>
              <a:off x="2016" y="1728"/>
              <a:ext cx="2017" cy="2294"/>
            </a:xfrm>
            <a:prstGeom prst="roundRect">
              <a:avLst>
                <a:gd name="adj" fmla="val 12421"/>
              </a:avLst>
            </a:prstGeom>
            <a:solidFill>
              <a:srgbClr val="FFFF00"/>
            </a:solidFill>
            <a:ln w="12700">
              <a:solidFill>
                <a:srgbClr val="000000"/>
              </a:solidFill>
              <a:round/>
              <a:headEnd/>
              <a:tailEnd/>
            </a:ln>
          </p:spPr>
          <p:txBody>
            <a:bodyPr/>
            <a:lstStyle/>
            <a:p>
              <a:endParaRPr lang="en-US" sz="2400">
                <a:solidFill>
                  <a:schemeClr val="tx2"/>
                </a:solidFill>
              </a:endParaRPr>
            </a:p>
          </p:txBody>
        </p:sp>
        <p:grpSp>
          <p:nvGrpSpPr>
            <p:cNvPr id="223240" name="Group 6"/>
            <p:cNvGrpSpPr>
              <a:grpSpLocks/>
            </p:cNvGrpSpPr>
            <p:nvPr/>
          </p:nvGrpSpPr>
          <p:grpSpPr bwMode="auto">
            <a:xfrm>
              <a:off x="2346" y="2257"/>
              <a:ext cx="1376" cy="1070"/>
              <a:chOff x="3740" y="1708"/>
              <a:chExt cx="1376" cy="1294"/>
            </a:xfrm>
          </p:grpSpPr>
          <p:sp>
            <p:nvSpPr>
              <p:cNvPr id="223245" name="Arc 7"/>
              <p:cNvSpPr>
                <a:spLocks/>
              </p:cNvSpPr>
              <p:nvPr/>
            </p:nvSpPr>
            <p:spPr bwMode="auto">
              <a:xfrm>
                <a:off x="3740" y="1709"/>
                <a:ext cx="688" cy="607"/>
              </a:xfrm>
              <a:custGeom>
                <a:avLst/>
                <a:gdLst>
                  <a:gd name="T0" fmla="*/ 0 w 21600"/>
                  <a:gd name="T1" fmla="*/ 0 h 19258"/>
                  <a:gd name="T2" fmla="*/ 0 w 21600"/>
                  <a:gd name="T3" fmla="*/ 0 h 19258"/>
                  <a:gd name="T4" fmla="*/ 0 w 21600"/>
                  <a:gd name="T5" fmla="*/ 0 h 19258"/>
                  <a:gd name="T6" fmla="*/ 0 60000 65536"/>
                  <a:gd name="T7" fmla="*/ 0 60000 65536"/>
                  <a:gd name="T8" fmla="*/ 0 60000 65536"/>
                  <a:gd name="T9" fmla="*/ 0 w 21600"/>
                  <a:gd name="T10" fmla="*/ 0 h 19258"/>
                  <a:gd name="T11" fmla="*/ 21600 w 21600"/>
                  <a:gd name="T12" fmla="*/ 19258 h 19258"/>
                </a:gdLst>
                <a:ahLst/>
                <a:cxnLst>
                  <a:cxn ang="T6">
                    <a:pos x="T0" y="T1"/>
                  </a:cxn>
                  <a:cxn ang="T7">
                    <a:pos x="T2" y="T3"/>
                  </a:cxn>
                  <a:cxn ang="T8">
                    <a:pos x="T4" y="T5"/>
                  </a:cxn>
                </a:cxnLst>
                <a:rect l="T9" t="T10" r="T11" b="T12"/>
                <a:pathLst>
                  <a:path w="21600" h="19258" fill="none" extrusionOk="0">
                    <a:moveTo>
                      <a:pt x="0" y="19163"/>
                    </a:moveTo>
                    <a:cubicBezTo>
                      <a:pt x="35" y="11065"/>
                      <a:pt x="4597" y="3667"/>
                      <a:pt x="11817" y="-1"/>
                    </a:cubicBezTo>
                  </a:path>
                  <a:path w="21600" h="19258" stroke="0" extrusionOk="0">
                    <a:moveTo>
                      <a:pt x="0" y="19163"/>
                    </a:moveTo>
                    <a:cubicBezTo>
                      <a:pt x="35" y="11065"/>
                      <a:pt x="4597" y="3667"/>
                      <a:pt x="11817" y="-1"/>
                    </a:cubicBezTo>
                    <a:lnTo>
                      <a:pt x="21600" y="19258"/>
                    </a:lnTo>
                    <a:close/>
                  </a:path>
                </a:pathLst>
              </a:custGeom>
              <a:solidFill>
                <a:srgbClr val="000000"/>
              </a:solidFill>
              <a:ln w="9525">
                <a:noFill/>
                <a:round/>
                <a:headEnd/>
                <a:tailEnd/>
              </a:ln>
            </p:spPr>
            <p:txBody>
              <a:bodyPr/>
              <a:lstStyle/>
              <a:p>
                <a:endParaRPr lang="en-US"/>
              </a:p>
            </p:txBody>
          </p:sp>
          <p:sp>
            <p:nvSpPr>
              <p:cNvPr id="223246" name="Arc 8"/>
              <p:cNvSpPr>
                <a:spLocks/>
              </p:cNvSpPr>
              <p:nvPr/>
            </p:nvSpPr>
            <p:spPr bwMode="auto">
              <a:xfrm>
                <a:off x="4012" y="2315"/>
                <a:ext cx="831" cy="687"/>
              </a:xfrm>
              <a:custGeom>
                <a:avLst/>
                <a:gdLst>
                  <a:gd name="T0" fmla="*/ 0 w 25456"/>
                  <a:gd name="T1" fmla="*/ 0 h 21600"/>
                  <a:gd name="T2" fmla="*/ 0 w 25456"/>
                  <a:gd name="T3" fmla="*/ 0 h 21600"/>
                  <a:gd name="T4" fmla="*/ 0 w 25456"/>
                  <a:gd name="T5" fmla="*/ 0 h 21600"/>
                  <a:gd name="T6" fmla="*/ 0 60000 65536"/>
                  <a:gd name="T7" fmla="*/ 0 60000 65536"/>
                  <a:gd name="T8" fmla="*/ 0 60000 65536"/>
                  <a:gd name="T9" fmla="*/ 0 w 25456"/>
                  <a:gd name="T10" fmla="*/ 0 h 21600"/>
                  <a:gd name="T11" fmla="*/ 25456 w 25456"/>
                  <a:gd name="T12" fmla="*/ 21600 h 21600"/>
                </a:gdLst>
                <a:ahLst/>
                <a:cxnLst>
                  <a:cxn ang="T6">
                    <a:pos x="T0" y="T1"/>
                  </a:cxn>
                  <a:cxn ang="T7">
                    <a:pos x="T2" y="T3"/>
                  </a:cxn>
                  <a:cxn ang="T8">
                    <a:pos x="T4" y="T5"/>
                  </a:cxn>
                </a:cxnLst>
                <a:rect l="T9" t="T10" r="T11" b="T12"/>
                <a:pathLst>
                  <a:path w="25456" h="21600" fill="none" extrusionOk="0">
                    <a:moveTo>
                      <a:pt x="25456" y="17524"/>
                    </a:moveTo>
                    <a:cubicBezTo>
                      <a:pt x="21778" y="20174"/>
                      <a:pt x="17360" y="21599"/>
                      <a:pt x="12828" y="21600"/>
                    </a:cubicBezTo>
                    <a:cubicBezTo>
                      <a:pt x="8210" y="21600"/>
                      <a:pt x="3714" y="20120"/>
                      <a:pt x="-1" y="17378"/>
                    </a:cubicBezTo>
                  </a:path>
                  <a:path w="25456" h="21600" stroke="0" extrusionOk="0">
                    <a:moveTo>
                      <a:pt x="25456" y="17524"/>
                    </a:moveTo>
                    <a:cubicBezTo>
                      <a:pt x="21778" y="20174"/>
                      <a:pt x="17360" y="21599"/>
                      <a:pt x="12828" y="21600"/>
                    </a:cubicBezTo>
                    <a:cubicBezTo>
                      <a:pt x="8210" y="21600"/>
                      <a:pt x="3714" y="20120"/>
                      <a:pt x="-1" y="17378"/>
                    </a:cubicBezTo>
                    <a:lnTo>
                      <a:pt x="12828" y="0"/>
                    </a:lnTo>
                    <a:close/>
                  </a:path>
                </a:pathLst>
              </a:custGeom>
              <a:solidFill>
                <a:srgbClr val="000000"/>
              </a:solidFill>
              <a:ln w="9525">
                <a:noFill/>
                <a:round/>
                <a:headEnd/>
                <a:tailEnd/>
              </a:ln>
            </p:spPr>
            <p:txBody>
              <a:bodyPr/>
              <a:lstStyle/>
              <a:p>
                <a:endParaRPr lang="en-US"/>
              </a:p>
            </p:txBody>
          </p:sp>
          <p:sp>
            <p:nvSpPr>
              <p:cNvPr id="223247" name="Arc 9"/>
              <p:cNvSpPr>
                <a:spLocks/>
              </p:cNvSpPr>
              <p:nvPr/>
            </p:nvSpPr>
            <p:spPr bwMode="auto">
              <a:xfrm>
                <a:off x="4428" y="1708"/>
                <a:ext cx="688" cy="607"/>
              </a:xfrm>
              <a:custGeom>
                <a:avLst/>
                <a:gdLst>
                  <a:gd name="T0" fmla="*/ 0 w 21600"/>
                  <a:gd name="T1" fmla="*/ 0 h 19264"/>
                  <a:gd name="T2" fmla="*/ 0 w 21600"/>
                  <a:gd name="T3" fmla="*/ 0 h 19264"/>
                  <a:gd name="T4" fmla="*/ 0 w 21600"/>
                  <a:gd name="T5" fmla="*/ 0 h 19264"/>
                  <a:gd name="T6" fmla="*/ 0 60000 65536"/>
                  <a:gd name="T7" fmla="*/ 0 60000 65536"/>
                  <a:gd name="T8" fmla="*/ 0 60000 65536"/>
                  <a:gd name="T9" fmla="*/ 0 w 21600"/>
                  <a:gd name="T10" fmla="*/ 0 h 19264"/>
                  <a:gd name="T11" fmla="*/ 21600 w 21600"/>
                  <a:gd name="T12" fmla="*/ 19264 h 19264"/>
                </a:gdLst>
                <a:ahLst/>
                <a:cxnLst>
                  <a:cxn ang="T6">
                    <a:pos x="T0" y="T1"/>
                  </a:cxn>
                  <a:cxn ang="T7">
                    <a:pos x="T2" y="T3"/>
                  </a:cxn>
                  <a:cxn ang="T8">
                    <a:pos x="T4" y="T5"/>
                  </a:cxn>
                </a:cxnLst>
                <a:rect l="T9" t="T10" r="T11" b="T12"/>
                <a:pathLst>
                  <a:path w="21600" h="19264" fill="none" extrusionOk="0">
                    <a:moveTo>
                      <a:pt x="9770" y="-1"/>
                    </a:moveTo>
                    <a:cubicBezTo>
                      <a:pt x="17006" y="3669"/>
                      <a:pt x="21575" y="11086"/>
                      <a:pt x="21599" y="19200"/>
                    </a:cubicBezTo>
                  </a:path>
                  <a:path w="21600" h="19264" stroke="0" extrusionOk="0">
                    <a:moveTo>
                      <a:pt x="9770" y="-1"/>
                    </a:moveTo>
                    <a:cubicBezTo>
                      <a:pt x="17006" y="3669"/>
                      <a:pt x="21575" y="11086"/>
                      <a:pt x="21599" y="19200"/>
                    </a:cubicBezTo>
                    <a:lnTo>
                      <a:pt x="0" y="19264"/>
                    </a:lnTo>
                    <a:close/>
                  </a:path>
                </a:pathLst>
              </a:custGeom>
              <a:solidFill>
                <a:srgbClr val="000000"/>
              </a:solidFill>
              <a:ln w="9525">
                <a:noFill/>
                <a:round/>
                <a:headEnd/>
                <a:tailEnd/>
              </a:ln>
            </p:spPr>
            <p:txBody>
              <a:bodyPr/>
              <a:lstStyle/>
              <a:p>
                <a:endParaRPr lang="en-US"/>
              </a:p>
            </p:txBody>
          </p:sp>
        </p:grpSp>
        <p:grpSp>
          <p:nvGrpSpPr>
            <p:cNvPr id="223241" name="Group 10"/>
            <p:cNvGrpSpPr>
              <a:grpSpLocks/>
            </p:cNvGrpSpPr>
            <p:nvPr/>
          </p:nvGrpSpPr>
          <p:grpSpPr bwMode="auto">
            <a:xfrm>
              <a:off x="2832" y="2592"/>
              <a:ext cx="403" cy="333"/>
              <a:chOff x="4226" y="2113"/>
              <a:chExt cx="403" cy="403"/>
            </a:xfrm>
          </p:grpSpPr>
          <p:sp>
            <p:nvSpPr>
              <p:cNvPr id="223243" name="Oval 11"/>
              <p:cNvSpPr>
                <a:spLocks noChangeArrowheads="1"/>
              </p:cNvSpPr>
              <p:nvPr/>
            </p:nvSpPr>
            <p:spPr bwMode="auto">
              <a:xfrm>
                <a:off x="4226" y="2113"/>
                <a:ext cx="403" cy="403"/>
              </a:xfrm>
              <a:prstGeom prst="ellipse">
                <a:avLst/>
              </a:prstGeom>
              <a:solidFill>
                <a:srgbClr val="FFFF00"/>
              </a:solidFill>
              <a:ln w="9525">
                <a:noFill/>
                <a:round/>
                <a:headEnd/>
                <a:tailEnd/>
              </a:ln>
            </p:spPr>
            <p:txBody>
              <a:bodyPr/>
              <a:lstStyle/>
              <a:p>
                <a:endParaRPr lang="en-US"/>
              </a:p>
            </p:txBody>
          </p:sp>
          <p:sp>
            <p:nvSpPr>
              <p:cNvPr id="223244" name="Oval 12"/>
              <p:cNvSpPr>
                <a:spLocks noChangeArrowheads="1"/>
              </p:cNvSpPr>
              <p:nvPr/>
            </p:nvSpPr>
            <p:spPr bwMode="auto">
              <a:xfrm>
                <a:off x="4307" y="2194"/>
                <a:ext cx="241" cy="241"/>
              </a:xfrm>
              <a:prstGeom prst="ellipse">
                <a:avLst/>
              </a:prstGeom>
              <a:solidFill>
                <a:srgbClr val="000000"/>
              </a:solidFill>
              <a:ln w="9525">
                <a:noFill/>
                <a:round/>
                <a:headEnd/>
                <a:tailEnd/>
              </a:ln>
            </p:spPr>
            <p:txBody>
              <a:bodyPr/>
              <a:lstStyle/>
              <a:p>
                <a:endParaRPr lang="en-US"/>
              </a:p>
            </p:txBody>
          </p:sp>
        </p:grpSp>
        <p:sp>
          <p:nvSpPr>
            <p:cNvPr id="223242" name="Rectangle 13"/>
            <p:cNvSpPr>
              <a:spLocks noChangeArrowheads="1"/>
            </p:cNvSpPr>
            <p:nvPr/>
          </p:nvSpPr>
          <p:spPr bwMode="auto">
            <a:xfrm>
              <a:off x="2112" y="3408"/>
              <a:ext cx="1776" cy="518"/>
            </a:xfrm>
            <a:prstGeom prst="rect">
              <a:avLst/>
            </a:prstGeom>
            <a:noFill/>
            <a:ln w="9525">
              <a:noFill/>
              <a:miter lim="800000"/>
              <a:headEnd/>
              <a:tailEnd/>
            </a:ln>
          </p:spPr>
          <p:txBody>
            <a:bodyPr>
              <a:spAutoFit/>
            </a:bodyPr>
            <a:lstStyle/>
            <a:p>
              <a:r>
                <a:rPr lang="en-US" sz="2400" b="1">
                  <a:solidFill>
                    <a:srgbClr val="000000"/>
                  </a:solidFill>
                </a:rPr>
                <a:t>RADIOACTIVE MATERIALS</a:t>
              </a:r>
            </a:p>
          </p:txBody>
        </p:sp>
      </p:grpSp>
      <p:sp>
        <p:nvSpPr>
          <p:cNvPr id="223237" name="Text Box 14"/>
          <p:cNvSpPr txBox="1">
            <a:spLocks noChangeArrowheads="1"/>
          </p:cNvSpPr>
          <p:nvPr/>
        </p:nvSpPr>
        <p:spPr bwMode="auto">
          <a:xfrm>
            <a:off x="1524000" y="2819400"/>
            <a:ext cx="2514600" cy="641350"/>
          </a:xfrm>
          <a:prstGeom prst="rect">
            <a:avLst/>
          </a:prstGeom>
          <a:noFill/>
          <a:ln w="9525">
            <a:noFill/>
            <a:miter lim="800000"/>
            <a:headEnd/>
            <a:tailEnd/>
          </a:ln>
        </p:spPr>
        <p:txBody>
          <a:bodyPr>
            <a:spAutoFit/>
          </a:bodyPr>
          <a:lstStyle/>
          <a:p>
            <a:pPr>
              <a:spcBef>
                <a:spcPct val="50000"/>
              </a:spcBef>
            </a:pPr>
            <a:r>
              <a:rPr lang="en-US" sz="3600" b="1">
                <a:solidFill>
                  <a:srgbClr val="000000"/>
                </a:solidFill>
              </a:rPr>
              <a:t>CAUTION</a:t>
            </a:r>
          </a:p>
        </p:txBody>
      </p:sp>
      <p:pic>
        <p:nvPicPr>
          <p:cNvPr id="223238" name="Picture 16"/>
          <p:cNvPicPr>
            <a:picLocks noChangeAspect="1" noChangeArrowheads="1"/>
          </p:cNvPicPr>
          <p:nvPr/>
        </p:nvPicPr>
        <p:blipFill>
          <a:blip r:embed="rId3" cstate="print"/>
          <a:srcRect/>
          <a:stretch>
            <a:fillRect/>
          </a:stretch>
        </p:blipFill>
        <p:spPr bwMode="auto">
          <a:xfrm>
            <a:off x="5638800" y="3733800"/>
            <a:ext cx="2362200" cy="1219200"/>
          </a:xfrm>
          <a:prstGeom prst="rect">
            <a:avLst/>
          </a:prstGeom>
          <a:noFill/>
          <a:ln w="9525">
            <a:noFill/>
            <a:miter lim="800000"/>
            <a:headEnd/>
            <a:tailEnd/>
          </a:ln>
        </p:spPr>
      </p:pic>
      <p:sp>
        <p:nvSpPr>
          <p:cNvPr id="16" name="Slide Number Placeholder 15"/>
          <p:cNvSpPr>
            <a:spLocks noGrp="1"/>
          </p:cNvSpPr>
          <p:nvPr>
            <p:ph type="sldNum" sz="quarter" idx="12"/>
          </p:nvPr>
        </p:nvSpPr>
        <p:spPr/>
        <p:txBody>
          <a:bodyPr/>
          <a:lstStyle/>
          <a:p>
            <a:pPr>
              <a:defRPr/>
            </a:pPr>
            <a:fld id="{6F53CE6B-D316-48F6-A9F3-70C8145D86AC}" type="slidenum">
              <a:rPr lang="en-US" smtClean="0"/>
              <a:pPr>
                <a:defRPr/>
              </a:pPr>
              <a:t>162</a:t>
            </a:fld>
            <a:endParaRPr lang="en-US" dirty="0"/>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1447800" y="76200"/>
            <a:ext cx="6553200" cy="762000"/>
          </a:xfrm>
        </p:spPr>
        <p:txBody>
          <a:bodyPr/>
          <a:lstStyle/>
          <a:p>
            <a:r>
              <a:rPr lang="en-US" smtClean="0"/>
              <a:t>Good Lab Practices</a:t>
            </a:r>
          </a:p>
        </p:txBody>
      </p:sp>
      <p:pic>
        <p:nvPicPr>
          <p:cNvPr id="224259" name="Picture 6" descr="Good Lab Practices"/>
          <p:cNvPicPr>
            <a:picLocks noGrp="1" noChangeAspect="1" noChangeArrowheads="1"/>
          </p:cNvPicPr>
          <p:nvPr>
            <p:ph type="clipArt" sz="half" idx="1"/>
          </p:nvPr>
        </p:nvPicPr>
        <p:blipFill>
          <a:blip r:embed="rId3" cstate="print"/>
          <a:srcRect/>
          <a:stretch>
            <a:fillRect/>
          </a:stretch>
        </p:blipFill>
        <p:spPr>
          <a:xfrm>
            <a:off x="2514600" y="914400"/>
            <a:ext cx="4343400" cy="5715000"/>
          </a:xfrm>
          <a:noFill/>
        </p:spPr>
      </p:pic>
      <p:sp>
        <p:nvSpPr>
          <p:cNvPr id="4" name="Slide Number Placeholder 3"/>
          <p:cNvSpPr>
            <a:spLocks noGrp="1"/>
          </p:cNvSpPr>
          <p:nvPr>
            <p:ph type="sldNum" sz="quarter" idx="12"/>
          </p:nvPr>
        </p:nvSpPr>
        <p:spPr/>
        <p:txBody>
          <a:bodyPr/>
          <a:lstStyle/>
          <a:p>
            <a:pPr>
              <a:defRPr/>
            </a:pPr>
            <a:fld id="{83755D6E-AA42-4434-8B81-4CB1A78D4D3D}" type="slidenum">
              <a:rPr lang="en-US" smtClean="0"/>
              <a:pPr>
                <a:defRPr/>
              </a:pPr>
              <a:t>163</a:t>
            </a:fld>
            <a:endParaRPr lang="en-US" dirty="0"/>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304800" y="228600"/>
            <a:ext cx="8686800" cy="1143000"/>
          </a:xfrm>
        </p:spPr>
        <p:txBody>
          <a:bodyPr/>
          <a:lstStyle/>
          <a:p>
            <a:r>
              <a:rPr lang="en-US" sz="4000" smtClean="0"/>
              <a:t>No Eating, Drinking or Smoking Sign</a:t>
            </a:r>
          </a:p>
        </p:txBody>
      </p:sp>
      <p:pic>
        <p:nvPicPr>
          <p:cNvPr id="225283" name="Picture 3" descr="no smoking sign"/>
          <p:cNvPicPr>
            <a:picLocks noChangeAspect="1" noChangeArrowheads="1"/>
          </p:cNvPicPr>
          <p:nvPr/>
        </p:nvPicPr>
        <p:blipFill>
          <a:blip r:embed="rId3" cstate="print"/>
          <a:srcRect/>
          <a:stretch>
            <a:fillRect/>
          </a:stretch>
        </p:blipFill>
        <p:spPr bwMode="auto">
          <a:xfrm>
            <a:off x="762000" y="1524000"/>
            <a:ext cx="7658100" cy="509587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8A458C8-0386-4430-B55D-ED44794BE158}" type="slidenum">
              <a:rPr lang="en-US" smtClean="0"/>
              <a:pPr>
                <a:defRPr/>
              </a:pPr>
              <a:t>164</a:t>
            </a:fld>
            <a:endParaRPr lang="en-US" dirty="0"/>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762000" y="152400"/>
            <a:ext cx="7620000" cy="990600"/>
          </a:xfrm>
        </p:spPr>
        <p:txBody>
          <a:bodyPr/>
          <a:lstStyle/>
          <a:p>
            <a:r>
              <a:rPr lang="en-US" smtClean="0"/>
              <a:t>Notice to Employees</a:t>
            </a:r>
          </a:p>
        </p:txBody>
      </p:sp>
      <p:pic>
        <p:nvPicPr>
          <p:cNvPr id="226307" name="Picture 4" descr="Notice to Employees"/>
          <p:cNvPicPr>
            <a:picLocks noGrp="1" noChangeAspect="1" noChangeArrowheads="1"/>
          </p:cNvPicPr>
          <p:nvPr>
            <p:ph idx="1"/>
          </p:nvPr>
        </p:nvPicPr>
        <p:blipFill>
          <a:blip r:embed="rId3" cstate="print"/>
          <a:srcRect/>
          <a:stretch>
            <a:fillRect/>
          </a:stretch>
        </p:blipFill>
        <p:spPr>
          <a:xfrm>
            <a:off x="381000" y="1066800"/>
            <a:ext cx="8610600" cy="5638800"/>
          </a:xfrm>
          <a:noFill/>
        </p:spPr>
      </p:pic>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165</a:t>
            </a:fld>
            <a:endParaRPr lang="en-US" dirty="0"/>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990600" y="0"/>
            <a:ext cx="7086600" cy="762000"/>
          </a:xfrm>
        </p:spPr>
        <p:txBody>
          <a:bodyPr/>
          <a:lstStyle/>
          <a:p>
            <a:r>
              <a:rPr lang="en-US" smtClean="0"/>
              <a:t>Emergency Procedures</a:t>
            </a:r>
          </a:p>
        </p:txBody>
      </p:sp>
      <p:pic>
        <p:nvPicPr>
          <p:cNvPr id="227331" name="Picture 5" descr="UMB Emergency Procedures"/>
          <p:cNvPicPr>
            <a:picLocks noChangeAspect="1" noChangeArrowheads="1"/>
          </p:cNvPicPr>
          <p:nvPr/>
        </p:nvPicPr>
        <p:blipFill>
          <a:blip r:embed="rId3" cstate="print"/>
          <a:srcRect/>
          <a:stretch>
            <a:fillRect/>
          </a:stretch>
        </p:blipFill>
        <p:spPr bwMode="auto">
          <a:xfrm>
            <a:off x="533400" y="762000"/>
            <a:ext cx="8305800" cy="57912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83755D6E-AA42-4434-8B81-4CB1A78D4D3D}" type="slidenum">
              <a:rPr lang="en-US" smtClean="0"/>
              <a:pPr>
                <a:defRPr/>
              </a:pPr>
              <a:t>166</a:t>
            </a:fld>
            <a:endParaRPr lang="en-US" dirty="0"/>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685800" y="0"/>
            <a:ext cx="8001000" cy="762000"/>
          </a:xfrm>
        </p:spPr>
        <p:txBody>
          <a:bodyPr/>
          <a:lstStyle/>
          <a:p>
            <a:r>
              <a:rPr lang="en-US" smtClean="0"/>
              <a:t>Emergency Procedures</a:t>
            </a:r>
          </a:p>
        </p:txBody>
      </p:sp>
      <p:pic>
        <p:nvPicPr>
          <p:cNvPr id="228355" name="Picture 6" descr="UMBC emergency procedures"/>
          <p:cNvPicPr>
            <a:picLocks noGrp="1" noChangeAspect="1" noChangeArrowheads="1"/>
          </p:cNvPicPr>
          <p:nvPr>
            <p:ph type="clipArt" sz="half" idx="1"/>
          </p:nvPr>
        </p:nvPicPr>
        <p:blipFill>
          <a:blip r:embed="rId3" cstate="print"/>
          <a:srcRect/>
          <a:stretch>
            <a:fillRect/>
          </a:stretch>
        </p:blipFill>
        <p:spPr>
          <a:xfrm>
            <a:off x="381000" y="838200"/>
            <a:ext cx="8382000" cy="5715000"/>
          </a:xfrm>
          <a:noFill/>
        </p:spPr>
      </p:pic>
      <p:sp>
        <p:nvSpPr>
          <p:cNvPr id="4" name="Slide Number Placeholder 3"/>
          <p:cNvSpPr>
            <a:spLocks noGrp="1"/>
          </p:cNvSpPr>
          <p:nvPr>
            <p:ph type="sldNum" sz="quarter" idx="12"/>
          </p:nvPr>
        </p:nvSpPr>
        <p:spPr/>
        <p:txBody>
          <a:bodyPr/>
          <a:lstStyle/>
          <a:p>
            <a:pPr>
              <a:defRPr/>
            </a:pPr>
            <a:fld id="{83755D6E-AA42-4434-8B81-4CB1A78D4D3D}" type="slidenum">
              <a:rPr lang="en-US" smtClean="0"/>
              <a:pPr>
                <a:defRPr/>
              </a:pPr>
              <a:t>167</a:t>
            </a:fld>
            <a:endParaRPr lang="en-US" dirty="0"/>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762000" y="304800"/>
            <a:ext cx="7620000" cy="762000"/>
          </a:xfrm>
        </p:spPr>
        <p:txBody>
          <a:bodyPr/>
          <a:lstStyle/>
          <a:p>
            <a:r>
              <a:rPr lang="en-US" smtClean="0"/>
              <a:t>Inspection Worksheet</a:t>
            </a:r>
          </a:p>
        </p:txBody>
      </p:sp>
      <p:pic>
        <p:nvPicPr>
          <p:cNvPr id="229379" name="Picture 11" descr="Inspection worksheet"/>
          <p:cNvPicPr>
            <a:picLocks noGrp="1" noChangeAspect="1" noChangeArrowheads="1"/>
          </p:cNvPicPr>
          <p:nvPr>
            <p:ph idx="1"/>
          </p:nvPr>
        </p:nvPicPr>
        <p:blipFill>
          <a:blip r:embed="rId3" cstate="print"/>
          <a:srcRect/>
          <a:stretch>
            <a:fillRect/>
          </a:stretch>
        </p:blipFill>
        <p:spPr>
          <a:xfrm>
            <a:off x="2438400" y="1219200"/>
            <a:ext cx="4343400" cy="5486400"/>
          </a:xfrm>
          <a:noFill/>
        </p:spPr>
      </p:pic>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168</a:t>
            </a:fld>
            <a:endParaRPr lang="en-US" dirty="0"/>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US" sz="4000" smtClean="0"/>
              <a:t>Supplies Needed to Work with Radioactive Materials</a:t>
            </a:r>
          </a:p>
        </p:txBody>
      </p:sp>
      <p:pic>
        <p:nvPicPr>
          <p:cNvPr id="230403" name="Picture 3" descr="gm"/>
          <p:cNvPicPr>
            <a:picLocks noChangeAspect="1" noChangeArrowheads="1"/>
          </p:cNvPicPr>
          <p:nvPr/>
        </p:nvPicPr>
        <p:blipFill>
          <a:blip r:embed="rId3" cstate="print"/>
          <a:srcRect/>
          <a:stretch>
            <a:fillRect/>
          </a:stretch>
        </p:blipFill>
        <p:spPr bwMode="auto">
          <a:xfrm>
            <a:off x="228600" y="1905000"/>
            <a:ext cx="2743200" cy="3048000"/>
          </a:xfrm>
          <a:prstGeom prst="rect">
            <a:avLst/>
          </a:prstGeom>
          <a:noFill/>
          <a:ln w="9525">
            <a:noFill/>
            <a:miter lim="800000"/>
            <a:headEnd/>
            <a:tailEnd/>
          </a:ln>
        </p:spPr>
      </p:pic>
      <p:pic>
        <p:nvPicPr>
          <p:cNvPr id="230404" name="Picture 4" descr="Lblock"/>
          <p:cNvPicPr>
            <a:picLocks noChangeAspect="1" noChangeArrowheads="1"/>
          </p:cNvPicPr>
          <p:nvPr/>
        </p:nvPicPr>
        <p:blipFill>
          <a:blip r:embed="rId4" cstate="print"/>
          <a:srcRect/>
          <a:stretch>
            <a:fillRect/>
          </a:stretch>
        </p:blipFill>
        <p:spPr bwMode="auto">
          <a:xfrm>
            <a:off x="6019800" y="1905000"/>
            <a:ext cx="2895600" cy="2895600"/>
          </a:xfrm>
          <a:prstGeom prst="rect">
            <a:avLst/>
          </a:prstGeom>
          <a:noFill/>
          <a:ln w="9525">
            <a:noFill/>
            <a:miter lim="800000"/>
            <a:headEnd/>
            <a:tailEnd/>
          </a:ln>
        </p:spPr>
      </p:pic>
      <p:pic>
        <p:nvPicPr>
          <p:cNvPr id="230405" name="Picture 6" descr="NaI probe"/>
          <p:cNvPicPr>
            <a:picLocks noChangeAspect="1" noChangeArrowheads="1"/>
          </p:cNvPicPr>
          <p:nvPr/>
        </p:nvPicPr>
        <p:blipFill>
          <a:blip r:embed="rId5" cstate="print"/>
          <a:srcRect/>
          <a:stretch>
            <a:fillRect/>
          </a:stretch>
        </p:blipFill>
        <p:spPr bwMode="auto">
          <a:xfrm>
            <a:off x="3124200" y="5257800"/>
            <a:ext cx="3294063" cy="1325563"/>
          </a:xfrm>
          <a:prstGeom prst="rect">
            <a:avLst/>
          </a:prstGeom>
          <a:noFill/>
          <a:ln w="9525">
            <a:noFill/>
            <a:miter lim="800000"/>
            <a:headEnd/>
            <a:tailEnd/>
          </a:ln>
        </p:spPr>
      </p:pic>
      <p:pic>
        <p:nvPicPr>
          <p:cNvPr id="230406" name="Picture 7" descr="scrubbing bubbles"/>
          <p:cNvPicPr>
            <a:picLocks noGrp="1" noChangeAspect="1" noChangeArrowheads="1"/>
          </p:cNvPicPr>
          <p:nvPr>
            <p:ph idx="1"/>
          </p:nvPr>
        </p:nvPicPr>
        <p:blipFill>
          <a:blip r:embed="rId6" cstate="print"/>
          <a:srcRect/>
          <a:stretch>
            <a:fillRect/>
          </a:stretch>
        </p:blipFill>
        <p:spPr>
          <a:xfrm>
            <a:off x="3505200" y="2362200"/>
            <a:ext cx="2044700" cy="2273300"/>
          </a:xfrm>
          <a:noFill/>
        </p:spPr>
      </p:pic>
      <p:sp>
        <p:nvSpPr>
          <p:cNvPr id="7" name="Slide Number Placeholder 6"/>
          <p:cNvSpPr>
            <a:spLocks noGrp="1"/>
          </p:cNvSpPr>
          <p:nvPr>
            <p:ph type="sldNum" sz="quarter" idx="12"/>
          </p:nvPr>
        </p:nvSpPr>
        <p:spPr/>
        <p:txBody>
          <a:bodyPr/>
          <a:lstStyle/>
          <a:p>
            <a:pPr>
              <a:defRPr/>
            </a:pPr>
            <a:fld id="{6F53CE6B-D316-48F6-A9F3-70C8145D86AC}" type="slidenum">
              <a:rPr lang="en-US" smtClean="0"/>
              <a:pPr>
                <a:defRPr/>
              </a:pPr>
              <a:t>169</a:t>
            </a:fld>
            <a:endParaRPr lang="en-US"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050"/>
          <p:cNvSpPr>
            <a:spLocks noGrp="1" noChangeArrowheads="1"/>
          </p:cNvSpPr>
          <p:nvPr>
            <p:ph type="title"/>
          </p:nvPr>
        </p:nvSpPr>
        <p:spPr/>
        <p:txBody>
          <a:bodyPr/>
          <a:lstStyle/>
          <a:p>
            <a:r>
              <a:rPr lang="en-US" dirty="0" smtClean="0"/>
              <a:t>Photons</a:t>
            </a:r>
          </a:p>
        </p:txBody>
      </p:sp>
      <p:sp>
        <p:nvSpPr>
          <p:cNvPr id="59395" name="Rectangle 2051"/>
          <p:cNvSpPr>
            <a:spLocks noGrp="1" noChangeArrowheads="1"/>
          </p:cNvSpPr>
          <p:nvPr>
            <p:ph type="body" sz="half" idx="2"/>
          </p:nvPr>
        </p:nvSpPr>
        <p:spPr>
          <a:xfrm>
            <a:off x="457200" y="1676400"/>
            <a:ext cx="5562600" cy="4114800"/>
          </a:xfrm>
        </p:spPr>
        <p:txBody>
          <a:bodyPr/>
          <a:lstStyle/>
          <a:p>
            <a:r>
              <a:rPr lang="en-US" dirty="0" smtClean="0"/>
              <a:t>Electromagnetic radiation emitted from the nucleus or electron shells</a:t>
            </a:r>
          </a:p>
          <a:p>
            <a:endParaRPr lang="en-US" sz="3200" dirty="0" smtClean="0"/>
          </a:p>
          <a:p>
            <a:r>
              <a:rPr lang="en-US" dirty="0" smtClean="0"/>
              <a:t>Photons are highly penetrating</a:t>
            </a:r>
          </a:p>
          <a:p>
            <a:endParaRPr lang="en-US" dirty="0" smtClean="0"/>
          </a:p>
          <a:p>
            <a:r>
              <a:rPr lang="en-US" dirty="0" smtClean="0"/>
              <a:t>Unshielded photon sources can be a severe radiation hazards</a:t>
            </a:r>
          </a:p>
        </p:txBody>
      </p:sp>
      <p:grpSp>
        <p:nvGrpSpPr>
          <p:cNvPr id="59396" name="Group 2052"/>
          <p:cNvGrpSpPr>
            <a:grpSpLocks/>
          </p:cNvGrpSpPr>
          <p:nvPr/>
        </p:nvGrpSpPr>
        <p:grpSpPr bwMode="auto">
          <a:xfrm rot="-3724256">
            <a:off x="5943601" y="3124200"/>
            <a:ext cx="2646362" cy="966787"/>
            <a:chOff x="1024" y="2621"/>
            <a:chExt cx="1667" cy="609"/>
          </a:xfrm>
        </p:grpSpPr>
        <p:sp>
          <p:nvSpPr>
            <p:cNvPr id="59397" name="Freeform 2053"/>
            <p:cNvSpPr>
              <a:spLocks/>
            </p:cNvSpPr>
            <p:nvPr/>
          </p:nvSpPr>
          <p:spPr bwMode="auto">
            <a:xfrm>
              <a:off x="1721" y="2868"/>
              <a:ext cx="105" cy="362"/>
            </a:xfrm>
            <a:custGeom>
              <a:avLst/>
              <a:gdLst>
                <a:gd name="T0" fmla="*/ 1 w 105"/>
                <a:gd name="T1" fmla="*/ 66 h 362"/>
                <a:gd name="T2" fmla="*/ 1 w 105"/>
                <a:gd name="T3" fmla="*/ 79 h 362"/>
                <a:gd name="T4" fmla="*/ 1 w 105"/>
                <a:gd name="T5" fmla="*/ 79 h 362"/>
                <a:gd name="T6" fmla="*/ 3 w 105"/>
                <a:gd name="T7" fmla="*/ 93 h 362"/>
                <a:gd name="T8" fmla="*/ 1 w 105"/>
                <a:gd name="T9" fmla="*/ 106 h 362"/>
                <a:gd name="T10" fmla="*/ 3 w 105"/>
                <a:gd name="T11" fmla="*/ 116 h 362"/>
                <a:gd name="T12" fmla="*/ 3 w 105"/>
                <a:gd name="T13" fmla="*/ 126 h 362"/>
                <a:gd name="T14" fmla="*/ 4 w 105"/>
                <a:gd name="T15" fmla="*/ 137 h 362"/>
                <a:gd name="T16" fmla="*/ 5 w 105"/>
                <a:gd name="T17" fmla="*/ 147 h 362"/>
                <a:gd name="T18" fmla="*/ 6 w 105"/>
                <a:gd name="T19" fmla="*/ 157 h 362"/>
                <a:gd name="T20" fmla="*/ 7 w 105"/>
                <a:gd name="T21" fmla="*/ 170 h 362"/>
                <a:gd name="T22" fmla="*/ 8 w 105"/>
                <a:gd name="T23" fmla="*/ 181 h 362"/>
                <a:gd name="T24" fmla="*/ 9 w 105"/>
                <a:gd name="T25" fmla="*/ 191 h 362"/>
                <a:gd name="T26" fmla="*/ 10 w 105"/>
                <a:gd name="T27" fmla="*/ 201 h 362"/>
                <a:gd name="T28" fmla="*/ 11 w 105"/>
                <a:gd name="T29" fmla="*/ 211 h 362"/>
                <a:gd name="T30" fmla="*/ 12 w 105"/>
                <a:gd name="T31" fmla="*/ 224 h 362"/>
                <a:gd name="T32" fmla="*/ 13 w 105"/>
                <a:gd name="T33" fmla="*/ 235 h 362"/>
                <a:gd name="T34" fmla="*/ 15 w 105"/>
                <a:gd name="T35" fmla="*/ 245 h 362"/>
                <a:gd name="T36" fmla="*/ 17 w 105"/>
                <a:gd name="T37" fmla="*/ 255 h 362"/>
                <a:gd name="T38" fmla="*/ 19 w 105"/>
                <a:gd name="T39" fmla="*/ 273 h 362"/>
                <a:gd name="T40" fmla="*/ 21 w 105"/>
                <a:gd name="T41" fmla="*/ 286 h 362"/>
                <a:gd name="T42" fmla="*/ 22 w 105"/>
                <a:gd name="T43" fmla="*/ 297 h 362"/>
                <a:gd name="T44" fmla="*/ 25 w 105"/>
                <a:gd name="T45" fmla="*/ 307 h 362"/>
                <a:gd name="T46" fmla="*/ 26 w 105"/>
                <a:gd name="T47" fmla="*/ 317 h 362"/>
                <a:gd name="T48" fmla="*/ 29 w 105"/>
                <a:gd name="T49" fmla="*/ 327 h 362"/>
                <a:gd name="T50" fmla="*/ 32 w 105"/>
                <a:gd name="T51" fmla="*/ 338 h 362"/>
                <a:gd name="T52" fmla="*/ 35 w 105"/>
                <a:gd name="T53" fmla="*/ 348 h 362"/>
                <a:gd name="T54" fmla="*/ 39 w 105"/>
                <a:gd name="T55" fmla="*/ 353 h 362"/>
                <a:gd name="T56" fmla="*/ 46 w 105"/>
                <a:gd name="T57" fmla="*/ 361 h 362"/>
                <a:gd name="T58" fmla="*/ 50 w 105"/>
                <a:gd name="T59" fmla="*/ 360 h 362"/>
                <a:gd name="T60" fmla="*/ 55 w 105"/>
                <a:gd name="T61" fmla="*/ 358 h 362"/>
                <a:gd name="T62" fmla="*/ 59 w 105"/>
                <a:gd name="T63" fmla="*/ 352 h 362"/>
                <a:gd name="T64" fmla="*/ 62 w 105"/>
                <a:gd name="T65" fmla="*/ 346 h 362"/>
                <a:gd name="T66" fmla="*/ 65 w 105"/>
                <a:gd name="T67" fmla="*/ 338 h 362"/>
                <a:gd name="T68" fmla="*/ 68 w 105"/>
                <a:gd name="T69" fmla="*/ 327 h 362"/>
                <a:gd name="T70" fmla="*/ 71 w 105"/>
                <a:gd name="T71" fmla="*/ 317 h 362"/>
                <a:gd name="T72" fmla="*/ 73 w 105"/>
                <a:gd name="T73" fmla="*/ 307 h 362"/>
                <a:gd name="T74" fmla="*/ 76 w 105"/>
                <a:gd name="T75" fmla="*/ 297 h 362"/>
                <a:gd name="T76" fmla="*/ 77 w 105"/>
                <a:gd name="T77" fmla="*/ 286 h 362"/>
                <a:gd name="T78" fmla="*/ 80 w 105"/>
                <a:gd name="T79" fmla="*/ 276 h 362"/>
                <a:gd name="T80" fmla="*/ 82 w 105"/>
                <a:gd name="T81" fmla="*/ 268 h 362"/>
                <a:gd name="T82" fmla="*/ 83 w 105"/>
                <a:gd name="T83" fmla="*/ 258 h 362"/>
                <a:gd name="T84" fmla="*/ 84 w 105"/>
                <a:gd name="T85" fmla="*/ 248 h 362"/>
                <a:gd name="T86" fmla="*/ 85 w 105"/>
                <a:gd name="T87" fmla="*/ 237 h 362"/>
                <a:gd name="T88" fmla="*/ 86 w 105"/>
                <a:gd name="T89" fmla="*/ 227 h 362"/>
                <a:gd name="T90" fmla="*/ 87 w 105"/>
                <a:gd name="T91" fmla="*/ 217 h 362"/>
                <a:gd name="T92" fmla="*/ 87 w 105"/>
                <a:gd name="T93" fmla="*/ 206 h 362"/>
                <a:gd name="T94" fmla="*/ 88 w 105"/>
                <a:gd name="T95" fmla="*/ 196 h 362"/>
                <a:gd name="T96" fmla="*/ 89 w 105"/>
                <a:gd name="T97" fmla="*/ 186 h 362"/>
                <a:gd name="T98" fmla="*/ 90 w 105"/>
                <a:gd name="T99" fmla="*/ 175 h 362"/>
                <a:gd name="T100" fmla="*/ 90 w 105"/>
                <a:gd name="T101" fmla="*/ 165 h 362"/>
                <a:gd name="T102" fmla="*/ 90 w 105"/>
                <a:gd name="T103" fmla="*/ 155 h 362"/>
                <a:gd name="T104" fmla="*/ 92 w 105"/>
                <a:gd name="T105" fmla="*/ 142 h 362"/>
                <a:gd name="T106" fmla="*/ 92 w 105"/>
                <a:gd name="T107" fmla="*/ 134 h 362"/>
                <a:gd name="T108" fmla="*/ 92 w 105"/>
                <a:gd name="T109" fmla="*/ 124 h 362"/>
                <a:gd name="T110" fmla="*/ 93 w 105"/>
                <a:gd name="T111" fmla="*/ 113 h 362"/>
                <a:gd name="T112" fmla="*/ 96 w 105"/>
                <a:gd name="T113" fmla="*/ 98 h 362"/>
                <a:gd name="T114" fmla="*/ 96 w 105"/>
                <a:gd name="T115" fmla="*/ 88 h 362"/>
                <a:gd name="T116" fmla="*/ 96 w 105"/>
                <a:gd name="T117" fmla="*/ 77 h 362"/>
                <a:gd name="T118" fmla="*/ 104 w 105"/>
                <a:gd name="T119" fmla="*/ 26 h 362"/>
                <a:gd name="T120" fmla="*/ 102 w 105"/>
                <a:gd name="T121" fmla="*/ 0 h 362"/>
                <a:gd name="T122" fmla="*/ 98 w 105"/>
                <a:gd name="T123" fmla="*/ 58 h 3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
                <a:gd name="T187" fmla="*/ 0 h 362"/>
                <a:gd name="T188" fmla="*/ 105 w 105"/>
                <a:gd name="T189" fmla="*/ 362 h 3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 h="362">
                  <a:moveTo>
                    <a:pt x="0" y="58"/>
                  </a:moveTo>
                  <a:lnTo>
                    <a:pt x="1" y="66"/>
                  </a:lnTo>
                  <a:lnTo>
                    <a:pt x="1" y="72"/>
                  </a:lnTo>
                  <a:lnTo>
                    <a:pt x="1" y="79"/>
                  </a:lnTo>
                  <a:lnTo>
                    <a:pt x="1" y="86"/>
                  </a:lnTo>
                  <a:lnTo>
                    <a:pt x="3" y="93"/>
                  </a:lnTo>
                  <a:lnTo>
                    <a:pt x="1" y="93"/>
                  </a:lnTo>
                  <a:lnTo>
                    <a:pt x="1" y="106"/>
                  </a:lnTo>
                  <a:lnTo>
                    <a:pt x="2" y="111"/>
                  </a:lnTo>
                  <a:lnTo>
                    <a:pt x="3" y="116"/>
                  </a:lnTo>
                  <a:lnTo>
                    <a:pt x="3" y="121"/>
                  </a:lnTo>
                  <a:lnTo>
                    <a:pt x="3" y="126"/>
                  </a:lnTo>
                  <a:lnTo>
                    <a:pt x="3" y="132"/>
                  </a:lnTo>
                  <a:lnTo>
                    <a:pt x="4" y="137"/>
                  </a:lnTo>
                  <a:lnTo>
                    <a:pt x="5" y="142"/>
                  </a:lnTo>
                  <a:lnTo>
                    <a:pt x="5" y="147"/>
                  </a:lnTo>
                  <a:lnTo>
                    <a:pt x="6" y="152"/>
                  </a:lnTo>
                  <a:lnTo>
                    <a:pt x="6" y="157"/>
                  </a:lnTo>
                  <a:lnTo>
                    <a:pt x="7" y="162"/>
                  </a:lnTo>
                  <a:lnTo>
                    <a:pt x="7" y="170"/>
                  </a:lnTo>
                  <a:lnTo>
                    <a:pt x="7" y="175"/>
                  </a:lnTo>
                  <a:lnTo>
                    <a:pt x="8" y="181"/>
                  </a:lnTo>
                  <a:lnTo>
                    <a:pt x="9" y="184"/>
                  </a:lnTo>
                  <a:lnTo>
                    <a:pt x="9" y="191"/>
                  </a:lnTo>
                  <a:lnTo>
                    <a:pt x="9" y="196"/>
                  </a:lnTo>
                  <a:lnTo>
                    <a:pt x="10" y="201"/>
                  </a:lnTo>
                  <a:lnTo>
                    <a:pt x="11" y="206"/>
                  </a:lnTo>
                  <a:lnTo>
                    <a:pt x="11" y="211"/>
                  </a:lnTo>
                  <a:lnTo>
                    <a:pt x="12" y="217"/>
                  </a:lnTo>
                  <a:lnTo>
                    <a:pt x="12" y="224"/>
                  </a:lnTo>
                  <a:lnTo>
                    <a:pt x="12" y="229"/>
                  </a:lnTo>
                  <a:lnTo>
                    <a:pt x="13" y="235"/>
                  </a:lnTo>
                  <a:lnTo>
                    <a:pt x="14" y="240"/>
                  </a:lnTo>
                  <a:lnTo>
                    <a:pt x="15" y="245"/>
                  </a:lnTo>
                  <a:lnTo>
                    <a:pt x="16" y="250"/>
                  </a:lnTo>
                  <a:lnTo>
                    <a:pt x="17" y="255"/>
                  </a:lnTo>
                  <a:lnTo>
                    <a:pt x="18" y="268"/>
                  </a:lnTo>
                  <a:lnTo>
                    <a:pt x="19" y="273"/>
                  </a:lnTo>
                  <a:lnTo>
                    <a:pt x="19" y="278"/>
                  </a:lnTo>
                  <a:lnTo>
                    <a:pt x="21" y="286"/>
                  </a:lnTo>
                  <a:lnTo>
                    <a:pt x="22" y="291"/>
                  </a:lnTo>
                  <a:lnTo>
                    <a:pt x="22" y="297"/>
                  </a:lnTo>
                  <a:lnTo>
                    <a:pt x="24" y="302"/>
                  </a:lnTo>
                  <a:lnTo>
                    <a:pt x="25" y="307"/>
                  </a:lnTo>
                  <a:lnTo>
                    <a:pt x="25" y="309"/>
                  </a:lnTo>
                  <a:lnTo>
                    <a:pt x="26" y="317"/>
                  </a:lnTo>
                  <a:lnTo>
                    <a:pt x="28" y="322"/>
                  </a:lnTo>
                  <a:lnTo>
                    <a:pt x="29" y="327"/>
                  </a:lnTo>
                  <a:lnTo>
                    <a:pt x="30" y="333"/>
                  </a:lnTo>
                  <a:lnTo>
                    <a:pt x="32" y="338"/>
                  </a:lnTo>
                  <a:lnTo>
                    <a:pt x="34" y="342"/>
                  </a:lnTo>
                  <a:lnTo>
                    <a:pt x="35" y="348"/>
                  </a:lnTo>
                  <a:lnTo>
                    <a:pt x="37" y="351"/>
                  </a:lnTo>
                  <a:lnTo>
                    <a:pt x="39" y="353"/>
                  </a:lnTo>
                  <a:lnTo>
                    <a:pt x="41" y="357"/>
                  </a:lnTo>
                  <a:lnTo>
                    <a:pt x="46" y="361"/>
                  </a:lnTo>
                  <a:lnTo>
                    <a:pt x="48" y="361"/>
                  </a:lnTo>
                  <a:lnTo>
                    <a:pt x="50" y="360"/>
                  </a:lnTo>
                  <a:lnTo>
                    <a:pt x="53" y="360"/>
                  </a:lnTo>
                  <a:lnTo>
                    <a:pt x="55" y="358"/>
                  </a:lnTo>
                  <a:lnTo>
                    <a:pt x="56" y="358"/>
                  </a:lnTo>
                  <a:lnTo>
                    <a:pt x="59" y="352"/>
                  </a:lnTo>
                  <a:lnTo>
                    <a:pt x="61" y="351"/>
                  </a:lnTo>
                  <a:lnTo>
                    <a:pt x="62" y="346"/>
                  </a:lnTo>
                  <a:lnTo>
                    <a:pt x="64" y="343"/>
                  </a:lnTo>
                  <a:lnTo>
                    <a:pt x="65" y="338"/>
                  </a:lnTo>
                  <a:lnTo>
                    <a:pt x="67" y="333"/>
                  </a:lnTo>
                  <a:lnTo>
                    <a:pt x="68" y="327"/>
                  </a:lnTo>
                  <a:lnTo>
                    <a:pt x="69" y="322"/>
                  </a:lnTo>
                  <a:lnTo>
                    <a:pt x="71" y="317"/>
                  </a:lnTo>
                  <a:lnTo>
                    <a:pt x="72" y="312"/>
                  </a:lnTo>
                  <a:lnTo>
                    <a:pt x="73" y="307"/>
                  </a:lnTo>
                  <a:lnTo>
                    <a:pt x="75" y="302"/>
                  </a:lnTo>
                  <a:lnTo>
                    <a:pt x="76" y="297"/>
                  </a:lnTo>
                  <a:lnTo>
                    <a:pt x="77" y="291"/>
                  </a:lnTo>
                  <a:lnTo>
                    <a:pt x="77" y="286"/>
                  </a:lnTo>
                  <a:lnTo>
                    <a:pt x="79" y="281"/>
                  </a:lnTo>
                  <a:lnTo>
                    <a:pt x="80" y="276"/>
                  </a:lnTo>
                  <a:lnTo>
                    <a:pt x="81" y="275"/>
                  </a:lnTo>
                  <a:lnTo>
                    <a:pt x="82" y="268"/>
                  </a:lnTo>
                  <a:lnTo>
                    <a:pt x="83" y="263"/>
                  </a:lnTo>
                  <a:lnTo>
                    <a:pt x="83" y="258"/>
                  </a:lnTo>
                  <a:lnTo>
                    <a:pt x="84" y="253"/>
                  </a:lnTo>
                  <a:lnTo>
                    <a:pt x="84" y="248"/>
                  </a:lnTo>
                  <a:lnTo>
                    <a:pt x="85" y="242"/>
                  </a:lnTo>
                  <a:lnTo>
                    <a:pt x="85" y="237"/>
                  </a:lnTo>
                  <a:lnTo>
                    <a:pt x="86" y="232"/>
                  </a:lnTo>
                  <a:lnTo>
                    <a:pt x="86" y="227"/>
                  </a:lnTo>
                  <a:lnTo>
                    <a:pt x="86" y="222"/>
                  </a:lnTo>
                  <a:lnTo>
                    <a:pt x="87" y="217"/>
                  </a:lnTo>
                  <a:lnTo>
                    <a:pt x="87" y="211"/>
                  </a:lnTo>
                  <a:lnTo>
                    <a:pt x="87" y="206"/>
                  </a:lnTo>
                  <a:lnTo>
                    <a:pt x="87" y="201"/>
                  </a:lnTo>
                  <a:lnTo>
                    <a:pt x="88" y="196"/>
                  </a:lnTo>
                  <a:lnTo>
                    <a:pt x="89" y="191"/>
                  </a:lnTo>
                  <a:lnTo>
                    <a:pt x="89" y="186"/>
                  </a:lnTo>
                  <a:lnTo>
                    <a:pt x="90" y="181"/>
                  </a:lnTo>
                  <a:lnTo>
                    <a:pt x="90" y="175"/>
                  </a:lnTo>
                  <a:lnTo>
                    <a:pt x="90" y="170"/>
                  </a:lnTo>
                  <a:lnTo>
                    <a:pt x="90" y="165"/>
                  </a:lnTo>
                  <a:lnTo>
                    <a:pt x="90" y="160"/>
                  </a:lnTo>
                  <a:lnTo>
                    <a:pt x="90" y="155"/>
                  </a:lnTo>
                  <a:lnTo>
                    <a:pt x="90" y="150"/>
                  </a:lnTo>
                  <a:lnTo>
                    <a:pt x="92" y="142"/>
                  </a:lnTo>
                  <a:lnTo>
                    <a:pt x="91" y="139"/>
                  </a:lnTo>
                  <a:lnTo>
                    <a:pt x="92" y="134"/>
                  </a:lnTo>
                  <a:lnTo>
                    <a:pt x="92" y="129"/>
                  </a:lnTo>
                  <a:lnTo>
                    <a:pt x="92" y="124"/>
                  </a:lnTo>
                  <a:lnTo>
                    <a:pt x="93" y="119"/>
                  </a:lnTo>
                  <a:lnTo>
                    <a:pt x="93" y="113"/>
                  </a:lnTo>
                  <a:lnTo>
                    <a:pt x="95" y="106"/>
                  </a:lnTo>
                  <a:lnTo>
                    <a:pt x="96" y="98"/>
                  </a:lnTo>
                  <a:lnTo>
                    <a:pt x="96" y="93"/>
                  </a:lnTo>
                  <a:lnTo>
                    <a:pt x="96" y="88"/>
                  </a:lnTo>
                  <a:lnTo>
                    <a:pt x="96" y="83"/>
                  </a:lnTo>
                  <a:lnTo>
                    <a:pt x="96" y="77"/>
                  </a:lnTo>
                  <a:lnTo>
                    <a:pt x="97" y="72"/>
                  </a:lnTo>
                  <a:lnTo>
                    <a:pt x="104" y="26"/>
                  </a:lnTo>
                  <a:lnTo>
                    <a:pt x="102" y="0"/>
                  </a:lnTo>
                  <a:lnTo>
                    <a:pt x="98" y="58"/>
                  </a:lnTo>
                </a:path>
              </a:pathLst>
            </a:custGeom>
            <a:noFill/>
            <a:ln w="12700" cap="rnd">
              <a:solidFill>
                <a:schemeClr val="bg1"/>
              </a:solidFill>
              <a:round/>
              <a:headEnd/>
              <a:tailEnd/>
            </a:ln>
          </p:spPr>
          <p:txBody>
            <a:bodyPr/>
            <a:lstStyle/>
            <a:p>
              <a:endParaRPr lang="en-US"/>
            </a:p>
          </p:txBody>
        </p:sp>
        <p:sp>
          <p:nvSpPr>
            <p:cNvPr id="59398" name="Freeform 2054"/>
            <p:cNvSpPr>
              <a:spLocks/>
            </p:cNvSpPr>
            <p:nvPr/>
          </p:nvSpPr>
          <p:spPr bwMode="auto">
            <a:xfrm>
              <a:off x="1714" y="2897"/>
              <a:ext cx="112" cy="333"/>
            </a:xfrm>
            <a:custGeom>
              <a:avLst/>
              <a:gdLst>
                <a:gd name="T0" fmla="*/ 111 w 112"/>
                <a:gd name="T1" fmla="*/ 13 h 333"/>
                <a:gd name="T2" fmla="*/ 105 w 112"/>
                <a:gd name="T3" fmla="*/ 52 h 333"/>
                <a:gd name="T4" fmla="*/ 105 w 112"/>
                <a:gd name="T5" fmla="*/ 52 h 333"/>
                <a:gd name="T6" fmla="*/ 102 w 112"/>
                <a:gd name="T7" fmla="*/ 66 h 333"/>
                <a:gd name="T8" fmla="*/ 104 w 112"/>
                <a:gd name="T9" fmla="*/ 79 h 333"/>
                <a:gd name="T10" fmla="*/ 103 w 112"/>
                <a:gd name="T11" fmla="*/ 89 h 333"/>
                <a:gd name="T12" fmla="*/ 102 w 112"/>
                <a:gd name="T13" fmla="*/ 100 h 333"/>
                <a:gd name="T14" fmla="*/ 101 w 112"/>
                <a:gd name="T15" fmla="*/ 110 h 333"/>
                <a:gd name="T16" fmla="*/ 101 w 112"/>
                <a:gd name="T17" fmla="*/ 120 h 333"/>
                <a:gd name="T18" fmla="*/ 99 w 112"/>
                <a:gd name="T19" fmla="*/ 130 h 333"/>
                <a:gd name="T20" fmla="*/ 99 w 112"/>
                <a:gd name="T21" fmla="*/ 143 h 333"/>
                <a:gd name="T22" fmla="*/ 98 w 112"/>
                <a:gd name="T23" fmla="*/ 153 h 333"/>
                <a:gd name="T24" fmla="*/ 96 w 112"/>
                <a:gd name="T25" fmla="*/ 163 h 333"/>
                <a:gd name="T26" fmla="*/ 95 w 112"/>
                <a:gd name="T27" fmla="*/ 174 h 333"/>
                <a:gd name="T28" fmla="*/ 95 w 112"/>
                <a:gd name="T29" fmla="*/ 184 h 333"/>
                <a:gd name="T30" fmla="*/ 93 w 112"/>
                <a:gd name="T31" fmla="*/ 197 h 333"/>
                <a:gd name="T32" fmla="*/ 92 w 112"/>
                <a:gd name="T33" fmla="*/ 207 h 333"/>
                <a:gd name="T34" fmla="*/ 91 w 112"/>
                <a:gd name="T35" fmla="*/ 217 h 333"/>
                <a:gd name="T36" fmla="*/ 89 w 112"/>
                <a:gd name="T37" fmla="*/ 227 h 333"/>
                <a:gd name="T38" fmla="*/ 87 w 112"/>
                <a:gd name="T39" fmla="*/ 245 h 333"/>
                <a:gd name="T40" fmla="*/ 85 w 112"/>
                <a:gd name="T41" fmla="*/ 258 h 333"/>
                <a:gd name="T42" fmla="*/ 83 w 112"/>
                <a:gd name="T43" fmla="*/ 268 h 333"/>
                <a:gd name="T44" fmla="*/ 81 w 112"/>
                <a:gd name="T45" fmla="*/ 278 h 333"/>
                <a:gd name="T46" fmla="*/ 80 w 112"/>
                <a:gd name="T47" fmla="*/ 289 h 333"/>
                <a:gd name="T48" fmla="*/ 77 w 112"/>
                <a:gd name="T49" fmla="*/ 299 h 333"/>
                <a:gd name="T50" fmla="*/ 74 w 112"/>
                <a:gd name="T51" fmla="*/ 309 h 333"/>
                <a:gd name="T52" fmla="*/ 71 w 112"/>
                <a:gd name="T53" fmla="*/ 319 h 333"/>
                <a:gd name="T54" fmla="*/ 67 w 112"/>
                <a:gd name="T55" fmla="*/ 324 h 333"/>
                <a:gd name="T56" fmla="*/ 60 w 112"/>
                <a:gd name="T57" fmla="*/ 332 h 333"/>
                <a:gd name="T58" fmla="*/ 56 w 112"/>
                <a:gd name="T59" fmla="*/ 331 h 333"/>
                <a:gd name="T60" fmla="*/ 51 w 112"/>
                <a:gd name="T61" fmla="*/ 329 h 333"/>
                <a:gd name="T62" fmla="*/ 48 w 112"/>
                <a:gd name="T63" fmla="*/ 323 h 333"/>
                <a:gd name="T64" fmla="*/ 45 w 112"/>
                <a:gd name="T65" fmla="*/ 317 h 333"/>
                <a:gd name="T66" fmla="*/ 41 w 112"/>
                <a:gd name="T67" fmla="*/ 309 h 333"/>
                <a:gd name="T68" fmla="*/ 39 w 112"/>
                <a:gd name="T69" fmla="*/ 299 h 333"/>
                <a:gd name="T70" fmla="*/ 36 w 112"/>
                <a:gd name="T71" fmla="*/ 289 h 333"/>
                <a:gd name="T72" fmla="*/ 33 w 112"/>
                <a:gd name="T73" fmla="*/ 278 h 333"/>
                <a:gd name="T74" fmla="*/ 30 w 112"/>
                <a:gd name="T75" fmla="*/ 268 h 333"/>
                <a:gd name="T76" fmla="*/ 29 w 112"/>
                <a:gd name="T77" fmla="*/ 258 h 333"/>
                <a:gd name="T78" fmla="*/ 27 w 112"/>
                <a:gd name="T79" fmla="*/ 248 h 333"/>
                <a:gd name="T80" fmla="*/ 25 w 112"/>
                <a:gd name="T81" fmla="*/ 240 h 333"/>
                <a:gd name="T82" fmla="*/ 24 w 112"/>
                <a:gd name="T83" fmla="*/ 230 h 333"/>
                <a:gd name="T84" fmla="*/ 23 w 112"/>
                <a:gd name="T85" fmla="*/ 220 h 333"/>
                <a:gd name="T86" fmla="*/ 22 w 112"/>
                <a:gd name="T87" fmla="*/ 209 h 333"/>
                <a:gd name="T88" fmla="*/ 21 w 112"/>
                <a:gd name="T89" fmla="*/ 199 h 333"/>
                <a:gd name="T90" fmla="*/ 20 w 112"/>
                <a:gd name="T91" fmla="*/ 189 h 333"/>
                <a:gd name="T92" fmla="*/ 20 w 112"/>
                <a:gd name="T93" fmla="*/ 179 h 333"/>
                <a:gd name="T94" fmla="*/ 19 w 112"/>
                <a:gd name="T95" fmla="*/ 169 h 333"/>
                <a:gd name="T96" fmla="*/ 18 w 112"/>
                <a:gd name="T97" fmla="*/ 158 h 333"/>
                <a:gd name="T98" fmla="*/ 17 w 112"/>
                <a:gd name="T99" fmla="*/ 148 h 333"/>
                <a:gd name="T100" fmla="*/ 17 w 112"/>
                <a:gd name="T101" fmla="*/ 138 h 333"/>
                <a:gd name="T102" fmla="*/ 17 w 112"/>
                <a:gd name="T103" fmla="*/ 128 h 333"/>
                <a:gd name="T104" fmla="*/ 15 w 112"/>
                <a:gd name="T105" fmla="*/ 115 h 333"/>
                <a:gd name="T106" fmla="*/ 15 w 112"/>
                <a:gd name="T107" fmla="*/ 107 h 333"/>
                <a:gd name="T108" fmla="*/ 15 w 112"/>
                <a:gd name="T109" fmla="*/ 97 h 333"/>
                <a:gd name="T110" fmla="*/ 14 w 112"/>
                <a:gd name="T111" fmla="*/ 87 h 333"/>
                <a:gd name="T112" fmla="*/ 11 w 112"/>
                <a:gd name="T113" fmla="*/ 72 h 333"/>
                <a:gd name="T114" fmla="*/ 11 w 112"/>
                <a:gd name="T115" fmla="*/ 61 h 333"/>
                <a:gd name="T116" fmla="*/ 11 w 112"/>
                <a:gd name="T117" fmla="*/ 51 h 333"/>
                <a:gd name="T118" fmla="*/ 9 w 112"/>
                <a:gd name="T119" fmla="*/ 40 h 333"/>
                <a:gd name="T120" fmla="*/ 9 w 112"/>
                <a:gd name="T121" fmla="*/ 38 h 333"/>
                <a:gd name="T122" fmla="*/ 9 w 112"/>
                <a:gd name="T123" fmla="*/ 32 h 3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2"/>
                <a:gd name="T187" fmla="*/ 0 h 333"/>
                <a:gd name="T188" fmla="*/ 112 w 112"/>
                <a:gd name="T189" fmla="*/ 333 h 3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2" h="333">
                  <a:moveTo>
                    <a:pt x="109" y="29"/>
                  </a:moveTo>
                  <a:lnTo>
                    <a:pt x="111" y="13"/>
                  </a:lnTo>
                  <a:lnTo>
                    <a:pt x="105" y="46"/>
                  </a:lnTo>
                  <a:lnTo>
                    <a:pt x="105" y="52"/>
                  </a:lnTo>
                  <a:lnTo>
                    <a:pt x="105" y="60"/>
                  </a:lnTo>
                  <a:lnTo>
                    <a:pt x="102" y="66"/>
                  </a:lnTo>
                  <a:lnTo>
                    <a:pt x="105" y="66"/>
                  </a:lnTo>
                  <a:lnTo>
                    <a:pt x="104" y="79"/>
                  </a:lnTo>
                  <a:lnTo>
                    <a:pt x="104" y="84"/>
                  </a:lnTo>
                  <a:lnTo>
                    <a:pt x="103" y="89"/>
                  </a:lnTo>
                  <a:lnTo>
                    <a:pt x="102" y="94"/>
                  </a:lnTo>
                  <a:lnTo>
                    <a:pt x="102" y="100"/>
                  </a:lnTo>
                  <a:lnTo>
                    <a:pt x="102" y="105"/>
                  </a:lnTo>
                  <a:lnTo>
                    <a:pt x="101" y="110"/>
                  </a:lnTo>
                  <a:lnTo>
                    <a:pt x="101" y="115"/>
                  </a:lnTo>
                  <a:lnTo>
                    <a:pt x="101" y="120"/>
                  </a:lnTo>
                  <a:lnTo>
                    <a:pt x="99" y="125"/>
                  </a:lnTo>
                  <a:lnTo>
                    <a:pt x="99" y="130"/>
                  </a:lnTo>
                  <a:lnTo>
                    <a:pt x="99" y="135"/>
                  </a:lnTo>
                  <a:lnTo>
                    <a:pt x="99" y="143"/>
                  </a:lnTo>
                  <a:lnTo>
                    <a:pt x="98" y="148"/>
                  </a:lnTo>
                  <a:lnTo>
                    <a:pt x="98" y="153"/>
                  </a:lnTo>
                  <a:lnTo>
                    <a:pt x="97" y="157"/>
                  </a:lnTo>
                  <a:lnTo>
                    <a:pt x="96" y="163"/>
                  </a:lnTo>
                  <a:lnTo>
                    <a:pt x="96" y="169"/>
                  </a:lnTo>
                  <a:lnTo>
                    <a:pt x="95" y="174"/>
                  </a:lnTo>
                  <a:lnTo>
                    <a:pt x="95" y="179"/>
                  </a:lnTo>
                  <a:lnTo>
                    <a:pt x="95" y="184"/>
                  </a:lnTo>
                  <a:lnTo>
                    <a:pt x="94" y="189"/>
                  </a:lnTo>
                  <a:lnTo>
                    <a:pt x="93" y="197"/>
                  </a:lnTo>
                  <a:lnTo>
                    <a:pt x="93" y="202"/>
                  </a:lnTo>
                  <a:lnTo>
                    <a:pt x="92" y="207"/>
                  </a:lnTo>
                  <a:lnTo>
                    <a:pt x="92" y="212"/>
                  </a:lnTo>
                  <a:lnTo>
                    <a:pt x="91" y="217"/>
                  </a:lnTo>
                  <a:lnTo>
                    <a:pt x="90" y="222"/>
                  </a:lnTo>
                  <a:lnTo>
                    <a:pt x="89" y="227"/>
                  </a:lnTo>
                  <a:lnTo>
                    <a:pt x="88" y="240"/>
                  </a:lnTo>
                  <a:lnTo>
                    <a:pt x="87" y="245"/>
                  </a:lnTo>
                  <a:lnTo>
                    <a:pt x="86" y="250"/>
                  </a:lnTo>
                  <a:lnTo>
                    <a:pt x="85" y="258"/>
                  </a:lnTo>
                  <a:lnTo>
                    <a:pt x="84" y="263"/>
                  </a:lnTo>
                  <a:lnTo>
                    <a:pt x="83" y="268"/>
                  </a:lnTo>
                  <a:lnTo>
                    <a:pt x="82" y="273"/>
                  </a:lnTo>
                  <a:lnTo>
                    <a:pt x="81" y="278"/>
                  </a:lnTo>
                  <a:lnTo>
                    <a:pt x="80" y="281"/>
                  </a:lnTo>
                  <a:lnTo>
                    <a:pt x="80" y="289"/>
                  </a:lnTo>
                  <a:lnTo>
                    <a:pt x="78" y="294"/>
                  </a:lnTo>
                  <a:lnTo>
                    <a:pt x="77" y="299"/>
                  </a:lnTo>
                  <a:lnTo>
                    <a:pt x="76" y="304"/>
                  </a:lnTo>
                  <a:lnTo>
                    <a:pt x="74" y="309"/>
                  </a:lnTo>
                  <a:lnTo>
                    <a:pt x="72" y="313"/>
                  </a:lnTo>
                  <a:lnTo>
                    <a:pt x="71" y="319"/>
                  </a:lnTo>
                  <a:lnTo>
                    <a:pt x="69" y="322"/>
                  </a:lnTo>
                  <a:lnTo>
                    <a:pt x="67" y="324"/>
                  </a:lnTo>
                  <a:lnTo>
                    <a:pt x="65" y="328"/>
                  </a:lnTo>
                  <a:lnTo>
                    <a:pt x="60" y="332"/>
                  </a:lnTo>
                  <a:lnTo>
                    <a:pt x="58" y="332"/>
                  </a:lnTo>
                  <a:lnTo>
                    <a:pt x="56" y="331"/>
                  </a:lnTo>
                  <a:lnTo>
                    <a:pt x="53" y="331"/>
                  </a:lnTo>
                  <a:lnTo>
                    <a:pt x="51" y="329"/>
                  </a:lnTo>
                  <a:lnTo>
                    <a:pt x="50" y="329"/>
                  </a:lnTo>
                  <a:lnTo>
                    <a:pt x="48" y="323"/>
                  </a:lnTo>
                  <a:lnTo>
                    <a:pt x="46" y="322"/>
                  </a:lnTo>
                  <a:lnTo>
                    <a:pt x="45" y="317"/>
                  </a:lnTo>
                  <a:lnTo>
                    <a:pt x="43" y="314"/>
                  </a:lnTo>
                  <a:lnTo>
                    <a:pt x="41" y="309"/>
                  </a:lnTo>
                  <a:lnTo>
                    <a:pt x="40" y="304"/>
                  </a:lnTo>
                  <a:lnTo>
                    <a:pt x="39" y="299"/>
                  </a:lnTo>
                  <a:lnTo>
                    <a:pt x="38" y="294"/>
                  </a:lnTo>
                  <a:lnTo>
                    <a:pt x="36" y="289"/>
                  </a:lnTo>
                  <a:lnTo>
                    <a:pt x="35" y="283"/>
                  </a:lnTo>
                  <a:lnTo>
                    <a:pt x="33" y="278"/>
                  </a:lnTo>
                  <a:lnTo>
                    <a:pt x="32" y="273"/>
                  </a:lnTo>
                  <a:lnTo>
                    <a:pt x="30" y="268"/>
                  </a:lnTo>
                  <a:lnTo>
                    <a:pt x="30" y="263"/>
                  </a:lnTo>
                  <a:lnTo>
                    <a:pt x="29" y="258"/>
                  </a:lnTo>
                  <a:lnTo>
                    <a:pt x="28" y="253"/>
                  </a:lnTo>
                  <a:lnTo>
                    <a:pt x="27" y="248"/>
                  </a:lnTo>
                  <a:lnTo>
                    <a:pt x="26" y="246"/>
                  </a:lnTo>
                  <a:lnTo>
                    <a:pt x="25" y="240"/>
                  </a:lnTo>
                  <a:lnTo>
                    <a:pt x="24" y="235"/>
                  </a:lnTo>
                  <a:lnTo>
                    <a:pt x="24" y="230"/>
                  </a:lnTo>
                  <a:lnTo>
                    <a:pt x="23" y="225"/>
                  </a:lnTo>
                  <a:lnTo>
                    <a:pt x="23" y="220"/>
                  </a:lnTo>
                  <a:lnTo>
                    <a:pt x="22" y="215"/>
                  </a:lnTo>
                  <a:lnTo>
                    <a:pt x="22" y="209"/>
                  </a:lnTo>
                  <a:lnTo>
                    <a:pt x="21" y="204"/>
                  </a:lnTo>
                  <a:lnTo>
                    <a:pt x="21" y="199"/>
                  </a:lnTo>
                  <a:lnTo>
                    <a:pt x="21" y="194"/>
                  </a:lnTo>
                  <a:lnTo>
                    <a:pt x="20" y="189"/>
                  </a:lnTo>
                  <a:lnTo>
                    <a:pt x="20" y="184"/>
                  </a:lnTo>
                  <a:lnTo>
                    <a:pt x="20" y="179"/>
                  </a:lnTo>
                  <a:lnTo>
                    <a:pt x="20" y="174"/>
                  </a:lnTo>
                  <a:lnTo>
                    <a:pt x="19" y="169"/>
                  </a:lnTo>
                  <a:lnTo>
                    <a:pt x="18" y="163"/>
                  </a:lnTo>
                  <a:lnTo>
                    <a:pt x="18" y="158"/>
                  </a:lnTo>
                  <a:lnTo>
                    <a:pt x="17" y="153"/>
                  </a:lnTo>
                  <a:lnTo>
                    <a:pt x="17" y="148"/>
                  </a:lnTo>
                  <a:lnTo>
                    <a:pt x="17" y="143"/>
                  </a:lnTo>
                  <a:lnTo>
                    <a:pt x="17" y="138"/>
                  </a:lnTo>
                  <a:lnTo>
                    <a:pt x="17" y="133"/>
                  </a:lnTo>
                  <a:lnTo>
                    <a:pt x="17" y="128"/>
                  </a:lnTo>
                  <a:lnTo>
                    <a:pt x="17" y="123"/>
                  </a:lnTo>
                  <a:lnTo>
                    <a:pt x="15" y="115"/>
                  </a:lnTo>
                  <a:lnTo>
                    <a:pt x="16" y="112"/>
                  </a:lnTo>
                  <a:lnTo>
                    <a:pt x="15" y="107"/>
                  </a:lnTo>
                  <a:lnTo>
                    <a:pt x="15" y="102"/>
                  </a:lnTo>
                  <a:lnTo>
                    <a:pt x="15" y="97"/>
                  </a:lnTo>
                  <a:lnTo>
                    <a:pt x="14" y="92"/>
                  </a:lnTo>
                  <a:lnTo>
                    <a:pt x="14" y="87"/>
                  </a:lnTo>
                  <a:lnTo>
                    <a:pt x="12" y="79"/>
                  </a:lnTo>
                  <a:lnTo>
                    <a:pt x="11" y="72"/>
                  </a:lnTo>
                  <a:lnTo>
                    <a:pt x="11" y="66"/>
                  </a:lnTo>
                  <a:lnTo>
                    <a:pt x="11" y="61"/>
                  </a:lnTo>
                  <a:lnTo>
                    <a:pt x="11" y="56"/>
                  </a:lnTo>
                  <a:lnTo>
                    <a:pt x="11" y="51"/>
                  </a:lnTo>
                  <a:lnTo>
                    <a:pt x="10" y="46"/>
                  </a:lnTo>
                  <a:lnTo>
                    <a:pt x="9" y="40"/>
                  </a:lnTo>
                  <a:lnTo>
                    <a:pt x="0" y="0"/>
                  </a:lnTo>
                  <a:lnTo>
                    <a:pt x="9" y="38"/>
                  </a:lnTo>
                  <a:lnTo>
                    <a:pt x="9" y="32"/>
                  </a:lnTo>
                </a:path>
              </a:pathLst>
            </a:custGeom>
            <a:noFill/>
            <a:ln w="12700" cap="rnd">
              <a:solidFill>
                <a:schemeClr val="bg1"/>
              </a:solidFill>
              <a:round/>
              <a:headEnd/>
              <a:tailEnd/>
            </a:ln>
          </p:spPr>
          <p:txBody>
            <a:bodyPr/>
            <a:lstStyle/>
            <a:p>
              <a:endParaRPr lang="en-US"/>
            </a:p>
          </p:txBody>
        </p:sp>
        <p:sp>
          <p:nvSpPr>
            <p:cNvPr id="59399" name="Freeform 2055"/>
            <p:cNvSpPr>
              <a:spLocks/>
            </p:cNvSpPr>
            <p:nvPr/>
          </p:nvSpPr>
          <p:spPr bwMode="auto">
            <a:xfrm>
              <a:off x="1622" y="2621"/>
              <a:ext cx="100" cy="314"/>
            </a:xfrm>
            <a:custGeom>
              <a:avLst/>
              <a:gdLst>
                <a:gd name="T0" fmla="*/ 0 w 100"/>
                <a:gd name="T1" fmla="*/ 293 h 314"/>
                <a:gd name="T2" fmla="*/ 0 w 100"/>
                <a:gd name="T3" fmla="*/ 280 h 314"/>
                <a:gd name="T4" fmla="*/ 0 w 100"/>
                <a:gd name="T5" fmla="*/ 280 h 314"/>
                <a:gd name="T6" fmla="*/ 3 w 100"/>
                <a:gd name="T7" fmla="*/ 266 h 314"/>
                <a:gd name="T8" fmla="*/ 1 w 100"/>
                <a:gd name="T9" fmla="*/ 253 h 314"/>
                <a:gd name="T10" fmla="*/ 2 w 100"/>
                <a:gd name="T11" fmla="*/ 243 h 314"/>
                <a:gd name="T12" fmla="*/ 3 w 100"/>
                <a:gd name="T13" fmla="*/ 233 h 314"/>
                <a:gd name="T14" fmla="*/ 4 w 100"/>
                <a:gd name="T15" fmla="*/ 222 h 314"/>
                <a:gd name="T16" fmla="*/ 4 w 100"/>
                <a:gd name="T17" fmla="*/ 212 h 314"/>
                <a:gd name="T18" fmla="*/ 6 w 100"/>
                <a:gd name="T19" fmla="*/ 202 h 314"/>
                <a:gd name="T20" fmla="*/ 6 w 100"/>
                <a:gd name="T21" fmla="*/ 189 h 314"/>
                <a:gd name="T22" fmla="*/ 7 w 100"/>
                <a:gd name="T23" fmla="*/ 179 h 314"/>
                <a:gd name="T24" fmla="*/ 9 w 100"/>
                <a:gd name="T25" fmla="*/ 169 h 314"/>
                <a:gd name="T26" fmla="*/ 10 w 100"/>
                <a:gd name="T27" fmla="*/ 158 h 314"/>
                <a:gd name="T28" fmla="*/ 10 w 100"/>
                <a:gd name="T29" fmla="*/ 148 h 314"/>
                <a:gd name="T30" fmla="*/ 12 w 100"/>
                <a:gd name="T31" fmla="*/ 135 h 314"/>
                <a:gd name="T32" fmla="*/ 13 w 100"/>
                <a:gd name="T33" fmla="*/ 125 h 314"/>
                <a:gd name="T34" fmla="*/ 14 w 100"/>
                <a:gd name="T35" fmla="*/ 115 h 314"/>
                <a:gd name="T36" fmla="*/ 16 w 100"/>
                <a:gd name="T37" fmla="*/ 105 h 314"/>
                <a:gd name="T38" fmla="*/ 18 w 100"/>
                <a:gd name="T39" fmla="*/ 87 h 314"/>
                <a:gd name="T40" fmla="*/ 20 w 100"/>
                <a:gd name="T41" fmla="*/ 74 h 314"/>
                <a:gd name="T42" fmla="*/ 21 w 100"/>
                <a:gd name="T43" fmla="*/ 64 h 314"/>
                <a:gd name="T44" fmla="*/ 24 w 100"/>
                <a:gd name="T45" fmla="*/ 54 h 314"/>
                <a:gd name="T46" fmla="*/ 25 w 100"/>
                <a:gd name="T47" fmla="*/ 43 h 314"/>
                <a:gd name="T48" fmla="*/ 27 w 100"/>
                <a:gd name="T49" fmla="*/ 33 h 314"/>
                <a:gd name="T50" fmla="*/ 30 w 100"/>
                <a:gd name="T51" fmla="*/ 23 h 314"/>
                <a:gd name="T52" fmla="*/ 33 w 100"/>
                <a:gd name="T53" fmla="*/ 13 h 314"/>
                <a:gd name="T54" fmla="*/ 37 w 100"/>
                <a:gd name="T55" fmla="*/ 8 h 314"/>
                <a:gd name="T56" fmla="*/ 44 w 100"/>
                <a:gd name="T57" fmla="*/ 0 h 314"/>
                <a:gd name="T58" fmla="*/ 48 w 100"/>
                <a:gd name="T59" fmla="*/ 1 h 314"/>
                <a:gd name="T60" fmla="*/ 52 w 100"/>
                <a:gd name="T61" fmla="*/ 3 h 314"/>
                <a:gd name="T62" fmla="*/ 56 w 100"/>
                <a:gd name="T63" fmla="*/ 9 h 314"/>
                <a:gd name="T64" fmla="*/ 59 w 100"/>
                <a:gd name="T65" fmla="*/ 15 h 314"/>
                <a:gd name="T66" fmla="*/ 62 w 100"/>
                <a:gd name="T67" fmla="*/ 23 h 314"/>
                <a:gd name="T68" fmla="*/ 65 w 100"/>
                <a:gd name="T69" fmla="*/ 33 h 314"/>
                <a:gd name="T70" fmla="*/ 67 w 100"/>
                <a:gd name="T71" fmla="*/ 43 h 314"/>
                <a:gd name="T72" fmla="*/ 70 w 100"/>
                <a:gd name="T73" fmla="*/ 54 h 314"/>
                <a:gd name="T74" fmla="*/ 73 w 100"/>
                <a:gd name="T75" fmla="*/ 64 h 314"/>
                <a:gd name="T76" fmla="*/ 74 w 100"/>
                <a:gd name="T77" fmla="*/ 74 h 314"/>
                <a:gd name="T78" fmla="*/ 76 w 100"/>
                <a:gd name="T79" fmla="*/ 84 h 314"/>
                <a:gd name="T80" fmla="*/ 78 w 100"/>
                <a:gd name="T81" fmla="*/ 92 h 314"/>
                <a:gd name="T82" fmla="*/ 79 w 100"/>
                <a:gd name="T83" fmla="*/ 102 h 314"/>
                <a:gd name="T84" fmla="*/ 80 w 100"/>
                <a:gd name="T85" fmla="*/ 112 h 314"/>
                <a:gd name="T86" fmla="*/ 81 w 100"/>
                <a:gd name="T87" fmla="*/ 123 h 314"/>
                <a:gd name="T88" fmla="*/ 82 w 100"/>
                <a:gd name="T89" fmla="*/ 133 h 314"/>
                <a:gd name="T90" fmla="*/ 83 w 100"/>
                <a:gd name="T91" fmla="*/ 143 h 314"/>
                <a:gd name="T92" fmla="*/ 83 w 100"/>
                <a:gd name="T93" fmla="*/ 153 h 314"/>
                <a:gd name="T94" fmla="*/ 84 w 100"/>
                <a:gd name="T95" fmla="*/ 164 h 314"/>
                <a:gd name="T96" fmla="*/ 85 w 100"/>
                <a:gd name="T97" fmla="*/ 174 h 314"/>
                <a:gd name="T98" fmla="*/ 85 w 100"/>
                <a:gd name="T99" fmla="*/ 184 h 314"/>
                <a:gd name="T100" fmla="*/ 86 w 100"/>
                <a:gd name="T101" fmla="*/ 194 h 314"/>
                <a:gd name="T102" fmla="*/ 86 w 100"/>
                <a:gd name="T103" fmla="*/ 204 h 314"/>
                <a:gd name="T104" fmla="*/ 87 w 100"/>
                <a:gd name="T105" fmla="*/ 217 h 314"/>
                <a:gd name="T106" fmla="*/ 87 w 100"/>
                <a:gd name="T107" fmla="*/ 225 h 314"/>
                <a:gd name="T108" fmla="*/ 88 w 100"/>
                <a:gd name="T109" fmla="*/ 235 h 314"/>
                <a:gd name="T110" fmla="*/ 89 w 100"/>
                <a:gd name="T111" fmla="*/ 245 h 314"/>
                <a:gd name="T112" fmla="*/ 91 w 100"/>
                <a:gd name="T113" fmla="*/ 261 h 314"/>
                <a:gd name="T114" fmla="*/ 91 w 100"/>
                <a:gd name="T115" fmla="*/ 271 h 314"/>
                <a:gd name="T116" fmla="*/ 92 w 100"/>
                <a:gd name="T117" fmla="*/ 281 h 314"/>
                <a:gd name="T118" fmla="*/ 93 w 100"/>
                <a:gd name="T119" fmla="*/ 293 h 314"/>
                <a:gd name="T120" fmla="*/ 99 w 100"/>
                <a:gd name="T121" fmla="*/ 313 h 314"/>
                <a:gd name="T122" fmla="*/ 93 w 100"/>
                <a:gd name="T123" fmla="*/ 300 h 31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
                <a:gd name="T187" fmla="*/ 0 h 314"/>
                <a:gd name="T188" fmla="*/ 100 w 100"/>
                <a:gd name="T189" fmla="*/ 314 h 31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 h="314">
                  <a:moveTo>
                    <a:pt x="0" y="300"/>
                  </a:moveTo>
                  <a:lnTo>
                    <a:pt x="0" y="293"/>
                  </a:lnTo>
                  <a:lnTo>
                    <a:pt x="0" y="286"/>
                  </a:lnTo>
                  <a:lnTo>
                    <a:pt x="0" y="280"/>
                  </a:lnTo>
                  <a:lnTo>
                    <a:pt x="0" y="272"/>
                  </a:lnTo>
                  <a:lnTo>
                    <a:pt x="3" y="266"/>
                  </a:lnTo>
                  <a:lnTo>
                    <a:pt x="0" y="266"/>
                  </a:lnTo>
                  <a:lnTo>
                    <a:pt x="1" y="253"/>
                  </a:lnTo>
                  <a:lnTo>
                    <a:pt x="1" y="248"/>
                  </a:lnTo>
                  <a:lnTo>
                    <a:pt x="2" y="243"/>
                  </a:lnTo>
                  <a:lnTo>
                    <a:pt x="3" y="238"/>
                  </a:lnTo>
                  <a:lnTo>
                    <a:pt x="3" y="233"/>
                  </a:lnTo>
                  <a:lnTo>
                    <a:pt x="3" y="227"/>
                  </a:lnTo>
                  <a:lnTo>
                    <a:pt x="4" y="222"/>
                  </a:lnTo>
                  <a:lnTo>
                    <a:pt x="4" y="217"/>
                  </a:lnTo>
                  <a:lnTo>
                    <a:pt x="4" y="212"/>
                  </a:lnTo>
                  <a:lnTo>
                    <a:pt x="6" y="207"/>
                  </a:lnTo>
                  <a:lnTo>
                    <a:pt x="6" y="202"/>
                  </a:lnTo>
                  <a:lnTo>
                    <a:pt x="6" y="197"/>
                  </a:lnTo>
                  <a:lnTo>
                    <a:pt x="6" y="189"/>
                  </a:lnTo>
                  <a:lnTo>
                    <a:pt x="7" y="184"/>
                  </a:lnTo>
                  <a:lnTo>
                    <a:pt x="7" y="179"/>
                  </a:lnTo>
                  <a:lnTo>
                    <a:pt x="8" y="175"/>
                  </a:lnTo>
                  <a:lnTo>
                    <a:pt x="9" y="169"/>
                  </a:lnTo>
                  <a:lnTo>
                    <a:pt x="9" y="164"/>
                  </a:lnTo>
                  <a:lnTo>
                    <a:pt x="10" y="158"/>
                  </a:lnTo>
                  <a:lnTo>
                    <a:pt x="10" y="153"/>
                  </a:lnTo>
                  <a:lnTo>
                    <a:pt x="10" y="148"/>
                  </a:lnTo>
                  <a:lnTo>
                    <a:pt x="11" y="143"/>
                  </a:lnTo>
                  <a:lnTo>
                    <a:pt x="12" y="135"/>
                  </a:lnTo>
                  <a:lnTo>
                    <a:pt x="12" y="130"/>
                  </a:lnTo>
                  <a:lnTo>
                    <a:pt x="13" y="125"/>
                  </a:lnTo>
                  <a:lnTo>
                    <a:pt x="13" y="120"/>
                  </a:lnTo>
                  <a:lnTo>
                    <a:pt x="14" y="115"/>
                  </a:lnTo>
                  <a:lnTo>
                    <a:pt x="15" y="110"/>
                  </a:lnTo>
                  <a:lnTo>
                    <a:pt x="16" y="105"/>
                  </a:lnTo>
                  <a:lnTo>
                    <a:pt x="17" y="92"/>
                  </a:lnTo>
                  <a:lnTo>
                    <a:pt x="18" y="87"/>
                  </a:lnTo>
                  <a:lnTo>
                    <a:pt x="18" y="82"/>
                  </a:lnTo>
                  <a:lnTo>
                    <a:pt x="20" y="74"/>
                  </a:lnTo>
                  <a:lnTo>
                    <a:pt x="21" y="69"/>
                  </a:lnTo>
                  <a:lnTo>
                    <a:pt x="21" y="64"/>
                  </a:lnTo>
                  <a:lnTo>
                    <a:pt x="23" y="59"/>
                  </a:lnTo>
                  <a:lnTo>
                    <a:pt x="24" y="54"/>
                  </a:lnTo>
                  <a:lnTo>
                    <a:pt x="24" y="51"/>
                  </a:lnTo>
                  <a:lnTo>
                    <a:pt x="25" y="43"/>
                  </a:lnTo>
                  <a:lnTo>
                    <a:pt x="26" y="38"/>
                  </a:lnTo>
                  <a:lnTo>
                    <a:pt x="27" y="33"/>
                  </a:lnTo>
                  <a:lnTo>
                    <a:pt x="29" y="28"/>
                  </a:lnTo>
                  <a:lnTo>
                    <a:pt x="30" y="23"/>
                  </a:lnTo>
                  <a:lnTo>
                    <a:pt x="32" y="19"/>
                  </a:lnTo>
                  <a:lnTo>
                    <a:pt x="33" y="13"/>
                  </a:lnTo>
                  <a:lnTo>
                    <a:pt x="35" y="10"/>
                  </a:lnTo>
                  <a:lnTo>
                    <a:pt x="37" y="8"/>
                  </a:lnTo>
                  <a:lnTo>
                    <a:pt x="39" y="4"/>
                  </a:lnTo>
                  <a:lnTo>
                    <a:pt x="44" y="0"/>
                  </a:lnTo>
                  <a:lnTo>
                    <a:pt x="46" y="0"/>
                  </a:lnTo>
                  <a:lnTo>
                    <a:pt x="48" y="1"/>
                  </a:lnTo>
                  <a:lnTo>
                    <a:pt x="50" y="1"/>
                  </a:lnTo>
                  <a:lnTo>
                    <a:pt x="52" y="3"/>
                  </a:lnTo>
                  <a:lnTo>
                    <a:pt x="53" y="3"/>
                  </a:lnTo>
                  <a:lnTo>
                    <a:pt x="56" y="9"/>
                  </a:lnTo>
                  <a:lnTo>
                    <a:pt x="58" y="10"/>
                  </a:lnTo>
                  <a:lnTo>
                    <a:pt x="59" y="15"/>
                  </a:lnTo>
                  <a:lnTo>
                    <a:pt x="61" y="18"/>
                  </a:lnTo>
                  <a:lnTo>
                    <a:pt x="62" y="23"/>
                  </a:lnTo>
                  <a:lnTo>
                    <a:pt x="64" y="28"/>
                  </a:lnTo>
                  <a:lnTo>
                    <a:pt x="65" y="33"/>
                  </a:lnTo>
                  <a:lnTo>
                    <a:pt x="66" y="38"/>
                  </a:lnTo>
                  <a:lnTo>
                    <a:pt x="67" y="43"/>
                  </a:lnTo>
                  <a:lnTo>
                    <a:pt x="68" y="49"/>
                  </a:lnTo>
                  <a:lnTo>
                    <a:pt x="70" y="54"/>
                  </a:lnTo>
                  <a:lnTo>
                    <a:pt x="71" y="59"/>
                  </a:lnTo>
                  <a:lnTo>
                    <a:pt x="73" y="64"/>
                  </a:lnTo>
                  <a:lnTo>
                    <a:pt x="73" y="69"/>
                  </a:lnTo>
                  <a:lnTo>
                    <a:pt x="74" y="74"/>
                  </a:lnTo>
                  <a:lnTo>
                    <a:pt x="75" y="79"/>
                  </a:lnTo>
                  <a:lnTo>
                    <a:pt x="76" y="84"/>
                  </a:lnTo>
                  <a:lnTo>
                    <a:pt x="77" y="86"/>
                  </a:lnTo>
                  <a:lnTo>
                    <a:pt x="78" y="92"/>
                  </a:lnTo>
                  <a:lnTo>
                    <a:pt x="79" y="97"/>
                  </a:lnTo>
                  <a:lnTo>
                    <a:pt x="79" y="102"/>
                  </a:lnTo>
                  <a:lnTo>
                    <a:pt x="80" y="107"/>
                  </a:lnTo>
                  <a:lnTo>
                    <a:pt x="80" y="112"/>
                  </a:lnTo>
                  <a:lnTo>
                    <a:pt x="81" y="118"/>
                  </a:lnTo>
                  <a:lnTo>
                    <a:pt x="81" y="123"/>
                  </a:lnTo>
                  <a:lnTo>
                    <a:pt x="82" y="128"/>
                  </a:lnTo>
                  <a:lnTo>
                    <a:pt x="82" y="133"/>
                  </a:lnTo>
                  <a:lnTo>
                    <a:pt x="82" y="138"/>
                  </a:lnTo>
                  <a:lnTo>
                    <a:pt x="83" y="143"/>
                  </a:lnTo>
                  <a:lnTo>
                    <a:pt x="83" y="148"/>
                  </a:lnTo>
                  <a:lnTo>
                    <a:pt x="83" y="153"/>
                  </a:lnTo>
                  <a:lnTo>
                    <a:pt x="83" y="158"/>
                  </a:lnTo>
                  <a:lnTo>
                    <a:pt x="84" y="164"/>
                  </a:lnTo>
                  <a:lnTo>
                    <a:pt x="84" y="169"/>
                  </a:lnTo>
                  <a:lnTo>
                    <a:pt x="85" y="174"/>
                  </a:lnTo>
                  <a:lnTo>
                    <a:pt x="85" y="179"/>
                  </a:lnTo>
                  <a:lnTo>
                    <a:pt x="85" y="184"/>
                  </a:lnTo>
                  <a:lnTo>
                    <a:pt x="86" y="189"/>
                  </a:lnTo>
                  <a:lnTo>
                    <a:pt x="86" y="194"/>
                  </a:lnTo>
                  <a:lnTo>
                    <a:pt x="86" y="199"/>
                  </a:lnTo>
                  <a:lnTo>
                    <a:pt x="86" y="204"/>
                  </a:lnTo>
                  <a:lnTo>
                    <a:pt x="86" y="210"/>
                  </a:lnTo>
                  <a:lnTo>
                    <a:pt x="87" y="217"/>
                  </a:lnTo>
                  <a:lnTo>
                    <a:pt x="87" y="220"/>
                  </a:lnTo>
                  <a:lnTo>
                    <a:pt x="87" y="225"/>
                  </a:lnTo>
                  <a:lnTo>
                    <a:pt x="87" y="230"/>
                  </a:lnTo>
                  <a:lnTo>
                    <a:pt x="88" y="235"/>
                  </a:lnTo>
                  <a:lnTo>
                    <a:pt x="88" y="240"/>
                  </a:lnTo>
                  <a:lnTo>
                    <a:pt x="89" y="245"/>
                  </a:lnTo>
                  <a:lnTo>
                    <a:pt x="91" y="253"/>
                  </a:lnTo>
                  <a:lnTo>
                    <a:pt x="91" y="261"/>
                  </a:lnTo>
                  <a:lnTo>
                    <a:pt x="91" y="266"/>
                  </a:lnTo>
                  <a:lnTo>
                    <a:pt x="91" y="271"/>
                  </a:lnTo>
                  <a:lnTo>
                    <a:pt x="92" y="276"/>
                  </a:lnTo>
                  <a:lnTo>
                    <a:pt x="92" y="281"/>
                  </a:lnTo>
                  <a:lnTo>
                    <a:pt x="93" y="286"/>
                  </a:lnTo>
                  <a:lnTo>
                    <a:pt x="93" y="293"/>
                  </a:lnTo>
                  <a:lnTo>
                    <a:pt x="94" y="299"/>
                  </a:lnTo>
                  <a:lnTo>
                    <a:pt x="99" y="313"/>
                  </a:lnTo>
                  <a:lnTo>
                    <a:pt x="93" y="300"/>
                  </a:lnTo>
                </a:path>
              </a:pathLst>
            </a:custGeom>
            <a:noFill/>
            <a:ln w="12700" cap="rnd">
              <a:solidFill>
                <a:schemeClr val="bg1"/>
              </a:solidFill>
              <a:round/>
              <a:headEnd/>
              <a:tailEnd/>
            </a:ln>
          </p:spPr>
          <p:txBody>
            <a:bodyPr/>
            <a:lstStyle/>
            <a:p>
              <a:endParaRPr lang="en-US"/>
            </a:p>
          </p:txBody>
        </p:sp>
        <p:sp>
          <p:nvSpPr>
            <p:cNvPr id="59400" name="Freeform 2056"/>
            <p:cNvSpPr>
              <a:spLocks/>
            </p:cNvSpPr>
            <p:nvPr/>
          </p:nvSpPr>
          <p:spPr bwMode="auto">
            <a:xfrm>
              <a:off x="1613" y="2621"/>
              <a:ext cx="109" cy="339"/>
            </a:xfrm>
            <a:custGeom>
              <a:avLst/>
              <a:gdLst>
                <a:gd name="T0" fmla="*/ 102 w 109"/>
                <a:gd name="T1" fmla="*/ 292 h 339"/>
                <a:gd name="T2" fmla="*/ 102 w 109"/>
                <a:gd name="T3" fmla="*/ 279 h 339"/>
                <a:gd name="T4" fmla="*/ 102 w 109"/>
                <a:gd name="T5" fmla="*/ 279 h 339"/>
                <a:gd name="T6" fmla="*/ 100 w 109"/>
                <a:gd name="T7" fmla="*/ 265 h 339"/>
                <a:gd name="T8" fmla="*/ 102 w 109"/>
                <a:gd name="T9" fmla="*/ 253 h 339"/>
                <a:gd name="T10" fmla="*/ 100 w 109"/>
                <a:gd name="T11" fmla="*/ 242 h 339"/>
                <a:gd name="T12" fmla="*/ 100 w 109"/>
                <a:gd name="T13" fmla="*/ 232 h 339"/>
                <a:gd name="T14" fmla="*/ 99 w 109"/>
                <a:gd name="T15" fmla="*/ 222 h 339"/>
                <a:gd name="T16" fmla="*/ 98 w 109"/>
                <a:gd name="T17" fmla="*/ 212 h 339"/>
                <a:gd name="T18" fmla="*/ 97 w 109"/>
                <a:gd name="T19" fmla="*/ 202 h 339"/>
                <a:gd name="T20" fmla="*/ 96 w 109"/>
                <a:gd name="T21" fmla="*/ 189 h 339"/>
                <a:gd name="T22" fmla="*/ 95 w 109"/>
                <a:gd name="T23" fmla="*/ 179 h 339"/>
                <a:gd name="T24" fmla="*/ 94 w 109"/>
                <a:gd name="T25" fmla="*/ 168 h 339"/>
                <a:gd name="T26" fmla="*/ 93 w 109"/>
                <a:gd name="T27" fmla="*/ 158 h 339"/>
                <a:gd name="T28" fmla="*/ 92 w 109"/>
                <a:gd name="T29" fmla="*/ 148 h 339"/>
                <a:gd name="T30" fmla="*/ 91 w 109"/>
                <a:gd name="T31" fmla="*/ 135 h 339"/>
                <a:gd name="T32" fmla="*/ 90 w 109"/>
                <a:gd name="T33" fmla="*/ 125 h 339"/>
                <a:gd name="T34" fmla="*/ 88 w 109"/>
                <a:gd name="T35" fmla="*/ 115 h 339"/>
                <a:gd name="T36" fmla="*/ 86 w 109"/>
                <a:gd name="T37" fmla="*/ 105 h 339"/>
                <a:gd name="T38" fmla="*/ 85 w 109"/>
                <a:gd name="T39" fmla="*/ 87 h 339"/>
                <a:gd name="T40" fmla="*/ 83 w 109"/>
                <a:gd name="T41" fmla="*/ 74 h 339"/>
                <a:gd name="T42" fmla="*/ 81 w 109"/>
                <a:gd name="T43" fmla="*/ 64 h 339"/>
                <a:gd name="T44" fmla="*/ 79 w 109"/>
                <a:gd name="T45" fmla="*/ 54 h 339"/>
                <a:gd name="T46" fmla="*/ 78 w 109"/>
                <a:gd name="T47" fmla="*/ 43 h 339"/>
                <a:gd name="T48" fmla="*/ 75 w 109"/>
                <a:gd name="T49" fmla="*/ 33 h 339"/>
                <a:gd name="T50" fmla="*/ 72 w 109"/>
                <a:gd name="T51" fmla="*/ 23 h 339"/>
                <a:gd name="T52" fmla="*/ 69 w 109"/>
                <a:gd name="T53" fmla="*/ 13 h 339"/>
                <a:gd name="T54" fmla="*/ 65 w 109"/>
                <a:gd name="T55" fmla="*/ 8 h 339"/>
                <a:gd name="T56" fmla="*/ 59 w 109"/>
                <a:gd name="T57" fmla="*/ 0 h 339"/>
                <a:gd name="T58" fmla="*/ 54 w 109"/>
                <a:gd name="T59" fmla="*/ 1 h 339"/>
                <a:gd name="T60" fmla="*/ 50 w 109"/>
                <a:gd name="T61" fmla="*/ 3 h 339"/>
                <a:gd name="T62" fmla="*/ 46 w 109"/>
                <a:gd name="T63" fmla="*/ 9 h 339"/>
                <a:gd name="T64" fmla="*/ 43 w 109"/>
                <a:gd name="T65" fmla="*/ 15 h 339"/>
                <a:gd name="T66" fmla="*/ 40 w 109"/>
                <a:gd name="T67" fmla="*/ 23 h 339"/>
                <a:gd name="T68" fmla="*/ 38 w 109"/>
                <a:gd name="T69" fmla="*/ 33 h 339"/>
                <a:gd name="T70" fmla="*/ 35 w 109"/>
                <a:gd name="T71" fmla="*/ 43 h 339"/>
                <a:gd name="T72" fmla="*/ 32 w 109"/>
                <a:gd name="T73" fmla="*/ 54 h 339"/>
                <a:gd name="T74" fmla="*/ 29 w 109"/>
                <a:gd name="T75" fmla="*/ 64 h 339"/>
                <a:gd name="T76" fmla="*/ 28 w 109"/>
                <a:gd name="T77" fmla="*/ 74 h 339"/>
                <a:gd name="T78" fmla="*/ 26 w 109"/>
                <a:gd name="T79" fmla="*/ 84 h 339"/>
                <a:gd name="T80" fmla="*/ 24 w 109"/>
                <a:gd name="T81" fmla="*/ 92 h 339"/>
                <a:gd name="T82" fmla="*/ 23 w 109"/>
                <a:gd name="T83" fmla="*/ 102 h 339"/>
                <a:gd name="T84" fmla="*/ 22 w 109"/>
                <a:gd name="T85" fmla="*/ 112 h 339"/>
                <a:gd name="T86" fmla="*/ 21 w 109"/>
                <a:gd name="T87" fmla="*/ 122 h 339"/>
                <a:gd name="T88" fmla="*/ 21 w 109"/>
                <a:gd name="T89" fmla="*/ 133 h 339"/>
                <a:gd name="T90" fmla="*/ 20 w 109"/>
                <a:gd name="T91" fmla="*/ 143 h 339"/>
                <a:gd name="T92" fmla="*/ 19 w 109"/>
                <a:gd name="T93" fmla="*/ 153 h 339"/>
                <a:gd name="T94" fmla="*/ 18 w 109"/>
                <a:gd name="T95" fmla="*/ 163 h 339"/>
                <a:gd name="T96" fmla="*/ 17 w 109"/>
                <a:gd name="T97" fmla="*/ 173 h 339"/>
                <a:gd name="T98" fmla="*/ 17 w 109"/>
                <a:gd name="T99" fmla="*/ 184 h 339"/>
                <a:gd name="T100" fmla="*/ 16 w 109"/>
                <a:gd name="T101" fmla="*/ 194 h 339"/>
                <a:gd name="T102" fmla="*/ 16 w 109"/>
                <a:gd name="T103" fmla="*/ 204 h 339"/>
                <a:gd name="T104" fmla="*/ 15 w 109"/>
                <a:gd name="T105" fmla="*/ 217 h 339"/>
                <a:gd name="T106" fmla="*/ 15 w 109"/>
                <a:gd name="T107" fmla="*/ 224 h 339"/>
                <a:gd name="T108" fmla="*/ 14 w 109"/>
                <a:gd name="T109" fmla="*/ 235 h 339"/>
                <a:gd name="T110" fmla="*/ 13 w 109"/>
                <a:gd name="T111" fmla="*/ 245 h 339"/>
                <a:gd name="T112" fmla="*/ 11 w 109"/>
                <a:gd name="T113" fmla="*/ 260 h 339"/>
                <a:gd name="T114" fmla="*/ 11 w 109"/>
                <a:gd name="T115" fmla="*/ 270 h 339"/>
                <a:gd name="T116" fmla="*/ 10 w 109"/>
                <a:gd name="T117" fmla="*/ 281 h 339"/>
                <a:gd name="T118" fmla="*/ 9 w 109"/>
                <a:gd name="T119" fmla="*/ 292 h 339"/>
                <a:gd name="T120" fmla="*/ 0 w 109"/>
                <a:gd name="T121" fmla="*/ 338 h 339"/>
                <a:gd name="T122" fmla="*/ 9 w 109"/>
                <a:gd name="T123" fmla="*/ 300 h 3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9"/>
                <a:gd name="T187" fmla="*/ 0 h 339"/>
                <a:gd name="T188" fmla="*/ 109 w 109"/>
                <a:gd name="T189" fmla="*/ 339 h 3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9" h="339">
                  <a:moveTo>
                    <a:pt x="108" y="325"/>
                  </a:moveTo>
                  <a:lnTo>
                    <a:pt x="102" y="292"/>
                  </a:lnTo>
                  <a:lnTo>
                    <a:pt x="102" y="286"/>
                  </a:lnTo>
                  <a:lnTo>
                    <a:pt x="102" y="279"/>
                  </a:lnTo>
                  <a:lnTo>
                    <a:pt x="102" y="272"/>
                  </a:lnTo>
                  <a:lnTo>
                    <a:pt x="100" y="265"/>
                  </a:lnTo>
                  <a:lnTo>
                    <a:pt x="102" y="265"/>
                  </a:lnTo>
                  <a:lnTo>
                    <a:pt x="102" y="253"/>
                  </a:lnTo>
                  <a:lnTo>
                    <a:pt x="101" y="247"/>
                  </a:lnTo>
                  <a:lnTo>
                    <a:pt x="100" y="242"/>
                  </a:lnTo>
                  <a:lnTo>
                    <a:pt x="100" y="237"/>
                  </a:lnTo>
                  <a:lnTo>
                    <a:pt x="100" y="232"/>
                  </a:lnTo>
                  <a:lnTo>
                    <a:pt x="100" y="227"/>
                  </a:lnTo>
                  <a:lnTo>
                    <a:pt x="99" y="222"/>
                  </a:lnTo>
                  <a:lnTo>
                    <a:pt x="98" y="217"/>
                  </a:lnTo>
                  <a:lnTo>
                    <a:pt x="98" y="212"/>
                  </a:lnTo>
                  <a:lnTo>
                    <a:pt x="97" y="207"/>
                  </a:lnTo>
                  <a:lnTo>
                    <a:pt x="97" y="202"/>
                  </a:lnTo>
                  <a:lnTo>
                    <a:pt x="96" y="196"/>
                  </a:lnTo>
                  <a:lnTo>
                    <a:pt x="96" y="189"/>
                  </a:lnTo>
                  <a:lnTo>
                    <a:pt x="96" y="184"/>
                  </a:lnTo>
                  <a:lnTo>
                    <a:pt x="95" y="179"/>
                  </a:lnTo>
                  <a:lnTo>
                    <a:pt x="94" y="175"/>
                  </a:lnTo>
                  <a:lnTo>
                    <a:pt x="94" y="168"/>
                  </a:lnTo>
                  <a:lnTo>
                    <a:pt x="94" y="163"/>
                  </a:lnTo>
                  <a:lnTo>
                    <a:pt x="93" y="158"/>
                  </a:lnTo>
                  <a:lnTo>
                    <a:pt x="92" y="153"/>
                  </a:lnTo>
                  <a:lnTo>
                    <a:pt x="92" y="148"/>
                  </a:lnTo>
                  <a:lnTo>
                    <a:pt x="91" y="143"/>
                  </a:lnTo>
                  <a:lnTo>
                    <a:pt x="91" y="135"/>
                  </a:lnTo>
                  <a:lnTo>
                    <a:pt x="91" y="130"/>
                  </a:lnTo>
                  <a:lnTo>
                    <a:pt x="90" y="125"/>
                  </a:lnTo>
                  <a:lnTo>
                    <a:pt x="89" y="120"/>
                  </a:lnTo>
                  <a:lnTo>
                    <a:pt x="88" y="115"/>
                  </a:lnTo>
                  <a:lnTo>
                    <a:pt x="87" y="110"/>
                  </a:lnTo>
                  <a:lnTo>
                    <a:pt x="86" y="105"/>
                  </a:lnTo>
                  <a:lnTo>
                    <a:pt x="86" y="92"/>
                  </a:lnTo>
                  <a:lnTo>
                    <a:pt x="85" y="87"/>
                  </a:lnTo>
                  <a:lnTo>
                    <a:pt x="84" y="82"/>
                  </a:lnTo>
                  <a:lnTo>
                    <a:pt x="83" y="74"/>
                  </a:lnTo>
                  <a:lnTo>
                    <a:pt x="82" y="69"/>
                  </a:lnTo>
                  <a:lnTo>
                    <a:pt x="81" y="64"/>
                  </a:lnTo>
                  <a:lnTo>
                    <a:pt x="80" y="59"/>
                  </a:lnTo>
                  <a:lnTo>
                    <a:pt x="79" y="54"/>
                  </a:lnTo>
                  <a:lnTo>
                    <a:pt x="78" y="51"/>
                  </a:lnTo>
                  <a:lnTo>
                    <a:pt x="78" y="43"/>
                  </a:lnTo>
                  <a:lnTo>
                    <a:pt x="76" y="38"/>
                  </a:lnTo>
                  <a:lnTo>
                    <a:pt x="75" y="33"/>
                  </a:lnTo>
                  <a:lnTo>
                    <a:pt x="74" y="28"/>
                  </a:lnTo>
                  <a:lnTo>
                    <a:pt x="72" y="23"/>
                  </a:lnTo>
                  <a:lnTo>
                    <a:pt x="70" y="19"/>
                  </a:lnTo>
                  <a:lnTo>
                    <a:pt x="69" y="13"/>
                  </a:lnTo>
                  <a:lnTo>
                    <a:pt x="67" y="10"/>
                  </a:lnTo>
                  <a:lnTo>
                    <a:pt x="65" y="8"/>
                  </a:lnTo>
                  <a:lnTo>
                    <a:pt x="63" y="4"/>
                  </a:lnTo>
                  <a:lnTo>
                    <a:pt x="59" y="0"/>
                  </a:lnTo>
                  <a:lnTo>
                    <a:pt x="56" y="0"/>
                  </a:lnTo>
                  <a:lnTo>
                    <a:pt x="54" y="1"/>
                  </a:lnTo>
                  <a:lnTo>
                    <a:pt x="52" y="1"/>
                  </a:lnTo>
                  <a:lnTo>
                    <a:pt x="50" y="3"/>
                  </a:lnTo>
                  <a:lnTo>
                    <a:pt x="49" y="3"/>
                  </a:lnTo>
                  <a:lnTo>
                    <a:pt x="46" y="9"/>
                  </a:lnTo>
                  <a:lnTo>
                    <a:pt x="44" y="10"/>
                  </a:lnTo>
                  <a:lnTo>
                    <a:pt x="43" y="15"/>
                  </a:lnTo>
                  <a:lnTo>
                    <a:pt x="42" y="18"/>
                  </a:lnTo>
                  <a:lnTo>
                    <a:pt x="40" y="23"/>
                  </a:lnTo>
                  <a:lnTo>
                    <a:pt x="39" y="28"/>
                  </a:lnTo>
                  <a:lnTo>
                    <a:pt x="38" y="33"/>
                  </a:lnTo>
                  <a:lnTo>
                    <a:pt x="37" y="38"/>
                  </a:lnTo>
                  <a:lnTo>
                    <a:pt x="35" y="43"/>
                  </a:lnTo>
                  <a:lnTo>
                    <a:pt x="34" y="48"/>
                  </a:lnTo>
                  <a:lnTo>
                    <a:pt x="32" y="54"/>
                  </a:lnTo>
                  <a:lnTo>
                    <a:pt x="31" y="59"/>
                  </a:lnTo>
                  <a:lnTo>
                    <a:pt x="29" y="64"/>
                  </a:lnTo>
                  <a:lnTo>
                    <a:pt x="29" y="69"/>
                  </a:lnTo>
                  <a:lnTo>
                    <a:pt x="28" y="74"/>
                  </a:lnTo>
                  <a:lnTo>
                    <a:pt x="27" y="79"/>
                  </a:lnTo>
                  <a:lnTo>
                    <a:pt x="26" y="84"/>
                  </a:lnTo>
                  <a:lnTo>
                    <a:pt x="25" y="85"/>
                  </a:lnTo>
                  <a:lnTo>
                    <a:pt x="24" y="92"/>
                  </a:lnTo>
                  <a:lnTo>
                    <a:pt x="23" y="97"/>
                  </a:lnTo>
                  <a:lnTo>
                    <a:pt x="23" y="102"/>
                  </a:lnTo>
                  <a:lnTo>
                    <a:pt x="22" y="107"/>
                  </a:lnTo>
                  <a:lnTo>
                    <a:pt x="22" y="112"/>
                  </a:lnTo>
                  <a:lnTo>
                    <a:pt x="21" y="117"/>
                  </a:lnTo>
                  <a:lnTo>
                    <a:pt x="21" y="122"/>
                  </a:lnTo>
                  <a:lnTo>
                    <a:pt x="21" y="128"/>
                  </a:lnTo>
                  <a:lnTo>
                    <a:pt x="21" y="133"/>
                  </a:lnTo>
                  <a:lnTo>
                    <a:pt x="20" y="138"/>
                  </a:lnTo>
                  <a:lnTo>
                    <a:pt x="20" y="143"/>
                  </a:lnTo>
                  <a:lnTo>
                    <a:pt x="20" y="148"/>
                  </a:lnTo>
                  <a:lnTo>
                    <a:pt x="19" y="153"/>
                  </a:lnTo>
                  <a:lnTo>
                    <a:pt x="19" y="158"/>
                  </a:lnTo>
                  <a:lnTo>
                    <a:pt x="18" y="163"/>
                  </a:lnTo>
                  <a:lnTo>
                    <a:pt x="18" y="168"/>
                  </a:lnTo>
                  <a:lnTo>
                    <a:pt x="17" y="173"/>
                  </a:lnTo>
                  <a:lnTo>
                    <a:pt x="17" y="179"/>
                  </a:lnTo>
                  <a:lnTo>
                    <a:pt x="17" y="184"/>
                  </a:lnTo>
                  <a:lnTo>
                    <a:pt x="16" y="189"/>
                  </a:lnTo>
                  <a:lnTo>
                    <a:pt x="16" y="194"/>
                  </a:lnTo>
                  <a:lnTo>
                    <a:pt x="16" y="199"/>
                  </a:lnTo>
                  <a:lnTo>
                    <a:pt x="16" y="204"/>
                  </a:lnTo>
                  <a:lnTo>
                    <a:pt x="16" y="209"/>
                  </a:lnTo>
                  <a:lnTo>
                    <a:pt x="15" y="217"/>
                  </a:lnTo>
                  <a:lnTo>
                    <a:pt x="15" y="219"/>
                  </a:lnTo>
                  <a:lnTo>
                    <a:pt x="15" y="224"/>
                  </a:lnTo>
                  <a:lnTo>
                    <a:pt x="15" y="230"/>
                  </a:lnTo>
                  <a:lnTo>
                    <a:pt x="14" y="235"/>
                  </a:lnTo>
                  <a:lnTo>
                    <a:pt x="14" y="240"/>
                  </a:lnTo>
                  <a:lnTo>
                    <a:pt x="13" y="245"/>
                  </a:lnTo>
                  <a:lnTo>
                    <a:pt x="11" y="253"/>
                  </a:lnTo>
                  <a:lnTo>
                    <a:pt x="11" y="260"/>
                  </a:lnTo>
                  <a:lnTo>
                    <a:pt x="11" y="265"/>
                  </a:lnTo>
                  <a:lnTo>
                    <a:pt x="11" y="270"/>
                  </a:lnTo>
                  <a:lnTo>
                    <a:pt x="10" y="276"/>
                  </a:lnTo>
                  <a:lnTo>
                    <a:pt x="10" y="281"/>
                  </a:lnTo>
                  <a:lnTo>
                    <a:pt x="9" y="286"/>
                  </a:lnTo>
                  <a:lnTo>
                    <a:pt x="9" y="292"/>
                  </a:lnTo>
                  <a:lnTo>
                    <a:pt x="0" y="338"/>
                  </a:lnTo>
                  <a:lnTo>
                    <a:pt x="9" y="300"/>
                  </a:lnTo>
                </a:path>
              </a:pathLst>
            </a:custGeom>
            <a:noFill/>
            <a:ln w="12700" cap="rnd">
              <a:solidFill>
                <a:schemeClr val="bg1"/>
              </a:solidFill>
              <a:round/>
              <a:headEnd/>
              <a:tailEnd/>
            </a:ln>
          </p:spPr>
          <p:txBody>
            <a:bodyPr/>
            <a:lstStyle/>
            <a:p>
              <a:endParaRPr lang="en-US"/>
            </a:p>
          </p:txBody>
        </p:sp>
        <p:sp>
          <p:nvSpPr>
            <p:cNvPr id="59401" name="Freeform 2057"/>
            <p:cNvSpPr>
              <a:spLocks/>
            </p:cNvSpPr>
            <p:nvPr/>
          </p:nvSpPr>
          <p:spPr bwMode="auto">
            <a:xfrm>
              <a:off x="1626" y="2832"/>
              <a:ext cx="4" cy="40"/>
            </a:xfrm>
            <a:custGeom>
              <a:avLst/>
              <a:gdLst>
                <a:gd name="T0" fmla="*/ 3 w 4"/>
                <a:gd name="T1" fmla="*/ 0 h 40"/>
                <a:gd name="T2" fmla="*/ 2 w 4"/>
                <a:gd name="T3" fmla="*/ 4 h 40"/>
                <a:gd name="T4" fmla="*/ 2 w 4"/>
                <a:gd name="T5" fmla="*/ 7 h 40"/>
                <a:gd name="T6" fmla="*/ 1 w 4"/>
                <a:gd name="T7" fmla="*/ 10 h 40"/>
                <a:gd name="T8" fmla="*/ 1 w 4"/>
                <a:gd name="T9" fmla="*/ 13 h 40"/>
                <a:gd name="T10" fmla="*/ 1 w 4"/>
                <a:gd name="T11" fmla="*/ 16 h 40"/>
                <a:gd name="T12" fmla="*/ 1 w 4"/>
                <a:gd name="T13" fmla="*/ 19 h 40"/>
                <a:gd name="T14" fmla="*/ 1 w 4"/>
                <a:gd name="T15" fmla="*/ 22 h 40"/>
                <a:gd name="T16" fmla="*/ 1 w 4"/>
                <a:gd name="T17" fmla="*/ 24 h 40"/>
                <a:gd name="T18" fmla="*/ 1 w 4"/>
                <a:gd name="T19" fmla="*/ 28 h 40"/>
                <a:gd name="T20" fmla="*/ 1 w 4"/>
                <a:gd name="T21" fmla="*/ 30 h 40"/>
                <a:gd name="T22" fmla="*/ 1 w 4"/>
                <a:gd name="T23" fmla="*/ 33 h 40"/>
                <a:gd name="T24" fmla="*/ 0 w 4"/>
                <a:gd name="T25" fmla="*/ 36 h 40"/>
                <a:gd name="T26" fmla="*/ 0 w 4"/>
                <a:gd name="T27" fmla="*/ 39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40"/>
                <a:gd name="T44" fmla="*/ 4 w 4"/>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40">
                  <a:moveTo>
                    <a:pt x="3" y="0"/>
                  </a:moveTo>
                  <a:lnTo>
                    <a:pt x="2" y="4"/>
                  </a:lnTo>
                  <a:lnTo>
                    <a:pt x="2" y="7"/>
                  </a:lnTo>
                  <a:lnTo>
                    <a:pt x="1" y="10"/>
                  </a:lnTo>
                  <a:lnTo>
                    <a:pt x="1" y="13"/>
                  </a:lnTo>
                  <a:lnTo>
                    <a:pt x="1" y="16"/>
                  </a:lnTo>
                  <a:lnTo>
                    <a:pt x="1" y="19"/>
                  </a:lnTo>
                  <a:lnTo>
                    <a:pt x="1" y="22"/>
                  </a:lnTo>
                  <a:lnTo>
                    <a:pt x="1" y="24"/>
                  </a:lnTo>
                  <a:lnTo>
                    <a:pt x="1" y="28"/>
                  </a:lnTo>
                  <a:lnTo>
                    <a:pt x="1" y="30"/>
                  </a:lnTo>
                  <a:lnTo>
                    <a:pt x="1" y="33"/>
                  </a:lnTo>
                  <a:lnTo>
                    <a:pt x="0" y="36"/>
                  </a:lnTo>
                  <a:lnTo>
                    <a:pt x="0" y="39"/>
                  </a:lnTo>
                </a:path>
              </a:pathLst>
            </a:custGeom>
            <a:noFill/>
            <a:ln w="12700" cap="rnd">
              <a:solidFill>
                <a:schemeClr val="bg1"/>
              </a:solidFill>
              <a:round/>
              <a:headEnd/>
              <a:tailEnd/>
            </a:ln>
          </p:spPr>
          <p:txBody>
            <a:bodyPr/>
            <a:lstStyle/>
            <a:p>
              <a:endParaRPr lang="en-US"/>
            </a:p>
          </p:txBody>
        </p:sp>
        <p:sp>
          <p:nvSpPr>
            <p:cNvPr id="59402" name="Freeform 2058"/>
            <p:cNvSpPr>
              <a:spLocks/>
            </p:cNvSpPr>
            <p:nvPr/>
          </p:nvSpPr>
          <p:spPr bwMode="auto">
            <a:xfrm>
              <a:off x="1711" y="2833"/>
              <a:ext cx="13" cy="116"/>
            </a:xfrm>
            <a:custGeom>
              <a:avLst/>
              <a:gdLst>
                <a:gd name="T0" fmla="*/ 11 w 13"/>
                <a:gd name="T1" fmla="*/ 115 h 116"/>
                <a:gd name="T2" fmla="*/ 12 w 13"/>
                <a:gd name="T3" fmla="*/ 110 h 116"/>
                <a:gd name="T4" fmla="*/ 11 w 13"/>
                <a:gd name="T5" fmla="*/ 107 h 116"/>
                <a:gd name="T6" fmla="*/ 10 w 13"/>
                <a:gd name="T7" fmla="*/ 104 h 116"/>
                <a:gd name="T8" fmla="*/ 9 w 13"/>
                <a:gd name="T9" fmla="*/ 100 h 116"/>
                <a:gd name="T10" fmla="*/ 8 w 13"/>
                <a:gd name="T11" fmla="*/ 98 h 116"/>
                <a:gd name="T12" fmla="*/ 8 w 13"/>
                <a:gd name="T13" fmla="*/ 95 h 116"/>
                <a:gd name="T14" fmla="*/ 8 w 13"/>
                <a:gd name="T15" fmla="*/ 90 h 116"/>
                <a:gd name="T16" fmla="*/ 8 w 13"/>
                <a:gd name="T17" fmla="*/ 87 h 116"/>
                <a:gd name="T18" fmla="*/ 7 w 13"/>
                <a:gd name="T19" fmla="*/ 84 h 116"/>
                <a:gd name="T20" fmla="*/ 7 w 13"/>
                <a:gd name="T21" fmla="*/ 82 h 116"/>
                <a:gd name="T22" fmla="*/ 6 w 13"/>
                <a:gd name="T23" fmla="*/ 78 h 116"/>
                <a:gd name="T24" fmla="*/ 6 w 13"/>
                <a:gd name="T25" fmla="*/ 75 h 116"/>
                <a:gd name="T26" fmla="*/ 5 w 13"/>
                <a:gd name="T27" fmla="*/ 71 h 116"/>
                <a:gd name="T28" fmla="*/ 5 w 13"/>
                <a:gd name="T29" fmla="*/ 69 h 116"/>
                <a:gd name="T30" fmla="*/ 5 w 13"/>
                <a:gd name="T31" fmla="*/ 65 h 116"/>
                <a:gd name="T32" fmla="*/ 5 w 13"/>
                <a:gd name="T33" fmla="*/ 63 h 116"/>
                <a:gd name="T34" fmla="*/ 4 w 13"/>
                <a:gd name="T35" fmla="*/ 60 h 116"/>
                <a:gd name="T36" fmla="*/ 4 w 13"/>
                <a:gd name="T37" fmla="*/ 57 h 116"/>
                <a:gd name="T38" fmla="*/ 4 w 13"/>
                <a:gd name="T39" fmla="*/ 54 h 116"/>
                <a:gd name="T40" fmla="*/ 3 w 13"/>
                <a:gd name="T41" fmla="*/ 51 h 116"/>
                <a:gd name="T42" fmla="*/ 3 w 13"/>
                <a:gd name="T43" fmla="*/ 48 h 116"/>
                <a:gd name="T44" fmla="*/ 3 w 13"/>
                <a:gd name="T45" fmla="*/ 44 h 116"/>
                <a:gd name="T46" fmla="*/ 2 w 13"/>
                <a:gd name="T47" fmla="*/ 42 h 116"/>
                <a:gd name="T48" fmla="*/ 2 w 13"/>
                <a:gd name="T49" fmla="*/ 38 h 116"/>
                <a:gd name="T50" fmla="*/ 2 w 13"/>
                <a:gd name="T51" fmla="*/ 35 h 116"/>
                <a:gd name="T52" fmla="*/ 2 w 13"/>
                <a:gd name="T53" fmla="*/ 32 h 116"/>
                <a:gd name="T54" fmla="*/ 2 w 13"/>
                <a:gd name="T55" fmla="*/ 29 h 116"/>
                <a:gd name="T56" fmla="*/ 2 w 13"/>
                <a:gd name="T57" fmla="*/ 26 h 116"/>
                <a:gd name="T58" fmla="*/ 1 w 13"/>
                <a:gd name="T59" fmla="*/ 23 h 116"/>
                <a:gd name="T60" fmla="*/ 1 w 13"/>
                <a:gd name="T61" fmla="*/ 21 h 116"/>
                <a:gd name="T62" fmla="*/ 1 w 13"/>
                <a:gd name="T63" fmla="*/ 17 h 116"/>
                <a:gd name="T64" fmla="*/ 1 w 13"/>
                <a:gd name="T65" fmla="*/ 15 h 116"/>
                <a:gd name="T66" fmla="*/ 1 w 13"/>
                <a:gd name="T67" fmla="*/ 12 h 116"/>
                <a:gd name="T68" fmla="*/ 1 w 13"/>
                <a:gd name="T69" fmla="*/ 9 h 116"/>
                <a:gd name="T70" fmla="*/ 1 w 13"/>
                <a:gd name="T71" fmla="*/ 6 h 116"/>
                <a:gd name="T72" fmla="*/ 1 w 13"/>
                <a:gd name="T73" fmla="*/ 3 h 116"/>
                <a:gd name="T74" fmla="*/ 0 w 13"/>
                <a:gd name="T75" fmla="*/ 0 h 116"/>
                <a:gd name="T76" fmla="*/ 1 w 13"/>
                <a:gd name="T77" fmla="*/ 3 h 116"/>
                <a:gd name="T78" fmla="*/ 1 w 13"/>
                <a:gd name="T79" fmla="*/ 6 h 116"/>
                <a:gd name="T80" fmla="*/ 1 w 13"/>
                <a:gd name="T81" fmla="*/ 9 h 116"/>
                <a:gd name="T82" fmla="*/ 2 w 13"/>
                <a:gd name="T83" fmla="*/ 12 h 116"/>
                <a:gd name="T84" fmla="*/ 2 w 13"/>
                <a:gd name="T85" fmla="*/ 15 h 116"/>
                <a:gd name="T86" fmla="*/ 2 w 13"/>
                <a:gd name="T87" fmla="*/ 17 h 116"/>
                <a:gd name="T88" fmla="*/ 2 w 13"/>
                <a:gd name="T89" fmla="*/ 21 h 116"/>
                <a:gd name="T90" fmla="*/ 2 w 13"/>
                <a:gd name="T91" fmla="*/ 23 h 116"/>
                <a:gd name="T92" fmla="*/ 2 w 13"/>
                <a:gd name="T93" fmla="*/ 26 h 116"/>
                <a:gd name="T94" fmla="*/ 2 w 13"/>
                <a:gd name="T95" fmla="*/ 29 h 116"/>
                <a:gd name="T96" fmla="*/ 2 w 13"/>
                <a:gd name="T97" fmla="*/ 32 h 1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
                <a:gd name="T148" fmla="*/ 0 h 116"/>
                <a:gd name="T149" fmla="*/ 13 w 13"/>
                <a:gd name="T150" fmla="*/ 116 h 1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 h="116">
                  <a:moveTo>
                    <a:pt x="11" y="115"/>
                  </a:moveTo>
                  <a:lnTo>
                    <a:pt x="12" y="110"/>
                  </a:lnTo>
                  <a:lnTo>
                    <a:pt x="11" y="107"/>
                  </a:lnTo>
                  <a:lnTo>
                    <a:pt x="10" y="104"/>
                  </a:lnTo>
                  <a:lnTo>
                    <a:pt x="9" y="100"/>
                  </a:lnTo>
                  <a:lnTo>
                    <a:pt x="8" y="98"/>
                  </a:lnTo>
                  <a:lnTo>
                    <a:pt x="8" y="95"/>
                  </a:lnTo>
                  <a:lnTo>
                    <a:pt x="8" y="90"/>
                  </a:lnTo>
                  <a:lnTo>
                    <a:pt x="8" y="87"/>
                  </a:lnTo>
                  <a:lnTo>
                    <a:pt x="7" y="84"/>
                  </a:lnTo>
                  <a:lnTo>
                    <a:pt x="7" y="82"/>
                  </a:lnTo>
                  <a:lnTo>
                    <a:pt x="6" y="78"/>
                  </a:lnTo>
                  <a:lnTo>
                    <a:pt x="6" y="75"/>
                  </a:lnTo>
                  <a:lnTo>
                    <a:pt x="5" y="71"/>
                  </a:lnTo>
                  <a:lnTo>
                    <a:pt x="5" y="69"/>
                  </a:lnTo>
                  <a:lnTo>
                    <a:pt x="5" y="65"/>
                  </a:lnTo>
                  <a:lnTo>
                    <a:pt x="5" y="63"/>
                  </a:lnTo>
                  <a:lnTo>
                    <a:pt x="4" y="60"/>
                  </a:lnTo>
                  <a:lnTo>
                    <a:pt x="4" y="57"/>
                  </a:lnTo>
                  <a:lnTo>
                    <a:pt x="4" y="54"/>
                  </a:lnTo>
                  <a:lnTo>
                    <a:pt x="3" y="51"/>
                  </a:lnTo>
                  <a:lnTo>
                    <a:pt x="3" y="48"/>
                  </a:lnTo>
                  <a:lnTo>
                    <a:pt x="3" y="44"/>
                  </a:lnTo>
                  <a:lnTo>
                    <a:pt x="2" y="42"/>
                  </a:lnTo>
                  <a:lnTo>
                    <a:pt x="2" y="38"/>
                  </a:lnTo>
                  <a:lnTo>
                    <a:pt x="2" y="35"/>
                  </a:lnTo>
                  <a:lnTo>
                    <a:pt x="2" y="32"/>
                  </a:lnTo>
                  <a:lnTo>
                    <a:pt x="2" y="29"/>
                  </a:lnTo>
                  <a:lnTo>
                    <a:pt x="2" y="26"/>
                  </a:lnTo>
                  <a:lnTo>
                    <a:pt x="1" y="23"/>
                  </a:lnTo>
                  <a:lnTo>
                    <a:pt x="1" y="21"/>
                  </a:lnTo>
                  <a:lnTo>
                    <a:pt x="1" y="17"/>
                  </a:lnTo>
                  <a:lnTo>
                    <a:pt x="1" y="15"/>
                  </a:lnTo>
                  <a:lnTo>
                    <a:pt x="1" y="12"/>
                  </a:lnTo>
                  <a:lnTo>
                    <a:pt x="1" y="9"/>
                  </a:lnTo>
                  <a:lnTo>
                    <a:pt x="1" y="6"/>
                  </a:lnTo>
                  <a:lnTo>
                    <a:pt x="1" y="3"/>
                  </a:lnTo>
                  <a:lnTo>
                    <a:pt x="0" y="0"/>
                  </a:lnTo>
                  <a:lnTo>
                    <a:pt x="1" y="3"/>
                  </a:lnTo>
                  <a:lnTo>
                    <a:pt x="1" y="6"/>
                  </a:lnTo>
                  <a:lnTo>
                    <a:pt x="1" y="9"/>
                  </a:lnTo>
                  <a:lnTo>
                    <a:pt x="2" y="12"/>
                  </a:lnTo>
                  <a:lnTo>
                    <a:pt x="2" y="15"/>
                  </a:lnTo>
                  <a:lnTo>
                    <a:pt x="2" y="17"/>
                  </a:lnTo>
                  <a:lnTo>
                    <a:pt x="2" y="21"/>
                  </a:lnTo>
                  <a:lnTo>
                    <a:pt x="2" y="23"/>
                  </a:lnTo>
                  <a:lnTo>
                    <a:pt x="2" y="26"/>
                  </a:lnTo>
                  <a:lnTo>
                    <a:pt x="2" y="29"/>
                  </a:lnTo>
                  <a:lnTo>
                    <a:pt x="2" y="32"/>
                  </a:lnTo>
                </a:path>
              </a:pathLst>
            </a:custGeom>
            <a:noFill/>
            <a:ln w="12700" cap="rnd">
              <a:solidFill>
                <a:schemeClr val="bg1"/>
              </a:solidFill>
              <a:round/>
              <a:headEnd/>
              <a:tailEnd/>
            </a:ln>
          </p:spPr>
          <p:txBody>
            <a:bodyPr/>
            <a:lstStyle/>
            <a:p>
              <a:endParaRPr lang="en-US"/>
            </a:p>
          </p:txBody>
        </p:sp>
        <p:sp>
          <p:nvSpPr>
            <p:cNvPr id="59403" name="Freeform 2059"/>
            <p:cNvSpPr>
              <a:spLocks/>
            </p:cNvSpPr>
            <p:nvPr/>
          </p:nvSpPr>
          <p:spPr bwMode="auto">
            <a:xfrm>
              <a:off x="1723" y="2950"/>
              <a:ext cx="10" cy="81"/>
            </a:xfrm>
            <a:custGeom>
              <a:avLst/>
              <a:gdLst>
                <a:gd name="T0" fmla="*/ 7 w 10"/>
                <a:gd name="T1" fmla="*/ 80 h 81"/>
                <a:gd name="T2" fmla="*/ 7 w 10"/>
                <a:gd name="T3" fmla="*/ 78 h 81"/>
                <a:gd name="T4" fmla="*/ 6 w 10"/>
                <a:gd name="T5" fmla="*/ 76 h 81"/>
                <a:gd name="T6" fmla="*/ 6 w 10"/>
                <a:gd name="T7" fmla="*/ 74 h 81"/>
                <a:gd name="T8" fmla="*/ 6 w 10"/>
                <a:gd name="T9" fmla="*/ 72 h 81"/>
                <a:gd name="T10" fmla="*/ 6 w 10"/>
                <a:gd name="T11" fmla="*/ 69 h 81"/>
                <a:gd name="T12" fmla="*/ 5 w 10"/>
                <a:gd name="T13" fmla="*/ 67 h 81"/>
                <a:gd name="T14" fmla="*/ 5 w 10"/>
                <a:gd name="T15" fmla="*/ 65 h 81"/>
                <a:gd name="T16" fmla="*/ 5 w 10"/>
                <a:gd name="T17" fmla="*/ 63 h 81"/>
                <a:gd name="T18" fmla="*/ 5 w 10"/>
                <a:gd name="T19" fmla="*/ 61 h 81"/>
                <a:gd name="T20" fmla="*/ 5 w 10"/>
                <a:gd name="T21" fmla="*/ 58 h 81"/>
                <a:gd name="T22" fmla="*/ 5 w 10"/>
                <a:gd name="T23" fmla="*/ 56 h 81"/>
                <a:gd name="T24" fmla="*/ 5 w 10"/>
                <a:gd name="T25" fmla="*/ 53 h 81"/>
                <a:gd name="T26" fmla="*/ 4 w 10"/>
                <a:gd name="T27" fmla="*/ 51 h 81"/>
                <a:gd name="T28" fmla="*/ 4 w 10"/>
                <a:gd name="T29" fmla="*/ 49 h 81"/>
                <a:gd name="T30" fmla="*/ 4 w 10"/>
                <a:gd name="T31" fmla="*/ 47 h 81"/>
                <a:gd name="T32" fmla="*/ 4 w 10"/>
                <a:gd name="T33" fmla="*/ 45 h 81"/>
                <a:gd name="T34" fmla="*/ 4 w 10"/>
                <a:gd name="T35" fmla="*/ 42 h 81"/>
                <a:gd name="T36" fmla="*/ 3 w 10"/>
                <a:gd name="T37" fmla="*/ 39 h 81"/>
                <a:gd name="T38" fmla="*/ 3 w 10"/>
                <a:gd name="T39" fmla="*/ 37 h 81"/>
                <a:gd name="T40" fmla="*/ 3 w 10"/>
                <a:gd name="T41" fmla="*/ 35 h 81"/>
                <a:gd name="T42" fmla="*/ 3 w 10"/>
                <a:gd name="T43" fmla="*/ 32 h 81"/>
                <a:gd name="T44" fmla="*/ 3 w 10"/>
                <a:gd name="T45" fmla="*/ 27 h 81"/>
                <a:gd name="T46" fmla="*/ 2 w 10"/>
                <a:gd name="T47" fmla="*/ 25 h 81"/>
                <a:gd name="T48" fmla="*/ 2 w 10"/>
                <a:gd name="T49" fmla="*/ 23 h 81"/>
                <a:gd name="T50" fmla="*/ 2 w 10"/>
                <a:gd name="T51" fmla="*/ 20 h 81"/>
                <a:gd name="T52" fmla="*/ 1 w 10"/>
                <a:gd name="T53" fmla="*/ 18 h 81"/>
                <a:gd name="T54" fmla="*/ 1 w 10"/>
                <a:gd name="T55" fmla="*/ 16 h 81"/>
                <a:gd name="T56" fmla="*/ 1 w 10"/>
                <a:gd name="T57" fmla="*/ 14 h 81"/>
                <a:gd name="T58" fmla="*/ 0 w 10"/>
                <a:gd name="T59" fmla="*/ 11 h 81"/>
                <a:gd name="T60" fmla="*/ 0 w 10"/>
                <a:gd name="T61" fmla="*/ 8 h 81"/>
                <a:gd name="T62" fmla="*/ 0 w 10"/>
                <a:gd name="T63" fmla="*/ 5 h 81"/>
                <a:gd name="T64" fmla="*/ 0 w 10"/>
                <a:gd name="T65" fmla="*/ 3 h 81"/>
                <a:gd name="T66" fmla="*/ 0 w 10"/>
                <a:gd name="T67" fmla="*/ 1 h 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
                <a:gd name="T103" fmla="*/ 0 h 81"/>
                <a:gd name="T104" fmla="*/ 10 w 10"/>
                <a:gd name="T105" fmla="*/ 81 h 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 h="81">
                  <a:moveTo>
                    <a:pt x="9" y="74"/>
                  </a:moveTo>
                  <a:lnTo>
                    <a:pt x="7" y="80"/>
                  </a:lnTo>
                  <a:lnTo>
                    <a:pt x="7" y="79"/>
                  </a:lnTo>
                  <a:lnTo>
                    <a:pt x="7" y="78"/>
                  </a:lnTo>
                  <a:lnTo>
                    <a:pt x="6" y="77"/>
                  </a:lnTo>
                  <a:lnTo>
                    <a:pt x="6" y="76"/>
                  </a:lnTo>
                  <a:lnTo>
                    <a:pt x="6" y="75"/>
                  </a:lnTo>
                  <a:lnTo>
                    <a:pt x="6" y="74"/>
                  </a:lnTo>
                  <a:lnTo>
                    <a:pt x="6" y="73"/>
                  </a:lnTo>
                  <a:lnTo>
                    <a:pt x="6" y="72"/>
                  </a:lnTo>
                  <a:lnTo>
                    <a:pt x="6" y="71"/>
                  </a:lnTo>
                  <a:lnTo>
                    <a:pt x="6" y="69"/>
                  </a:lnTo>
                  <a:lnTo>
                    <a:pt x="6" y="68"/>
                  </a:lnTo>
                  <a:lnTo>
                    <a:pt x="5" y="67"/>
                  </a:lnTo>
                  <a:lnTo>
                    <a:pt x="5" y="66"/>
                  </a:lnTo>
                  <a:lnTo>
                    <a:pt x="5" y="65"/>
                  </a:lnTo>
                  <a:lnTo>
                    <a:pt x="5" y="64"/>
                  </a:lnTo>
                  <a:lnTo>
                    <a:pt x="5" y="63"/>
                  </a:lnTo>
                  <a:lnTo>
                    <a:pt x="5" y="62"/>
                  </a:lnTo>
                  <a:lnTo>
                    <a:pt x="5" y="61"/>
                  </a:lnTo>
                  <a:lnTo>
                    <a:pt x="5" y="59"/>
                  </a:lnTo>
                  <a:lnTo>
                    <a:pt x="5" y="58"/>
                  </a:lnTo>
                  <a:lnTo>
                    <a:pt x="5" y="57"/>
                  </a:lnTo>
                  <a:lnTo>
                    <a:pt x="5" y="56"/>
                  </a:lnTo>
                  <a:lnTo>
                    <a:pt x="5" y="54"/>
                  </a:lnTo>
                  <a:lnTo>
                    <a:pt x="5" y="53"/>
                  </a:lnTo>
                  <a:lnTo>
                    <a:pt x="4" y="52"/>
                  </a:lnTo>
                  <a:lnTo>
                    <a:pt x="4" y="51"/>
                  </a:lnTo>
                  <a:lnTo>
                    <a:pt x="4" y="50"/>
                  </a:lnTo>
                  <a:lnTo>
                    <a:pt x="4" y="49"/>
                  </a:lnTo>
                  <a:lnTo>
                    <a:pt x="4" y="48"/>
                  </a:lnTo>
                  <a:lnTo>
                    <a:pt x="4" y="47"/>
                  </a:lnTo>
                  <a:lnTo>
                    <a:pt x="4" y="46"/>
                  </a:lnTo>
                  <a:lnTo>
                    <a:pt x="4" y="45"/>
                  </a:lnTo>
                  <a:lnTo>
                    <a:pt x="4" y="43"/>
                  </a:lnTo>
                  <a:lnTo>
                    <a:pt x="4" y="42"/>
                  </a:lnTo>
                  <a:lnTo>
                    <a:pt x="4" y="41"/>
                  </a:lnTo>
                  <a:lnTo>
                    <a:pt x="3" y="39"/>
                  </a:lnTo>
                  <a:lnTo>
                    <a:pt x="3" y="38"/>
                  </a:lnTo>
                  <a:lnTo>
                    <a:pt x="3" y="37"/>
                  </a:lnTo>
                  <a:lnTo>
                    <a:pt x="3" y="36"/>
                  </a:lnTo>
                  <a:lnTo>
                    <a:pt x="3" y="35"/>
                  </a:lnTo>
                  <a:lnTo>
                    <a:pt x="3" y="33"/>
                  </a:lnTo>
                  <a:lnTo>
                    <a:pt x="3" y="32"/>
                  </a:lnTo>
                  <a:lnTo>
                    <a:pt x="3" y="28"/>
                  </a:lnTo>
                  <a:lnTo>
                    <a:pt x="3" y="27"/>
                  </a:lnTo>
                  <a:lnTo>
                    <a:pt x="3" y="26"/>
                  </a:lnTo>
                  <a:lnTo>
                    <a:pt x="2" y="25"/>
                  </a:lnTo>
                  <a:lnTo>
                    <a:pt x="2" y="24"/>
                  </a:lnTo>
                  <a:lnTo>
                    <a:pt x="2" y="23"/>
                  </a:lnTo>
                  <a:lnTo>
                    <a:pt x="2" y="21"/>
                  </a:lnTo>
                  <a:lnTo>
                    <a:pt x="2" y="20"/>
                  </a:lnTo>
                  <a:lnTo>
                    <a:pt x="1" y="19"/>
                  </a:lnTo>
                  <a:lnTo>
                    <a:pt x="1" y="18"/>
                  </a:lnTo>
                  <a:lnTo>
                    <a:pt x="1" y="17"/>
                  </a:lnTo>
                  <a:lnTo>
                    <a:pt x="1" y="16"/>
                  </a:lnTo>
                  <a:lnTo>
                    <a:pt x="1" y="15"/>
                  </a:lnTo>
                  <a:lnTo>
                    <a:pt x="1" y="14"/>
                  </a:lnTo>
                  <a:lnTo>
                    <a:pt x="1" y="12"/>
                  </a:lnTo>
                  <a:lnTo>
                    <a:pt x="0" y="11"/>
                  </a:lnTo>
                  <a:lnTo>
                    <a:pt x="0" y="9"/>
                  </a:lnTo>
                  <a:lnTo>
                    <a:pt x="0" y="8"/>
                  </a:lnTo>
                  <a:lnTo>
                    <a:pt x="0" y="7"/>
                  </a:lnTo>
                  <a:lnTo>
                    <a:pt x="0" y="5"/>
                  </a:lnTo>
                  <a:lnTo>
                    <a:pt x="0" y="4"/>
                  </a:lnTo>
                  <a:lnTo>
                    <a:pt x="0" y="3"/>
                  </a:lnTo>
                  <a:lnTo>
                    <a:pt x="0" y="2"/>
                  </a:lnTo>
                  <a:lnTo>
                    <a:pt x="0" y="1"/>
                  </a:lnTo>
                  <a:lnTo>
                    <a:pt x="0" y="0"/>
                  </a:lnTo>
                </a:path>
              </a:pathLst>
            </a:custGeom>
            <a:noFill/>
            <a:ln w="12700" cap="rnd">
              <a:solidFill>
                <a:schemeClr val="bg1"/>
              </a:solidFill>
              <a:round/>
              <a:headEnd/>
              <a:tailEnd/>
            </a:ln>
          </p:spPr>
          <p:txBody>
            <a:bodyPr/>
            <a:lstStyle/>
            <a:p>
              <a:endParaRPr lang="en-US"/>
            </a:p>
          </p:txBody>
        </p:sp>
        <p:sp>
          <p:nvSpPr>
            <p:cNvPr id="59404" name="Freeform 2060"/>
            <p:cNvSpPr>
              <a:spLocks/>
            </p:cNvSpPr>
            <p:nvPr/>
          </p:nvSpPr>
          <p:spPr bwMode="auto">
            <a:xfrm>
              <a:off x="1521" y="2845"/>
              <a:ext cx="109" cy="385"/>
            </a:xfrm>
            <a:custGeom>
              <a:avLst/>
              <a:gdLst>
                <a:gd name="T0" fmla="*/ 0 w 109"/>
                <a:gd name="T1" fmla="*/ 91 h 385"/>
                <a:gd name="T2" fmla="*/ 0 w 109"/>
                <a:gd name="T3" fmla="*/ 104 h 385"/>
                <a:gd name="T4" fmla="*/ 0 w 109"/>
                <a:gd name="T5" fmla="*/ 104 h 385"/>
                <a:gd name="T6" fmla="*/ 3 w 109"/>
                <a:gd name="T7" fmla="*/ 118 h 385"/>
                <a:gd name="T8" fmla="*/ 1 w 109"/>
                <a:gd name="T9" fmla="*/ 131 h 385"/>
                <a:gd name="T10" fmla="*/ 2 w 109"/>
                <a:gd name="T11" fmla="*/ 141 h 385"/>
                <a:gd name="T12" fmla="*/ 3 w 109"/>
                <a:gd name="T13" fmla="*/ 151 h 385"/>
                <a:gd name="T14" fmla="*/ 4 w 109"/>
                <a:gd name="T15" fmla="*/ 161 h 385"/>
                <a:gd name="T16" fmla="*/ 4 w 109"/>
                <a:gd name="T17" fmla="*/ 172 h 385"/>
                <a:gd name="T18" fmla="*/ 6 w 109"/>
                <a:gd name="T19" fmla="*/ 182 h 385"/>
                <a:gd name="T20" fmla="*/ 6 w 109"/>
                <a:gd name="T21" fmla="*/ 195 h 385"/>
                <a:gd name="T22" fmla="*/ 7 w 109"/>
                <a:gd name="T23" fmla="*/ 205 h 385"/>
                <a:gd name="T24" fmla="*/ 9 w 109"/>
                <a:gd name="T25" fmla="*/ 215 h 385"/>
                <a:gd name="T26" fmla="*/ 10 w 109"/>
                <a:gd name="T27" fmla="*/ 225 h 385"/>
                <a:gd name="T28" fmla="*/ 10 w 109"/>
                <a:gd name="T29" fmla="*/ 236 h 385"/>
                <a:gd name="T30" fmla="*/ 12 w 109"/>
                <a:gd name="T31" fmla="*/ 248 h 385"/>
                <a:gd name="T32" fmla="*/ 13 w 109"/>
                <a:gd name="T33" fmla="*/ 259 h 385"/>
                <a:gd name="T34" fmla="*/ 14 w 109"/>
                <a:gd name="T35" fmla="*/ 269 h 385"/>
                <a:gd name="T36" fmla="*/ 16 w 109"/>
                <a:gd name="T37" fmla="*/ 279 h 385"/>
                <a:gd name="T38" fmla="*/ 18 w 109"/>
                <a:gd name="T39" fmla="*/ 297 h 385"/>
                <a:gd name="T40" fmla="*/ 20 w 109"/>
                <a:gd name="T41" fmla="*/ 310 h 385"/>
                <a:gd name="T42" fmla="*/ 22 w 109"/>
                <a:gd name="T43" fmla="*/ 320 h 385"/>
                <a:gd name="T44" fmla="*/ 24 w 109"/>
                <a:gd name="T45" fmla="*/ 330 h 385"/>
                <a:gd name="T46" fmla="*/ 25 w 109"/>
                <a:gd name="T47" fmla="*/ 340 h 385"/>
                <a:gd name="T48" fmla="*/ 27 w 109"/>
                <a:gd name="T49" fmla="*/ 351 h 385"/>
                <a:gd name="T50" fmla="*/ 30 w 109"/>
                <a:gd name="T51" fmla="*/ 361 h 385"/>
                <a:gd name="T52" fmla="*/ 34 w 109"/>
                <a:gd name="T53" fmla="*/ 371 h 385"/>
                <a:gd name="T54" fmla="*/ 38 w 109"/>
                <a:gd name="T55" fmla="*/ 376 h 385"/>
                <a:gd name="T56" fmla="*/ 44 w 109"/>
                <a:gd name="T57" fmla="*/ 384 h 385"/>
                <a:gd name="T58" fmla="*/ 48 w 109"/>
                <a:gd name="T59" fmla="*/ 383 h 385"/>
                <a:gd name="T60" fmla="*/ 53 w 109"/>
                <a:gd name="T61" fmla="*/ 381 h 385"/>
                <a:gd name="T62" fmla="*/ 56 w 109"/>
                <a:gd name="T63" fmla="*/ 375 h 385"/>
                <a:gd name="T64" fmla="*/ 59 w 109"/>
                <a:gd name="T65" fmla="*/ 369 h 385"/>
                <a:gd name="T66" fmla="*/ 63 w 109"/>
                <a:gd name="T67" fmla="*/ 361 h 385"/>
                <a:gd name="T68" fmla="*/ 65 w 109"/>
                <a:gd name="T69" fmla="*/ 351 h 385"/>
                <a:gd name="T70" fmla="*/ 68 w 109"/>
                <a:gd name="T71" fmla="*/ 340 h 385"/>
                <a:gd name="T72" fmla="*/ 70 w 109"/>
                <a:gd name="T73" fmla="*/ 330 h 385"/>
                <a:gd name="T74" fmla="*/ 73 w 109"/>
                <a:gd name="T75" fmla="*/ 320 h 385"/>
                <a:gd name="T76" fmla="*/ 74 w 109"/>
                <a:gd name="T77" fmla="*/ 310 h 385"/>
                <a:gd name="T78" fmla="*/ 77 w 109"/>
                <a:gd name="T79" fmla="*/ 300 h 385"/>
                <a:gd name="T80" fmla="*/ 79 w 109"/>
                <a:gd name="T81" fmla="*/ 292 h 385"/>
                <a:gd name="T82" fmla="*/ 80 w 109"/>
                <a:gd name="T83" fmla="*/ 282 h 385"/>
                <a:gd name="T84" fmla="*/ 81 w 109"/>
                <a:gd name="T85" fmla="*/ 271 h 385"/>
                <a:gd name="T86" fmla="*/ 82 w 109"/>
                <a:gd name="T87" fmla="*/ 261 h 385"/>
                <a:gd name="T88" fmla="*/ 82 w 109"/>
                <a:gd name="T89" fmla="*/ 251 h 385"/>
                <a:gd name="T90" fmla="*/ 83 w 109"/>
                <a:gd name="T91" fmla="*/ 241 h 385"/>
                <a:gd name="T92" fmla="*/ 84 w 109"/>
                <a:gd name="T93" fmla="*/ 230 h 385"/>
                <a:gd name="T94" fmla="*/ 85 w 109"/>
                <a:gd name="T95" fmla="*/ 220 h 385"/>
                <a:gd name="T96" fmla="*/ 86 w 109"/>
                <a:gd name="T97" fmla="*/ 210 h 385"/>
                <a:gd name="T98" fmla="*/ 86 w 109"/>
                <a:gd name="T99" fmla="*/ 200 h 385"/>
                <a:gd name="T100" fmla="*/ 86 w 109"/>
                <a:gd name="T101" fmla="*/ 189 h 385"/>
                <a:gd name="T102" fmla="*/ 86 w 109"/>
                <a:gd name="T103" fmla="*/ 179 h 385"/>
                <a:gd name="T104" fmla="*/ 88 w 109"/>
                <a:gd name="T105" fmla="*/ 166 h 385"/>
                <a:gd name="T106" fmla="*/ 88 w 109"/>
                <a:gd name="T107" fmla="*/ 159 h 385"/>
                <a:gd name="T108" fmla="*/ 88 w 109"/>
                <a:gd name="T109" fmla="*/ 148 h 385"/>
                <a:gd name="T110" fmla="*/ 89 w 109"/>
                <a:gd name="T111" fmla="*/ 138 h 385"/>
                <a:gd name="T112" fmla="*/ 92 w 109"/>
                <a:gd name="T113" fmla="*/ 123 h 385"/>
                <a:gd name="T114" fmla="*/ 92 w 109"/>
                <a:gd name="T115" fmla="*/ 113 h 385"/>
                <a:gd name="T116" fmla="*/ 92 w 109"/>
                <a:gd name="T117" fmla="*/ 102 h 385"/>
                <a:gd name="T118" fmla="*/ 100 w 109"/>
                <a:gd name="T119" fmla="*/ 51 h 385"/>
                <a:gd name="T120" fmla="*/ 108 w 109"/>
                <a:gd name="T121" fmla="*/ 0 h 385"/>
                <a:gd name="T122" fmla="*/ 94 w 109"/>
                <a:gd name="T123" fmla="*/ 83 h 3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9"/>
                <a:gd name="T187" fmla="*/ 0 h 385"/>
                <a:gd name="T188" fmla="*/ 109 w 109"/>
                <a:gd name="T189" fmla="*/ 385 h 3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9" h="385">
                  <a:moveTo>
                    <a:pt x="0" y="83"/>
                  </a:moveTo>
                  <a:lnTo>
                    <a:pt x="0" y="91"/>
                  </a:lnTo>
                  <a:lnTo>
                    <a:pt x="0" y="97"/>
                  </a:lnTo>
                  <a:lnTo>
                    <a:pt x="0" y="104"/>
                  </a:lnTo>
                  <a:lnTo>
                    <a:pt x="0" y="111"/>
                  </a:lnTo>
                  <a:lnTo>
                    <a:pt x="3" y="118"/>
                  </a:lnTo>
                  <a:lnTo>
                    <a:pt x="0" y="118"/>
                  </a:lnTo>
                  <a:lnTo>
                    <a:pt x="1" y="131"/>
                  </a:lnTo>
                  <a:lnTo>
                    <a:pt x="1" y="136"/>
                  </a:lnTo>
                  <a:lnTo>
                    <a:pt x="2" y="141"/>
                  </a:lnTo>
                  <a:lnTo>
                    <a:pt x="3" y="146"/>
                  </a:lnTo>
                  <a:lnTo>
                    <a:pt x="3" y="151"/>
                  </a:lnTo>
                  <a:lnTo>
                    <a:pt x="3" y="156"/>
                  </a:lnTo>
                  <a:lnTo>
                    <a:pt x="4" y="161"/>
                  </a:lnTo>
                  <a:lnTo>
                    <a:pt x="4" y="166"/>
                  </a:lnTo>
                  <a:lnTo>
                    <a:pt x="4" y="172"/>
                  </a:lnTo>
                  <a:lnTo>
                    <a:pt x="6" y="177"/>
                  </a:lnTo>
                  <a:lnTo>
                    <a:pt x="6" y="182"/>
                  </a:lnTo>
                  <a:lnTo>
                    <a:pt x="6" y="187"/>
                  </a:lnTo>
                  <a:lnTo>
                    <a:pt x="6" y="195"/>
                  </a:lnTo>
                  <a:lnTo>
                    <a:pt x="7" y="200"/>
                  </a:lnTo>
                  <a:lnTo>
                    <a:pt x="7" y="205"/>
                  </a:lnTo>
                  <a:lnTo>
                    <a:pt x="8" y="209"/>
                  </a:lnTo>
                  <a:lnTo>
                    <a:pt x="9" y="215"/>
                  </a:lnTo>
                  <a:lnTo>
                    <a:pt x="9" y="220"/>
                  </a:lnTo>
                  <a:lnTo>
                    <a:pt x="10" y="225"/>
                  </a:lnTo>
                  <a:lnTo>
                    <a:pt x="10" y="230"/>
                  </a:lnTo>
                  <a:lnTo>
                    <a:pt x="10" y="236"/>
                  </a:lnTo>
                  <a:lnTo>
                    <a:pt x="11" y="241"/>
                  </a:lnTo>
                  <a:lnTo>
                    <a:pt x="12" y="248"/>
                  </a:lnTo>
                  <a:lnTo>
                    <a:pt x="12" y="253"/>
                  </a:lnTo>
                  <a:lnTo>
                    <a:pt x="13" y="259"/>
                  </a:lnTo>
                  <a:lnTo>
                    <a:pt x="13" y="264"/>
                  </a:lnTo>
                  <a:lnTo>
                    <a:pt x="14" y="269"/>
                  </a:lnTo>
                  <a:lnTo>
                    <a:pt x="15" y="274"/>
                  </a:lnTo>
                  <a:lnTo>
                    <a:pt x="16" y="279"/>
                  </a:lnTo>
                  <a:lnTo>
                    <a:pt x="17" y="292"/>
                  </a:lnTo>
                  <a:lnTo>
                    <a:pt x="18" y="297"/>
                  </a:lnTo>
                  <a:lnTo>
                    <a:pt x="19" y="302"/>
                  </a:lnTo>
                  <a:lnTo>
                    <a:pt x="20" y="310"/>
                  </a:lnTo>
                  <a:lnTo>
                    <a:pt x="21" y="315"/>
                  </a:lnTo>
                  <a:lnTo>
                    <a:pt x="22" y="320"/>
                  </a:lnTo>
                  <a:lnTo>
                    <a:pt x="23" y="325"/>
                  </a:lnTo>
                  <a:lnTo>
                    <a:pt x="24" y="330"/>
                  </a:lnTo>
                  <a:lnTo>
                    <a:pt x="24" y="333"/>
                  </a:lnTo>
                  <a:lnTo>
                    <a:pt x="25" y="340"/>
                  </a:lnTo>
                  <a:lnTo>
                    <a:pt x="26" y="346"/>
                  </a:lnTo>
                  <a:lnTo>
                    <a:pt x="27" y="351"/>
                  </a:lnTo>
                  <a:lnTo>
                    <a:pt x="29" y="356"/>
                  </a:lnTo>
                  <a:lnTo>
                    <a:pt x="30" y="361"/>
                  </a:lnTo>
                  <a:lnTo>
                    <a:pt x="32" y="365"/>
                  </a:lnTo>
                  <a:lnTo>
                    <a:pt x="34" y="371"/>
                  </a:lnTo>
                  <a:lnTo>
                    <a:pt x="36" y="374"/>
                  </a:lnTo>
                  <a:lnTo>
                    <a:pt x="38" y="376"/>
                  </a:lnTo>
                  <a:lnTo>
                    <a:pt x="40" y="380"/>
                  </a:lnTo>
                  <a:lnTo>
                    <a:pt x="44" y="384"/>
                  </a:lnTo>
                  <a:lnTo>
                    <a:pt x="46" y="384"/>
                  </a:lnTo>
                  <a:lnTo>
                    <a:pt x="48" y="383"/>
                  </a:lnTo>
                  <a:lnTo>
                    <a:pt x="51" y="383"/>
                  </a:lnTo>
                  <a:lnTo>
                    <a:pt x="53" y="381"/>
                  </a:lnTo>
                  <a:lnTo>
                    <a:pt x="54" y="381"/>
                  </a:lnTo>
                  <a:lnTo>
                    <a:pt x="56" y="375"/>
                  </a:lnTo>
                  <a:lnTo>
                    <a:pt x="58" y="374"/>
                  </a:lnTo>
                  <a:lnTo>
                    <a:pt x="59" y="369"/>
                  </a:lnTo>
                  <a:lnTo>
                    <a:pt x="61" y="366"/>
                  </a:lnTo>
                  <a:lnTo>
                    <a:pt x="63" y="361"/>
                  </a:lnTo>
                  <a:lnTo>
                    <a:pt x="64" y="356"/>
                  </a:lnTo>
                  <a:lnTo>
                    <a:pt x="65" y="351"/>
                  </a:lnTo>
                  <a:lnTo>
                    <a:pt x="66" y="346"/>
                  </a:lnTo>
                  <a:lnTo>
                    <a:pt x="68" y="340"/>
                  </a:lnTo>
                  <a:lnTo>
                    <a:pt x="69" y="335"/>
                  </a:lnTo>
                  <a:lnTo>
                    <a:pt x="70" y="330"/>
                  </a:lnTo>
                  <a:lnTo>
                    <a:pt x="72" y="325"/>
                  </a:lnTo>
                  <a:lnTo>
                    <a:pt x="73" y="320"/>
                  </a:lnTo>
                  <a:lnTo>
                    <a:pt x="74" y="315"/>
                  </a:lnTo>
                  <a:lnTo>
                    <a:pt x="74" y="310"/>
                  </a:lnTo>
                  <a:lnTo>
                    <a:pt x="76" y="305"/>
                  </a:lnTo>
                  <a:lnTo>
                    <a:pt x="77" y="300"/>
                  </a:lnTo>
                  <a:lnTo>
                    <a:pt x="77" y="298"/>
                  </a:lnTo>
                  <a:lnTo>
                    <a:pt x="79" y="292"/>
                  </a:lnTo>
                  <a:lnTo>
                    <a:pt x="79" y="287"/>
                  </a:lnTo>
                  <a:lnTo>
                    <a:pt x="80" y="282"/>
                  </a:lnTo>
                  <a:lnTo>
                    <a:pt x="80" y="276"/>
                  </a:lnTo>
                  <a:lnTo>
                    <a:pt x="81" y="271"/>
                  </a:lnTo>
                  <a:lnTo>
                    <a:pt x="82" y="266"/>
                  </a:lnTo>
                  <a:lnTo>
                    <a:pt x="82" y="261"/>
                  </a:lnTo>
                  <a:lnTo>
                    <a:pt x="82" y="256"/>
                  </a:lnTo>
                  <a:lnTo>
                    <a:pt x="82" y="251"/>
                  </a:lnTo>
                  <a:lnTo>
                    <a:pt x="83" y="246"/>
                  </a:lnTo>
                  <a:lnTo>
                    <a:pt x="83" y="241"/>
                  </a:lnTo>
                  <a:lnTo>
                    <a:pt x="83" y="236"/>
                  </a:lnTo>
                  <a:lnTo>
                    <a:pt x="84" y="230"/>
                  </a:lnTo>
                  <a:lnTo>
                    <a:pt x="84" y="225"/>
                  </a:lnTo>
                  <a:lnTo>
                    <a:pt x="85" y="220"/>
                  </a:lnTo>
                  <a:lnTo>
                    <a:pt x="85" y="215"/>
                  </a:lnTo>
                  <a:lnTo>
                    <a:pt x="86" y="210"/>
                  </a:lnTo>
                  <a:lnTo>
                    <a:pt x="86" y="205"/>
                  </a:lnTo>
                  <a:lnTo>
                    <a:pt x="86" y="200"/>
                  </a:lnTo>
                  <a:lnTo>
                    <a:pt x="86" y="195"/>
                  </a:lnTo>
                  <a:lnTo>
                    <a:pt x="86" y="189"/>
                  </a:lnTo>
                  <a:lnTo>
                    <a:pt x="86" y="184"/>
                  </a:lnTo>
                  <a:lnTo>
                    <a:pt x="86" y="179"/>
                  </a:lnTo>
                  <a:lnTo>
                    <a:pt x="86" y="174"/>
                  </a:lnTo>
                  <a:lnTo>
                    <a:pt x="88" y="166"/>
                  </a:lnTo>
                  <a:lnTo>
                    <a:pt x="87" y="164"/>
                  </a:lnTo>
                  <a:lnTo>
                    <a:pt x="88" y="159"/>
                  </a:lnTo>
                  <a:lnTo>
                    <a:pt x="88" y="154"/>
                  </a:lnTo>
                  <a:lnTo>
                    <a:pt x="88" y="148"/>
                  </a:lnTo>
                  <a:lnTo>
                    <a:pt x="89" y="143"/>
                  </a:lnTo>
                  <a:lnTo>
                    <a:pt x="89" y="138"/>
                  </a:lnTo>
                  <a:lnTo>
                    <a:pt x="91" y="131"/>
                  </a:lnTo>
                  <a:lnTo>
                    <a:pt x="92" y="123"/>
                  </a:lnTo>
                  <a:lnTo>
                    <a:pt x="92" y="118"/>
                  </a:lnTo>
                  <a:lnTo>
                    <a:pt x="92" y="113"/>
                  </a:lnTo>
                  <a:lnTo>
                    <a:pt x="92" y="108"/>
                  </a:lnTo>
                  <a:lnTo>
                    <a:pt x="92" y="102"/>
                  </a:lnTo>
                  <a:lnTo>
                    <a:pt x="93" y="97"/>
                  </a:lnTo>
                  <a:lnTo>
                    <a:pt x="100" y="51"/>
                  </a:lnTo>
                  <a:lnTo>
                    <a:pt x="108" y="0"/>
                  </a:lnTo>
                  <a:lnTo>
                    <a:pt x="94" y="83"/>
                  </a:lnTo>
                </a:path>
              </a:pathLst>
            </a:custGeom>
            <a:noFill/>
            <a:ln w="12700" cap="rnd">
              <a:solidFill>
                <a:schemeClr val="bg1"/>
              </a:solidFill>
              <a:round/>
              <a:headEnd/>
              <a:tailEnd/>
            </a:ln>
          </p:spPr>
          <p:txBody>
            <a:bodyPr/>
            <a:lstStyle/>
            <a:p>
              <a:endParaRPr lang="en-US"/>
            </a:p>
          </p:txBody>
        </p:sp>
        <p:sp>
          <p:nvSpPr>
            <p:cNvPr id="59405" name="Freeform 2061"/>
            <p:cNvSpPr>
              <a:spLocks/>
            </p:cNvSpPr>
            <p:nvPr/>
          </p:nvSpPr>
          <p:spPr bwMode="auto">
            <a:xfrm>
              <a:off x="1513" y="2845"/>
              <a:ext cx="117" cy="385"/>
            </a:xfrm>
            <a:custGeom>
              <a:avLst/>
              <a:gdLst>
                <a:gd name="T0" fmla="*/ 108 w 117"/>
                <a:gd name="T1" fmla="*/ 64 h 385"/>
                <a:gd name="T2" fmla="*/ 102 w 117"/>
                <a:gd name="T3" fmla="*/ 104 h 385"/>
                <a:gd name="T4" fmla="*/ 102 w 117"/>
                <a:gd name="T5" fmla="*/ 104 h 385"/>
                <a:gd name="T6" fmla="*/ 99 w 117"/>
                <a:gd name="T7" fmla="*/ 118 h 385"/>
                <a:gd name="T8" fmla="*/ 101 w 117"/>
                <a:gd name="T9" fmla="*/ 131 h 385"/>
                <a:gd name="T10" fmla="*/ 100 w 117"/>
                <a:gd name="T11" fmla="*/ 141 h 385"/>
                <a:gd name="T12" fmla="*/ 99 w 117"/>
                <a:gd name="T13" fmla="*/ 151 h 385"/>
                <a:gd name="T14" fmla="*/ 98 w 117"/>
                <a:gd name="T15" fmla="*/ 161 h 385"/>
                <a:gd name="T16" fmla="*/ 98 w 117"/>
                <a:gd name="T17" fmla="*/ 172 h 385"/>
                <a:gd name="T18" fmla="*/ 97 w 117"/>
                <a:gd name="T19" fmla="*/ 182 h 385"/>
                <a:gd name="T20" fmla="*/ 96 w 117"/>
                <a:gd name="T21" fmla="*/ 195 h 385"/>
                <a:gd name="T22" fmla="*/ 95 w 117"/>
                <a:gd name="T23" fmla="*/ 205 h 385"/>
                <a:gd name="T24" fmla="*/ 94 w 117"/>
                <a:gd name="T25" fmla="*/ 215 h 385"/>
                <a:gd name="T26" fmla="*/ 93 w 117"/>
                <a:gd name="T27" fmla="*/ 225 h 385"/>
                <a:gd name="T28" fmla="*/ 92 w 117"/>
                <a:gd name="T29" fmla="*/ 236 h 385"/>
                <a:gd name="T30" fmla="*/ 91 w 117"/>
                <a:gd name="T31" fmla="*/ 248 h 385"/>
                <a:gd name="T32" fmla="*/ 90 w 117"/>
                <a:gd name="T33" fmla="*/ 259 h 385"/>
                <a:gd name="T34" fmla="*/ 88 w 117"/>
                <a:gd name="T35" fmla="*/ 269 h 385"/>
                <a:gd name="T36" fmla="*/ 86 w 117"/>
                <a:gd name="T37" fmla="*/ 279 h 385"/>
                <a:gd name="T38" fmla="*/ 84 w 117"/>
                <a:gd name="T39" fmla="*/ 297 h 385"/>
                <a:gd name="T40" fmla="*/ 82 w 117"/>
                <a:gd name="T41" fmla="*/ 310 h 385"/>
                <a:gd name="T42" fmla="*/ 81 w 117"/>
                <a:gd name="T43" fmla="*/ 320 h 385"/>
                <a:gd name="T44" fmla="*/ 78 w 117"/>
                <a:gd name="T45" fmla="*/ 330 h 385"/>
                <a:gd name="T46" fmla="*/ 77 w 117"/>
                <a:gd name="T47" fmla="*/ 340 h 385"/>
                <a:gd name="T48" fmla="*/ 75 w 117"/>
                <a:gd name="T49" fmla="*/ 351 h 385"/>
                <a:gd name="T50" fmla="*/ 72 w 117"/>
                <a:gd name="T51" fmla="*/ 361 h 385"/>
                <a:gd name="T52" fmla="*/ 69 w 117"/>
                <a:gd name="T53" fmla="*/ 371 h 385"/>
                <a:gd name="T54" fmla="*/ 65 w 117"/>
                <a:gd name="T55" fmla="*/ 376 h 385"/>
                <a:gd name="T56" fmla="*/ 58 w 117"/>
                <a:gd name="T57" fmla="*/ 384 h 385"/>
                <a:gd name="T58" fmla="*/ 54 w 117"/>
                <a:gd name="T59" fmla="*/ 383 h 385"/>
                <a:gd name="T60" fmla="*/ 50 w 117"/>
                <a:gd name="T61" fmla="*/ 381 h 385"/>
                <a:gd name="T62" fmla="*/ 46 w 117"/>
                <a:gd name="T63" fmla="*/ 375 h 385"/>
                <a:gd name="T64" fmla="*/ 43 w 117"/>
                <a:gd name="T65" fmla="*/ 369 h 385"/>
                <a:gd name="T66" fmla="*/ 40 w 117"/>
                <a:gd name="T67" fmla="*/ 361 h 385"/>
                <a:gd name="T68" fmla="*/ 38 w 117"/>
                <a:gd name="T69" fmla="*/ 351 h 385"/>
                <a:gd name="T70" fmla="*/ 35 w 117"/>
                <a:gd name="T71" fmla="*/ 340 h 385"/>
                <a:gd name="T72" fmla="*/ 32 w 117"/>
                <a:gd name="T73" fmla="*/ 330 h 385"/>
                <a:gd name="T74" fmla="*/ 29 w 117"/>
                <a:gd name="T75" fmla="*/ 320 h 385"/>
                <a:gd name="T76" fmla="*/ 28 w 117"/>
                <a:gd name="T77" fmla="*/ 310 h 385"/>
                <a:gd name="T78" fmla="*/ 26 w 117"/>
                <a:gd name="T79" fmla="*/ 300 h 385"/>
                <a:gd name="T80" fmla="*/ 24 w 117"/>
                <a:gd name="T81" fmla="*/ 292 h 385"/>
                <a:gd name="T82" fmla="*/ 23 w 117"/>
                <a:gd name="T83" fmla="*/ 282 h 385"/>
                <a:gd name="T84" fmla="*/ 22 w 117"/>
                <a:gd name="T85" fmla="*/ 271 h 385"/>
                <a:gd name="T86" fmla="*/ 21 w 117"/>
                <a:gd name="T87" fmla="*/ 261 h 385"/>
                <a:gd name="T88" fmla="*/ 20 w 117"/>
                <a:gd name="T89" fmla="*/ 251 h 385"/>
                <a:gd name="T90" fmla="*/ 19 w 117"/>
                <a:gd name="T91" fmla="*/ 241 h 385"/>
                <a:gd name="T92" fmla="*/ 19 w 117"/>
                <a:gd name="T93" fmla="*/ 230 h 385"/>
                <a:gd name="T94" fmla="*/ 18 w 117"/>
                <a:gd name="T95" fmla="*/ 220 h 385"/>
                <a:gd name="T96" fmla="*/ 17 w 117"/>
                <a:gd name="T97" fmla="*/ 210 h 385"/>
                <a:gd name="T98" fmla="*/ 17 w 117"/>
                <a:gd name="T99" fmla="*/ 200 h 385"/>
                <a:gd name="T100" fmla="*/ 16 w 117"/>
                <a:gd name="T101" fmla="*/ 189 h 385"/>
                <a:gd name="T102" fmla="*/ 16 w 117"/>
                <a:gd name="T103" fmla="*/ 179 h 385"/>
                <a:gd name="T104" fmla="*/ 15 w 117"/>
                <a:gd name="T105" fmla="*/ 166 h 385"/>
                <a:gd name="T106" fmla="*/ 15 w 117"/>
                <a:gd name="T107" fmla="*/ 159 h 385"/>
                <a:gd name="T108" fmla="*/ 14 w 117"/>
                <a:gd name="T109" fmla="*/ 148 h 385"/>
                <a:gd name="T110" fmla="*/ 13 w 117"/>
                <a:gd name="T111" fmla="*/ 138 h 385"/>
                <a:gd name="T112" fmla="*/ 11 w 117"/>
                <a:gd name="T113" fmla="*/ 123 h 385"/>
                <a:gd name="T114" fmla="*/ 11 w 117"/>
                <a:gd name="T115" fmla="*/ 113 h 385"/>
                <a:gd name="T116" fmla="*/ 10 w 117"/>
                <a:gd name="T117" fmla="*/ 102 h 385"/>
                <a:gd name="T118" fmla="*/ 9 w 117"/>
                <a:gd name="T119" fmla="*/ 91 h 385"/>
                <a:gd name="T120" fmla="*/ 8 w 117"/>
                <a:gd name="T121" fmla="*/ 90 h 385"/>
                <a:gd name="T122" fmla="*/ 9 w 117"/>
                <a:gd name="T123" fmla="*/ 83 h 3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7"/>
                <a:gd name="T187" fmla="*/ 0 h 385"/>
                <a:gd name="T188" fmla="*/ 117 w 117"/>
                <a:gd name="T189" fmla="*/ 385 h 3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7" h="385">
                  <a:moveTo>
                    <a:pt x="116" y="0"/>
                  </a:moveTo>
                  <a:lnTo>
                    <a:pt x="108" y="64"/>
                  </a:lnTo>
                  <a:lnTo>
                    <a:pt x="102" y="97"/>
                  </a:lnTo>
                  <a:lnTo>
                    <a:pt x="102" y="104"/>
                  </a:lnTo>
                  <a:lnTo>
                    <a:pt x="102" y="111"/>
                  </a:lnTo>
                  <a:lnTo>
                    <a:pt x="99" y="118"/>
                  </a:lnTo>
                  <a:lnTo>
                    <a:pt x="102" y="118"/>
                  </a:lnTo>
                  <a:lnTo>
                    <a:pt x="101" y="131"/>
                  </a:lnTo>
                  <a:lnTo>
                    <a:pt x="101" y="136"/>
                  </a:lnTo>
                  <a:lnTo>
                    <a:pt x="100" y="141"/>
                  </a:lnTo>
                  <a:lnTo>
                    <a:pt x="99" y="146"/>
                  </a:lnTo>
                  <a:lnTo>
                    <a:pt x="99" y="151"/>
                  </a:lnTo>
                  <a:lnTo>
                    <a:pt x="99" y="156"/>
                  </a:lnTo>
                  <a:lnTo>
                    <a:pt x="98" y="161"/>
                  </a:lnTo>
                  <a:lnTo>
                    <a:pt x="98" y="166"/>
                  </a:lnTo>
                  <a:lnTo>
                    <a:pt x="98" y="172"/>
                  </a:lnTo>
                  <a:lnTo>
                    <a:pt x="97" y="177"/>
                  </a:lnTo>
                  <a:lnTo>
                    <a:pt x="97" y="182"/>
                  </a:lnTo>
                  <a:lnTo>
                    <a:pt x="96" y="187"/>
                  </a:lnTo>
                  <a:lnTo>
                    <a:pt x="96" y="195"/>
                  </a:lnTo>
                  <a:lnTo>
                    <a:pt x="96" y="200"/>
                  </a:lnTo>
                  <a:lnTo>
                    <a:pt x="95" y="205"/>
                  </a:lnTo>
                  <a:lnTo>
                    <a:pt x="94" y="209"/>
                  </a:lnTo>
                  <a:lnTo>
                    <a:pt x="94" y="215"/>
                  </a:lnTo>
                  <a:lnTo>
                    <a:pt x="94" y="220"/>
                  </a:lnTo>
                  <a:lnTo>
                    <a:pt x="93" y="225"/>
                  </a:lnTo>
                  <a:lnTo>
                    <a:pt x="92" y="230"/>
                  </a:lnTo>
                  <a:lnTo>
                    <a:pt x="92" y="236"/>
                  </a:lnTo>
                  <a:lnTo>
                    <a:pt x="91" y="241"/>
                  </a:lnTo>
                  <a:lnTo>
                    <a:pt x="91" y="248"/>
                  </a:lnTo>
                  <a:lnTo>
                    <a:pt x="91" y="253"/>
                  </a:lnTo>
                  <a:lnTo>
                    <a:pt x="90" y="259"/>
                  </a:lnTo>
                  <a:lnTo>
                    <a:pt x="89" y="264"/>
                  </a:lnTo>
                  <a:lnTo>
                    <a:pt x="88" y="269"/>
                  </a:lnTo>
                  <a:lnTo>
                    <a:pt x="87" y="274"/>
                  </a:lnTo>
                  <a:lnTo>
                    <a:pt x="86" y="279"/>
                  </a:lnTo>
                  <a:lnTo>
                    <a:pt x="85" y="292"/>
                  </a:lnTo>
                  <a:lnTo>
                    <a:pt x="84" y="297"/>
                  </a:lnTo>
                  <a:lnTo>
                    <a:pt x="84" y="302"/>
                  </a:lnTo>
                  <a:lnTo>
                    <a:pt x="82" y="310"/>
                  </a:lnTo>
                  <a:lnTo>
                    <a:pt x="81" y="315"/>
                  </a:lnTo>
                  <a:lnTo>
                    <a:pt x="81" y="320"/>
                  </a:lnTo>
                  <a:lnTo>
                    <a:pt x="79" y="325"/>
                  </a:lnTo>
                  <a:lnTo>
                    <a:pt x="78" y="330"/>
                  </a:lnTo>
                  <a:lnTo>
                    <a:pt x="78" y="333"/>
                  </a:lnTo>
                  <a:lnTo>
                    <a:pt x="77" y="340"/>
                  </a:lnTo>
                  <a:lnTo>
                    <a:pt x="76" y="346"/>
                  </a:lnTo>
                  <a:lnTo>
                    <a:pt x="75" y="351"/>
                  </a:lnTo>
                  <a:lnTo>
                    <a:pt x="74" y="356"/>
                  </a:lnTo>
                  <a:lnTo>
                    <a:pt x="72" y="361"/>
                  </a:lnTo>
                  <a:lnTo>
                    <a:pt x="70" y="365"/>
                  </a:lnTo>
                  <a:lnTo>
                    <a:pt x="69" y="371"/>
                  </a:lnTo>
                  <a:lnTo>
                    <a:pt x="67" y="374"/>
                  </a:lnTo>
                  <a:lnTo>
                    <a:pt x="65" y="376"/>
                  </a:lnTo>
                  <a:lnTo>
                    <a:pt x="63" y="380"/>
                  </a:lnTo>
                  <a:lnTo>
                    <a:pt x="58" y="384"/>
                  </a:lnTo>
                  <a:lnTo>
                    <a:pt x="56" y="384"/>
                  </a:lnTo>
                  <a:lnTo>
                    <a:pt x="54" y="383"/>
                  </a:lnTo>
                  <a:lnTo>
                    <a:pt x="52" y="383"/>
                  </a:lnTo>
                  <a:lnTo>
                    <a:pt x="50" y="381"/>
                  </a:lnTo>
                  <a:lnTo>
                    <a:pt x="49" y="381"/>
                  </a:lnTo>
                  <a:lnTo>
                    <a:pt x="46" y="375"/>
                  </a:lnTo>
                  <a:lnTo>
                    <a:pt x="44" y="374"/>
                  </a:lnTo>
                  <a:lnTo>
                    <a:pt x="43" y="369"/>
                  </a:lnTo>
                  <a:lnTo>
                    <a:pt x="41" y="366"/>
                  </a:lnTo>
                  <a:lnTo>
                    <a:pt x="40" y="361"/>
                  </a:lnTo>
                  <a:lnTo>
                    <a:pt x="39" y="356"/>
                  </a:lnTo>
                  <a:lnTo>
                    <a:pt x="38" y="351"/>
                  </a:lnTo>
                  <a:lnTo>
                    <a:pt x="37" y="346"/>
                  </a:lnTo>
                  <a:lnTo>
                    <a:pt x="35" y="340"/>
                  </a:lnTo>
                  <a:lnTo>
                    <a:pt x="34" y="335"/>
                  </a:lnTo>
                  <a:lnTo>
                    <a:pt x="32" y="330"/>
                  </a:lnTo>
                  <a:lnTo>
                    <a:pt x="31" y="325"/>
                  </a:lnTo>
                  <a:lnTo>
                    <a:pt x="29" y="320"/>
                  </a:lnTo>
                  <a:lnTo>
                    <a:pt x="29" y="315"/>
                  </a:lnTo>
                  <a:lnTo>
                    <a:pt x="28" y="310"/>
                  </a:lnTo>
                  <a:lnTo>
                    <a:pt x="27" y="305"/>
                  </a:lnTo>
                  <a:lnTo>
                    <a:pt x="26" y="300"/>
                  </a:lnTo>
                  <a:lnTo>
                    <a:pt x="25" y="298"/>
                  </a:lnTo>
                  <a:lnTo>
                    <a:pt x="24" y="292"/>
                  </a:lnTo>
                  <a:lnTo>
                    <a:pt x="23" y="287"/>
                  </a:lnTo>
                  <a:lnTo>
                    <a:pt x="23" y="282"/>
                  </a:lnTo>
                  <a:lnTo>
                    <a:pt x="22" y="276"/>
                  </a:lnTo>
                  <a:lnTo>
                    <a:pt x="22" y="271"/>
                  </a:lnTo>
                  <a:lnTo>
                    <a:pt x="21" y="266"/>
                  </a:lnTo>
                  <a:lnTo>
                    <a:pt x="21" y="261"/>
                  </a:lnTo>
                  <a:lnTo>
                    <a:pt x="20" y="256"/>
                  </a:lnTo>
                  <a:lnTo>
                    <a:pt x="20" y="251"/>
                  </a:lnTo>
                  <a:lnTo>
                    <a:pt x="20" y="246"/>
                  </a:lnTo>
                  <a:lnTo>
                    <a:pt x="19" y="241"/>
                  </a:lnTo>
                  <a:lnTo>
                    <a:pt x="19" y="236"/>
                  </a:lnTo>
                  <a:lnTo>
                    <a:pt x="19" y="230"/>
                  </a:lnTo>
                  <a:lnTo>
                    <a:pt x="19" y="225"/>
                  </a:lnTo>
                  <a:lnTo>
                    <a:pt x="18" y="220"/>
                  </a:lnTo>
                  <a:lnTo>
                    <a:pt x="18" y="215"/>
                  </a:lnTo>
                  <a:lnTo>
                    <a:pt x="17" y="210"/>
                  </a:lnTo>
                  <a:lnTo>
                    <a:pt x="17" y="205"/>
                  </a:lnTo>
                  <a:lnTo>
                    <a:pt x="17" y="200"/>
                  </a:lnTo>
                  <a:lnTo>
                    <a:pt x="16" y="195"/>
                  </a:lnTo>
                  <a:lnTo>
                    <a:pt x="16" y="189"/>
                  </a:lnTo>
                  <a:lnTo>
                    <a:pt x="16" y="184"/>
                  </a:lnTo>
                  <a:lnTo>
                    <a:pt x="16" y="179"/>
                  </a:lnTo>
                  <a:lnTo>
                    <a:pt x="16" y="174"/>
                  </a:lnTo>
                  <a:lnTo>
                    <a:pt x="15" y="166"/>
                  </a:lnTo>
                  <a:lnTo>
                    <a:pt x="15" y="164"/>
                  </a:lnTo>
                  <a:lnTo>
                    <a:pt x="15" y="159"/>
                  </a:lnTo>
                  <a:lnTo>
                    <a:pt x="15" y="154"/>
                  </a:lnTo>
                  <a:lnTo>
                    <a:pt x="14" y="148"/>
                  </a:lnTo>
                  <a:lnTo>
                    <a:pt x="14" y="143"/>
                  </a:lnTo>
                  <a:lnTo>
                    <a:pt x="13" y="138"/>
                  </a:lnTo>
                  <a:lnTo>
                    <a:pt x="11" y="131"/>
                  </a:lnTo>
                  <a:lnTo>
                    <a:pt x="11" y="123"/>
                  </a:lnTo>
                  <a:lnTo>
                    <a:pt x="11" y="118"/>
                  </a:lnTo>
                  <a:lnTo>
                    <a:pt x="11" y="113"/>
                  </a:lnTo>
                  <a:lnTo>
                    <a:pt x="10" y="108"/>
                  </a:lnTo>
                  <a:lnTo>
                    <a:pt x="10" y="102"/>
                  </a:lnTo>
                  <a:lnTo>
                    <a:pt x="9" y="97"/>
                  </a:lnTo>
                  <a:lnTo>
                    <a:pt x="9" y="91"/>
                  </a:lnTo>
                  <a:lnTo>
                    <a:pt x="0" y="51"/>
                  </a:lnTo>
                  <a:lnTo>
                    <a:pt x="8" y="90"/>
                  </a:lnTo>
                  <a:lnTo>
                    <a:pt x="9" y="83"/>
                  </a:lnTo>
                </a:path>
              </a:pathLst>
            </a:custGeom>
            <a:noFill/>
            <a:ln w="12700" cap="rnd">
              <a:solidFill>
                <a:schemeClr val="bg1"/>
              </a:solidFill>
              <a:round/>
              <a:headEnd/>
              <a:tailEnd/>
            </a:ln>
          </p:spPr>
          <p:txBody>
            <a:bodyPr/>
            <a:lstStyle/>
            <a:p>
              <a:endParaRPr lang="en-US"/>
            </a:p>
          </p:txBody>
        </p:sp>
        <p:sp>
          <p:nvSpPr>
            <p:cNvPr id="59406" name="Freeform 2062"/>
            <p:cNvSpPr>
              <a:spLocks/>
            </p:cNvSpPr>
            <p:nvPr/>
          </p:nvSpPr>
          <p:spPr bwMode="auto">
            <a:xfrm>
              <a:off x="1419" y="2621"/>
              <a:ext cx="103" cy="314"/>
            </a:xfrm>
            <a:custGeom>
              <a:avLst/>
              <a:gdLst>
                <a:gd name="T0" fmla="*/ 1 w 103"/>
                <a:gd name="T1" fmla="*/ 293 h 314"/>
                <a:gd name="T2" fmla="*/ 1 w 103"/>
                <a:gd name="T3" fmla="*/ 280 h 314"/>
                <a:gd name="T4" fmla="*/ 1 w 103"/>
                <a:gd name="T5" fmla="*/ 280 h 314"/>
                <a:gd name="T6" fmla="*/ 3 w 103"/>
                <a:gd name="T7" fmla="*/ 266 h 314"/>
                <a:gd name="T8" fmla="*/ 1 w 103"/>
                <a:gd name="T9" fmla="*/ 253 h 314"/>
                <a:gd name="T10" fmla="*/ 3 w 103"/>
                <a:gd name="T11" fmla="*/ 243 h 314"/>
                <a:gd name="T12" fmla="*/ 3 w 103"/>
                <a:gd name="T13" fmla="*/ 233 h 314"/>
                <a:gd name="T14" fmla="*/ 4 w 103"/>
                <a:gd name="T15" fmla="*/ 222 h 314"/>
                <a:gd name="T16" fmla="*/ 5 w 103"/>
                <a:gd name="T17" fmla="*/ 212 h 314"/>
                <a:gd name="T18" fmla="*/ 6 w 103"/>
                <a:gd name="T19" fmla="*/ 202 h 314"/>
                <a:gd name="T20" fmla="*/ 7 w 103"/>
                <a:gd name="T21" fmla="*/ 189 h 314"/>
                <a:gd name="T22" fmla="*/ 8 w 103"/>
                <a:gd name="T23" fmla="*/ 179 h 314"/>
                <a:gd name="T24" fmla="*/ 9 w 103"/>
                <a:gd name="T25" fmla="*/ 169 h 314"/>
                <a:gd name="T26" fmla="*/ 10 w 103"/>
                <a:gd name="T27" fmla="*/ 158 h 314"/>
                <a:gd name="T28" fmla="*/ 11 w 103"/>
                <a:gd name="T29" fmla="*/ 148 h 314"/>
                <a:gd name="T30" fmla="*/ 12 w 103"/>
                <a:gd name="T31" fmla="*/ 135 h 314"/>
                <a:gd name="T32" fmla="*/ 13 w 103"/>
                <a:gd name="T33" fmla="*/ 125 h 314"/>
                <a:gd name="T34" fmla="*/ 15 w 103"/>
                <a:gd name="T35" fmla="*/ 115 h 314"/>
                <a:gd name="T36" fmla="*/ 17 w 103"/>
                <a:gd name="T37" fmla="*/ 105 h 314"/>
                <a:gd name="T38" fmla="*/ 19 w 103"/>
                <a:gd name="T39" fmla="*/ 87 h 314"/>
                <a:gd name="T40" fmla="*/ 21 w 103"/>
                <a:gd name="T41" fmla="*/ 74 h 314"/>
                <a:gd name="T42" fmla="*/ 22 w 103"/>
                <a:gd name="T43" fmla="*/ 64 h 314"/>
                <a:gd name="T44" fmla="*/ 25 w 103"/>
                <a:gd name="T45" fmla="*/ 54 h 314"/>
                <a:gd name="T46" fmla="*/ 26 w 103"/>
                <a:gd name="T47" fmla="*/ 43 h 314"/>
                <a:gd name="T48" fmla="*/ 28 w 103"/>
                <a:gd name="T49" fmla="*/ 33 h 314"/>
                <a:gd name="T50" fmla="*/ 31 w 103"/>
                <a:gd name="T51" fmla="*/ 23 h 314"/>
                <a:gd name="T52" fmla="*/ 35 w 103"/>
                <a:gd name="T53" fmla="*/ 13 h 314"/>
                <a:gd name="T54" fmla="*/ 39 w 103"/>
                <a:gd name="T55" fmla="*/ 8 h 314"/>
                <a:gd name="T56" fmla="*/ 45 w 103"/>
                <a:gd name="T57" fmla="*/ 0 h 314"/>
                <a:gd name="T58" fmla="*/ 50 w 103"/>
                <a:gd name="T59" fmla="*/ 1 h 314"/>
                <a:gd name="T60" fmla="*/ 54 w 103"/>
                <a:gd name="T61" fmla="*/ 3 h 314"/>
                <a:gd name="T62" fmla="*/ 58 w 103"/>
                <a:gd name="T63" fmla="*/ 9 h 314"/>
                <a:gd name="T64" fmla="*/ 61 w 103"/>
                <a:gd name="T65" fmla="*/ 15 h 314"/>
                <a:gd name="T66" fmla="*/ 64 w 103"/>
                <a:gd name="T67" fmla="*/ 23 h 314"/>
                <a:gd name="T68" fmla="*/ 67 w 103"/>
                <a:gd name="T69" fmla="*/ 33 h 314"/>
                <a:gd name="T70" fmla="*/ 70 w 103"/>
                <a:gd name="T71" fmla="*/ 43 h 314"/>
                <a:gd name="T72" fmla="*/ 72 w 103"/>
                <a:gd name="T73" fmla="*/ 54 h 314"/>
                <a:gd name="T74" fmla="*/ 75 w 103"/>
                <a:gd name="T75" fmla="*/ 64 h 314"/>
                <a:gd name="T76" fmla="*/ 76 w 103"/>
                <a:gd name="T77" fmla="*/ 74 h 314"/>
                <a:gd name="T78" fmla="*/ 79 w 103"/>
                <a:gd name="T79" fmla="*/ 84 h 314"/>
                <a:gd name="T80" fmla="*/ 81 w 103"/>
                <a:gd name="T81" fmla="*/ 92 h 314"/>
                <a:gd name="T82" fmla="*/ 82 w 103"/>
                <a:gd name="T83" fmla="*/ 102 h 314"/>
                <a:gd name="T84" fmla="*/ 83 w 103"/>
                <a:gd name="T85" fmla="*/ 112 h 314"/>
                <a:gd name="T86" fmla="*/ 84 w 103"/>
                <a:gd name="T87" fmla="*/ 123 h 314"/>
                <a:gd name="T88" fmla="*/ 84 w 103"/>
                <a:gd name="T89" fmla="*/ 133 h 314"/>
                <a:gd name="T90" fmla="*/ 85 w 103"/>
                <a:gd name="T91" fmla="*/ 143 h 314"/>
                <a:gd name="T92" fmla="*/ 86 w 103"/>
                <a:gd name="T93" fmla="*/ 153 h 314"/>
                <a:gd name="T94" fmla="*/ 87 w 103"/>
                <a:gd name="T95" fmla="*/ 164 h 314"/>
                <a:gd name="T96" fmla="*/ 88 w 103"/>
                <a:gd name="T97" fmla="*/ 174 h 314"/>
                <a:gd name="T98" fmla="*/ 88 w 103"/>
                <a:gd name="T99" fmla="*/ 184 h 314"/>
                <a:gd name="T100" fmla="*/ 89 w 103"/>
                <a:gd name="T101" fmla="*/ 194 h 314"/>
                <a:gd name="T102" fmla="*/ 89 w 103"/>
                <a:gd name="T103" fmla="*/ 204 h 314"/>
                <a:gd name="T104" fmla="*/ 90 w 103"/>
                <a:gd name="T105" fmla="*/ 217 h 314"/>
                <a:gd name="T106" fmla="*/ 90 w 103"/>
                <a:gd name="T107" fmla="*/ 225 h 314"/>
                <a:gd name="T108" fmla="*/ 91 w 103"/>
                <a:gd name="T109" fmla="*/ 235 h 314"/>
                <a:gd name="T110" fmla="*/ 92 w 103"/>
                <a:gd name="T111" fmla="*/ 245 h 314"/>
                <a:gd name="T112" fmla="*/ 94 w 103"/>
                <a:gd name="T113" fmla="*/ 261 h 314"/>
                <a:gd name="T114" fmla="*/ 94 w 103"/>
                <a:gd name="T115" fmla="*/ 271 h 314"/>
                <a:gd name="T116" fmla="*/ 95 w 103"/>
                <a:gd name="T117" fmla="*/ 281 h 314"/>
                <a:gd name="T118" fmla="*/ 96 w 103"/>
                <a:gd name="T119" fmla="*/ 293 h 314"/>
                <a:gd name="T120" fmla="*/ 102 w 103"/>
                <a:gd name="T121" fmla="*/ 313 h 314"/>
                <a:gd name="T122" fmla="*/ 96 w 103"/>
                <a:gd name="T123" fmla="*/ 300 h 31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3"/>
                <a:gd name="T187" fmla="*/ 0 h 314"/>
                <a:gd name="T188" fmla="*/ 103 w 103"/>
                <a:gd name="T189" fmla="*/ 314 h 31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3" h="314">
                  <a:moveTo>
                    <a:pt x="0" y="300"/>
                  </a:moveTo>
                  <a:lnTo>
                    <a:pt x="1" y="293"/>
                  </a:lnTo>
                  <a:lnTo>
                    <a:pt x="1" y="286"/>
                  </a:lnTo>
                  <a:lnTo>
                    <a:pt x="1" y="280"/>
                  </a:lnTo>
                  <a:lnTo>
                    <a:pt x="1" y="272"/>
                  </a:lnTo>
                  <a:lnTo>
                    <a:pt x="3" y="266"/>
                  </a:lnTo>
                  <a:lnTo>
                    <a:pt x="1" y="266"/>
                  </a:lnTo>
                  <a:lnTo>
                    <a:pt x="1" y="253"/>
                  </a:lnTo>
                  <a:lnTo>
                    <a:pt x="2" y="248"/>
                  </a:lnTo>
                  <a:lnTo>
                    <a:pt x="3" y="243"/>
                  </a:lnTo>
                  <a:lnTo>
                    <a:pt x="3" y="238"/>
                  </a:lnTo>
                  <a:lnTo>
                    <a:pt x="3" y="233"/>
                  </a:lnTo>
                  <a:lnTo>
                    <a:pt x="3" y="227"/>
                  </a:lnTo>
                  <a:lnTo>
                    <a:pt x="4" y="222"/>
                  </a:lnTo>
                  <a:lnTo>
                    <a:pt x="5" y="217"/>
                  </a:lnTo>
                  <a:lnTo>
                    <a:pt x="5" y="212"/>
                  </a:lnTo>
                  <a:lnTo>
                    <a:pt x="6" y="207"/>
                  </a:lnTo>
                  <a:lnTo>
                    <a:pt x="6" y="202"/>
                  </a:lnTo>
                  <a:lnTo>
                    <a:pt x="7" y="197"/>
                  </a:lnTo>
                  <a:lnTo>
                    <a:pt x="7" y="189"/>
                  </a:lnTo>
                  <a:lnTo>
                    <a:pt x="7" y="184"/>
                  </a:lnTo>
                  <a:lnTo>
                    <a:pt x="8" y="179"/>
                  </a:lnTo>
                  <a:lnTo>
                    <a:pt x="9" y="175"/>
                  </a:lnTo>
                  <a:lnTo>
                    <a:pt x="9" y="169"/>
                  </a:lnTo>
                  <a:lnTo>
                    <a:pt x="9" y="164"/>
                  </a:lnTo>
                  <a:lnTo>
                    <a:pt x="10" y="158"/>
                  </a:lnTo>
                  <a:lnTo>
                    <a:pt x="11" y="153"/>
                  </a:lnTo>
                  <a:lnTo>
                    <a:pt x="11" y="148"/>
                  </a:lnTo>
                  <a:lnTo>
                    <a:pt x="12" y="143"/>
                  </a:lnTo>
                  <a:lnTo>
                    <a:pt x="12" y="135"/>
                  </a:lnTo>
                  <a:lnTo>
                    <a:pt x="12" y="130"/>
                  </a:lnTo>
                  <a:lnTo>
                    <a:pt x="13" y="125"/>
                  </a:lnTo>
                  <a:lnTo>
                    <a:pt x="14" y="120"/>
                  </a:lnTo>
                  <a:lnTo>
                    <a:pt x="15" y="115"/>
                  </a:lnTo>
                  <a:lnTo>
                    <a:pt x="16" y="110"/>
                  </a:lnTo>
                  <a:lnTo>
                    <a:pt x="17" y="105"/>
                  </a:lnTo>
                  <a:lnTo>
                    <a:pt x="18" y="92"/>
                  </a:lnTo>
                  <a:lnTo>
                    <a:pt x="19" y="87"/>
                  </a:lnTo>
                  <a:lnTo>
                    <a:pt x="19" y="82"/>
                  </a:lnTo>
                  <a:lnTo>
                    <a:pt x="21" y="74"/>
                  </a:lnTo>
                  <a:lnTo>
                    <a:pt x="22" y="69"/>
                  </a:lnTo>
                  <a:lnTo>
                    <a:pt x="22" y="64"/>
                  </a:lnTo>
                  <a:lnTo>
                    <a:pt x="24" y="59"/>
                  </a:lnTo>
                  <a:lnTo>
                    <a:pt x="25" y="54"/>
                  </a:lnTo>
                  <a:lnTo>
                    <a:pt x="25" y="51"/>
                  </a:lnTo>
                  <a:lnTo>
                    <a:pt x="26" y="43"/>
                  </a:lnTo>
                  <a:lnTo>
                    <a:pt x="27" y="38"/>
                  </a:lnTo>
                  <a:lnTo>
                    <a:pt x="28" y="33"/>
                  </a:lnTo>
                  <a:lnTo>
                    <a:pt x="30" y="28"/>
                  </a:lnTo>
                  <a:lnTo>
                    <a:pt x="31" y="23"/>
                  </a:lnTo>
                  <a:lnTo>
                    <a:pt x="33" y="19"/>
                  </a:lnTo>
                  <a:lnTo>
                    <a:pt x="35" y="13"/>
                  </a:lnTo>
                  <a:lnTo>
                    <a:pt x="37" y="10"/>
                  </a:lnTo>
                  <a:lnTo>
                    <a:pt x="39" y="8"/>
                  </a:lnTo>
                  <a:lnTo>
                    <a:pt x="41" y="4"/>
                  </a:lnTo>
                  <a:lnTo>
                    <a:pt x="45" y="0"/>
                  </a:lnTo>
                  <a:lnTo>
                    <a:pt x="48" y="0"/>
                  </a:lnTo>
                  <a:lnTo>
                    <a:pt x="50" y="1"/>
                  </a:lnTo>
                  <a:lnTo>
                    <a:pt x="52" y="1"/>
                  </a:lnTo>
                  <a:lnTo>
                    <a:pt x="54" y="3"/>
                  </a:lnTo>
                  <a:lnTo>
                    <a:pt x="55" y="3"/>
                  </a:lnTo>
                  <a:lnTo>
                    <a:pt x="58" y="9"/>
                  </a:lnTo>
                  <a:lnTo>
                    <a:pt x="60" y="10"/>
                  </a:lnTo>
                  <a:lnTo>
                    <a:pt x="61" y="15"/>
                  </a:lnTo>
                  <a:lnTo>
                    <a:pt x="63" y="18"/>
                  </a:lnTo>
                  <a:lnTo>
                    <a:pt x="64" y="23"/>
                  </a:lnTo>
                  <a:lnTo>
                    <a:pt x="66" y="28"/>
                  </a:lnTo>
                  <a:lnTo>
                    <a:pt x="67" y="33"/>
                  </a:lnTo>
                  <a:lnTo>
                    <a:pt x="68" y="38"/>
                  </a:lnTo>
                  <a:lnTo>
                    <a:pt x="70" y="43"/>
                  </a:lnTo>
                  <a:lnTo>
                    <a:pt x="71" y="49"/>
                  </a:lnTo>
                  <a:lnTo>
                    <a:pt x="72" y="54"/>
                  </a:lnTo>
                  <a:lnTo>
                    <a:pt x="74" y="59"/>
                  </a:lnTo>
                  <a:lnTo>
                    <a:pt x="75" y="64"/>
                  </a:lnTo>
                  <a:lnTo>
                    <a:pt x="76" y="69"/>
                  </a:lnTo>
                  <a:lnTo>
                    <a:pt x="76" y="74"/>
                  </a:lnTo>
                  <a:lnTo>
                    <a:pt x="78" y="79"/>
                  </a:lnTo>
                  <a:lnTo>
                    <a:pt x="79" y="84"/>
                  </a:lnTo>
                  <a:lnTo>
                    <a:pt x="79" y="86"/>
                  </a:lnTo>
                  <a:lnTo>
                    <a:pt x="81" y="92"/>
                  </a:lnTo>
                  <a:lnTo>
                    <a:pt x="81" y="97"/>
                  </a:lnTo>
                  <a:lnTo>
                    <a:pt x="82" y="102"/>
                  </a:lnTo>
                  <a:lnTo>
                    <a:pt x="82" y="107"/>
                  </a:lnTo>
                  <a:lnTo>
                    <a:pt x="83" y="112"/>
                  </a:lnTo>
                  <a:lnTo>
                    <a:pt x="84" y="118"/>
                  </a:lnTo>
                  <a:lnTo>
                    <a:pt x="84" y="123"/>
                  </a:lnTo>
                  <a:lnTo>
                    <a:pt x="84" y="128"/>
                  </a:lnTo>
                  <a:lnTo>
                    <a:pt x="84" y="133"/>
                  </a:lnTo>
                  <a:lnTo>
                    <a:pt x="85" y="138"/>
                  </a:lnTo>
                  <a:lnTo>
                    <a:pt x="85" y="143"/>
                  </a:lnTo>
                  <a:lnTo>
                    <a:pt x="85" y="148"/>
                  </a:lnTo>
                  <a:lnTo>
                    <a:pt x="86" y="153"/>
                  </a:lnTo>
                  <a:lnTo>
                    <a:pt x="86" y="158"/>
                  </a:lnTo>
                  <a:lnTo>
                    <a:pt x="87" y="164"/>
                  </a:lnTo>
                  <a:lnTo>
                    <a:pt x="87" y="169"/>
                  </a:lnTo>
                  <a:lnTo>
                    <a:pt x="88" y="174"/>
                  </a:lnTo>
                  <a:lnTo>
                    <a:pt x="88" y="179"/>
                  </a:lnTo>
                  <a:lnTo>
                    <a:pt x="88" y="184"/>
                  </a:lnTo>
                  <a:lnTo>
                    <a:pt x="89" y="189"/>
                  </a:lnTo>
                  <a:lnTo>
                    <a:pt x="89" y="194"/>
                  </a:lnTo>
                  <a:lnTo>
                    <a:pt x="89" y="199"/>
                  </a:lnTo>
                  <a:lnTo>
                    <a:pt x="89" y="204"/>
                  </a:lnTo>
                  <a:lnTo>
                    <a:pt x="89" y="210"/>
                  </a:lnTo>
                  <a:lnTo>
                    <a:pt x="90" y="217"/>
                  </a:lnTo>
                  <a:lnTo>
                    <a:pt x="90" y="220"/>
                  </a:lnTo>
                  <a:lnTo>
                    <a:pt x="90" y="225"/>
                  </a:lnTo>
                  <a:lnTo>
                    <a:pt x="90" y="230"/>
                  </a:lnTo>
                  <a:lnTo>
                    <a:pt x="91" y="235"/>
                  </a:lnTo>
                  <a:lnTo>
                    <a:pt x="91" y="240"/>
                  </a:lnTo>
                  <a:lnTo>
                    <a:pt x="92" y="245"/>
                  </a:lnTo>
                  <a:lnTo>
                    <a:pt x="94" y="253"/>
                  </a:lnTo>
                  <a:lnTo>
                    <a:pt x="94" y="261"/>
                  </a:lnTo>
                  <a:lnTo>
                    <a:pt x="94" y="266"/>
                  </a:lnTo>
                  <a:lnTo>
                    <a:pt x="94" y="271"/>
                  </a:lnTo>
                  <a:lnTo>
                    <a:pt x="95" y="276"/>
                  </a:lnTo>
                  <a:lnTo>
                    <a:pt x="95" y="281"/>
                  </a:lnTo>
                  <a:lnTo>
                    <a:pt x="96" y="286"/>
                  </a:lnTo>
                  <a:lnTo>
                    <a:pt x="96" y="293"/>
                  </a:lnTo>
                  <a:lnTo>
                    <a:pt x="97" y="299"/>
                  </a:lnTo>
                  <a:lnTo>
                    <a:pt x="102" y="313"/>
                  </a:lnTo>
                  <a:lnTo>
                    <a:pt x="96" y="300"/>
                  </a:lnTo>
                </a:path>
              </a:pathLst>
            </a:custGeom>
            <a:noFill/>
            <a:ln w="12700" cap="rnd">
              <a:solidFill>
                <a:schemeClr val="bg1"/>
              </a:solidFill>
              <a:round/>
              <a:headEnd/>
              <a:tailEnd/>
            </a:ln>
          </p:spPr>
          <p:txBody>
            <a:bodyPr/>
            <a:lstStyle/>
            <a:p>
              <a:endParaRPr lang="en-US"/>
            </a:p>
          </p:txBody>
        </p:sp>
        <p:sp>
          <p:nvSpPr>
            <p:cNvPr id="59407" name="Freeform 2063"/>
            <p:cNvSpPr>
              <a:spLocks/>
            </p:cNvSpPr>
            <p:nvPr/>
          </p:nvSpPr>
          <p:spPr bwMode="auto">
            <a:xfrm>
              <a:off x="1419" y="2621"/>
              <a:ext cx="103" cy="328"/>
            </a:xfrm>
            <a:custGeom>
              <a:avLst/>
              <a:gdLst>
                <a:gd name="T0" fmla="*/ 96 w 103"/>
                <a:gd name="T1" fmla="*/ 294 h 328"/>
                <a:gd name="T2" fmla="*/ 96 w 103"/>
                <a:gd name="T3" fmla="*/ 281 h 328"/>
                <a:gd name="T4" fmla="*/ 96 w 103"/>
                <a:gd name="T5" fmla="*/ 281 h 328"/>
                <a:gd name="T6" fmla="*/ 93 w 103"/>
                <a:gd name="T7" fmla="*/ 267 h 328"/>
                <a:gd name="T8" fmla="*/ 95 w 103"/>
                <a:gd name="T9" fmla="*/ 254 h 328"/>
                <a:gd name="T10" fmla="*/ 94 w 103"/>
                <a:gd name="T11" fmla="*/ 244 h 328"/>
                <a:gd name="T12" fmla="*/ 93 w 103"/>
                <a:gd name="T13" fmla="*/ 233 h 328"/>
                <a:gd name="T14" fmla="*/ 92 w 103"/>
                <a:gd name="T15" fmla="*/ 223 h 328"/>
                <a:gd name="T16" fmla="*/ 92 w 103"/>
                <a:gd name="T17" fmla="*/ 213 h 328"/>
                <a:gd name="T18" fmla="*/ 90 w 103"/>
                <a:gd name="T19" fmla="*/ 203 h 328"/>
                <a:gd name="T20" fmla="*/ 90 w 103"/>
                <a:gd name="T21" fmla="*/ 190 h 328"/>
                <a:gd name="T22" fmla="*/ 89 w 103"/>
                <a:gd name="T23" fmla="*/ 180 h 328"/>
                <a:gd name="T24" fmla="*/ 87 w 103"/>
                <a:gd name="T25" fmla="*/ 169 h 328"/>
                <a:gd name="T26" fmla="*/ 86 w 103"/>
                <a:gd name="T27" fmla="*/ 159 h 328"/>
                <a:gd name="T28" fmla="*/ 86 w 103"/>
                <a:gd name="T29" fmla="*/ 149 h 328"/>
                <a:gd name="T30" fmla="*/ 84 w 103"/>
                <a:gd name="T31" fmla="*/ 136 h 328"/>
                <a:gd name="T32" fmla="*/ 83 w 103"/>
                <a:gd name="T33" fmla="*/ 126 h 328"/>
                <a:gd name="T34" fmla="*/ 82 w 103"/>
                <a:gd name="T35" fmla="*/ 115 h 328"/>
                <a:gd name="T36" fmla="*/ 80 w 103"/>
                <a:gd name="T37" fmla="*/ 105 h 328"/>
                <a:gd name="T38" fmla="*/ 78 w 103"/>
                <a:gd name="T39" fmla="*/ 87 h 328"/>
                <a:gd name="T40" fmla="*/ 76 w 103"/>
                <a:gd name="T41" fmla="*/ 74 h 328"/>
                <a:gd name="T42" fmla="*/ 74 w 103"/>
                <a:gd name="T43" fmla="*/ 64 h 328"/>
                <a:gd name="T44" fmla="*/ 72 w 103"/>
                <a:gd name="T45" fmla="*/ 54 h 328"/>
                <a:gd name="T46" fmla="*/ 71 w 103"/>
                <a:gd name="T47" fmla="*/ 44 h 328"/>
                <a:gd name="T48" fmla="*/ 68 w 103"/>
                <a:gd name="T49" fmla="*/ 33 h 328"/>
                <a:gd name="T50" fmla="*/ 65 w 103"/>
                <a:gd name="T51" fmla="*/ 23 h 328"/>
                <a:gd name="T52" fmla="*/ 62 w 103"/>
                <a:gd name="T53" fmla="*/ 13 h 328"/>
                <a:gd name="T54" fmla="*/ 58 w 103"/>
                <a:gd name="T55" fmla="*/ 8 h 328"/>
                <a:gd name="T56" fmla="*/ 51 w 103"/>
                <a:gd name="T57" fmla="*/ 0 h 328"/>
                <a:gd name="T58" fmla="*/ 47 w 103"/>
                <a:gd name="T59" fmla="*/ 1 h 328"/>
                <a:gd name="T60" fmla="*/ 42 w 103"/>
                <a:gd name="T61" fmla="*/ 3 h 328"/>
                <a:gd name="T62" fmla="*/ 39 w 103"/>
                <a:gd name="T63" fmla="*/ 9 h 328"/>
                <a:gd name="T64" fmla="*/ 36 w 103"/>
                <a:gd name="T65" fmla="*/ 15 h 328"/>
                <a:gd name="T66" fmla="*/ 32 w 103"/>
                <a:gd name="T67" fmla="*/ 23 h 328"/>
                <a:gd name="T68" fmla="*/ 30 w 103"/>
                <a:gd name="T69" fmla="*/ 33 h 328"/>
                <a:gd name="T70" fmla="*/ 27 w 103"/>
                <a:gd name="T71" fmla="*/ 44 h 328"/>
                <a:gd name="T72" fmla="*/ 24 w 103"/>
                <a:gd name="T73" fmla="*/ 54 h 328"/>
                <a:gd name="T74" fmla="*/ 21 w 103"/>
                <a:gd name="T75" fmla="*/ 64 h 328"/>
                <a:gd name="T76" fmla="*/ 20 w 103"/>
                <a:gd name="T77" fmla="*/ 74 h 328"/>
                <a:gd name="T78" fmla="*/ 18 w 103"/>
                <a:gd name="T79" fmla="*/ 85 h 328"/>
                <a:gd name="T80" fmla="*/ 16 w 103"/>
                <a:gd name="T81" fmla="*/ 92 h 328"/>
                <a:gd name="T82" fmla="*/ 15 w 103"/>
                <a:gd name="T83" fmla="*/ 103 h 328"/>
                <a:gd name="T84" fmla="*/ 14 w 103"/>
                <a:gd name="T85" fmla="*/ 113 h 328"/>
                <a:gd name="T86" fmla="*/ 13 w 103"/>
                <a:gd name="T87" fmla="*/ 123 h 328"/>
                <a:gd name="T88" fmla="*/ 12 w 103"/>
                <a:gd name="T89" fmla="*/ 133 h 328"/>
                <a:gd name="T90" fmla="*/ 11 w 103"/>
                <a:gd name="T91" fmla="*/ 144 h 328"/>
                <a:gd name="T92" fmla="*/ 11 w 103"/>
                <a:gd name="T93" fmla="*/ 154 h 328"/>
                <a:gd name="T94" fmla="*/ 10 w 103"/>
                <a:gd name="T95" fmla="*/ 164 h 328"/>
                <a:gd name="T96" fmla="*/ 9 w 103"/>
                <a:gd name="T97" fmla="*/ 174 h 328"/>
                <a:gd name="T98" fmla="*/ 8 w 103"/>
                <a:gd name="T99" fmla="*/ 185 h 328"/>
                <a:gd name="T100" fmla="*/ 8 w 103"/>
                <a:gd name="T101" fmla="*/ 195 h 328"/>
                <a:gd name="T102" fmla="*/ 8 w 103"/>
                <a:gd name="T103" fmla="*/ 205 h 328"/>
                <a:gd name="T104" fmla="*/ 6 w 103"/>
                <a:gd name="T105" fmla="*/ 218 h 328"/>
                <a:gd name="T106" fmla="*/ 6 w 103"/>
                <a:gd name="T107" fmla="*/ 226 h 328"/>
                <a:gd name="T108" fmla="*/ 6 w 103"/>
                <a:gd name="T109" fmla="*/ 236 h 328"/>
                <a:gd name="T110" fmla="*/ 5 w 103"/>
                <a:gd name="T111" fmla="*/ 246 h 328"/>
                <a:gd name="T112" fmla="*/ 2 w 103"/>
                <a:gd name="T113" fmla="*/ 262 h 328"/>
                <a:gd name="T114" fmla="*/ 2 w 103"/>
                <a:gd name="T115" fmla="*/ 272 h 328"/>
                <a:gd name="T116" fmla="*/ 2 w 103"/>
                <a:gd name="T117" fmla="*/ 282 h 328"/>
                <a:gd name="T118" fmla="*/ 0 w 103"/>
                <a:gd name="T119" fmla="*/ 294 h 328"/>
                <a:gd name="T120" fmla="*/ 2 w 103"/>
                <a:gd name="T121" fmla="*/ 305 h 328"/>
                <a:gd name="T122" fmla="*/ 0 w 103"/>
                <a:gd name="T123" fmla="*/ 301 h 3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3"/>
                <a:gd name="T187" fmla="*/ 0 h 328"/>
                <a:gd name="T188" fmla="*/ 103 w 103"/>
                <a:gd name="T189" fmla="*/ 328 h 3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3" h="328">
                  <a:moveTo>
                    <a:pt x="102" y="327"/>
                  </a:moveTo>
                  <a:lnTo>
                    <a:pt x="96" y="294"/>
                  </a:lnTo>
                  <a:lnTo>
                    <a:pt x="96" y="287"/>
                  </a:lnTo>
                  <a:lnTo>
                    <a:pt x="96" y="281"/>
                  </a:lnTo>
                  <a:lnTo>
                    <a:pt x="96" y="273"/>
                  </a:lnTo>
                  <a:lnTo>
                    <a:pt x="93" y="267"/>
                  </a:lnTo>
                  <a:lnTo>
                    <a:pt x="96" y="267"/>
                  </a:lnTo>
                  <a:lnTo>
                    <a:pt x="95" y="254"/>
                  </a:lnTo>
                  <a:lnTo>
                    <a:pt x="95" y="249"/>
                  </a:lnTo>
                  <a:lnTo>
                    <a:pt x="94" y="244"/>
                  </a:lnTo>
                  <a:lnTo>
                    <a:pt x="93" y="239"/>
                  </a:lnTo>
                  <a:lnTo>
                    <a:pt x="93" y="233"/>
                  </a:lnTo>
                  <a:lnTo>
                    <a:pt x="93" y="228"/>
                  </a:lnTo>
                  <a:lnTo>
                    <a:pt x="92" y="223"/>
                  </a:lnTo>
                  <a:lnTo>
                    <a:pt x="92" y="218"/>
                  </a:lnTo>
                  <a:lnTo>
                    <a:pt x="92" y="213"/>
                  </a:lnTo>
                  <a:lnTo>
                    <a:pt x="90" y="208"/>
                  </a:lnTo>
                  <a:lnTo>
                    <a:pt x="90" y="203"/>
                  </a:lnTo>
                  <a:lnTo>
                    <a:pt x="90" y="197"/>
                  </a:lnTo>
                  <a:lnTo>
                    <a:pt x="90" y="190"/>
                  </a:lnTo>
                  <a:lnTo>
                    <a:pt x="89" y="185"/>
                  </a:lnTo>
                  <a:lnTo>
                    <a:pt x="89" y="180"/>
                  </a:lnTo>
                  <a:lnTo>
                    <a:pt x="88" y="176"/>
                  </a:lnTo>
                  <a:lnTo>
                    <a:pt x="87" y="169"/>
                  </a:lnTo>
                  <a:lnTo>
                    <a:pt x="87" y="164"/>
                  </a:lnTo>
                  <a:lnTo>
                    <a:pt x="86" y="159"/>
                  </a:lnTo>
                  <a:lnTo>
                    <a:pt x="86" y="154"/>
                  </a:lnTo>
                  <a:lnTo>
                    <a:pt x="86" y="149"/>
                  </a:lnTo>
                  <a:lnTo>
                    <a:pt x="85" y="144"/>
                  </a:lnTo>
                  <a:lnTo>
                    <a:pt x="84" y="136"/>
                  </a:lnTo>
                  <a:lnTo>
                    <a:pt x="84" y="131"/>
                  </a:lnTo>
                  <a:lnTo>
                    <a:pt x="83" y="126"/>
                  </a:lnTo>
                  <a:lnTo>
                    <a:pt x="83" y="121"/>
                  </a:lnTo>
                  <a:lnTo>
                    <a:pt x="82" y="115"/>
                  </a:lnTo>
                  <a:lnTo>
                    <a:pt x="81" y="110"/>
                  </a:lnTo>
                  <a:lnTo>
                    <a:pt x="80" y="105"/>
                  </a:lnTo>
                  <a:lnTo>
                    <a:pt x="79" y="92"/>
                  </a:lnTo>
                  <a:lnTo>
                    <a:pt x="78" y="87"/>
                  </a:lnTo>
                  <a:lnTo>
                    <a:pt x="77" y="82"/>
                  </a:lnTo>
                  <a:lnTo>
                    <a:pt x="76" y="74"/>
                  </a:lnTo>
                  <a:lnTo>
                    <a:pt x="75" y="69"/>
                  </a:lnTo>
                  <a:lnTo>
                    <a:pt x="74" y="64"/>
                  </a:lnTo>
                  <a:lnTo>
                    <a:pt x="73" y="59"/>
                  </a:lnTo>
                  <a:lnTo>
                    <a:pt x="72" y="54"/>
                  </a:lnTo>
                  <a:lnTo>
                    <a:pt x="71" y="51"/>
                  </a:lnTo>
                  <a:lnTo>
                    <a:pt x="71" y="44"/>
                  </a:lnTo>
                  <a:lnTo>
                    <a:pt x="69" y="38"/>
                  </a:lnTo>
                  <a:lnTo>
                    <a:pt x="68" y="33"/>
                  </a:lnTo>
                  <a:lnTo>
                    <a:pt x="67" y="28"/>
                  </a:lnTo>
                  <a:lnTo>
                    <a:pt x="65" y="23"/>
                  </a:lnTo>
                  <a:lnTo>
                    <a:pt x="63" y="19"/>
                  </a:lnTo>
                  <a:lnTo>
                    <a:pt x="62" y="13"/>
                  </a:lnTo>
                  <a:lnTo>
                    <a:pt x="60" y="10"/>
                  </a:lnTo>
                  <a:lnTo>
                    <a:pt x="58" y="8"/>
                  </a:lnTo>
                  <a:lnTo>
                    <a:pt x="56" y="4"/>
                  </a:lnTo>
                  <a:lnTo>
                    <a:pt x="51" y="0"/>
                  </a:lnTo>
                  <a:lnTo>
                    <a:pt x="49" y="0"/>
                  </a:lnTo>
                  <a:lnTo>
                    <a:pt x="47" y="1"/>
                  </a:lnTo>
                  <a:lnTo>
                    <a:pt x="44" y="1"/>
                  </a:lnTo>
                  <a:lnTo>
                    <a:pt x="42" y="3"/>
                  </a:lnTo>
                  <a:lnTo>
                    <a:pt x="41" y="3"/>
                  </a:lnTo>
                  <a:lnTo>
                    <a:pt x="39" y="9"/>
                  </a:lnTo>
                  <a:lnTo>
                    <a:pt x="37" y="10"/>
                  </a:lnTo>
                  <a:lnTo>
                    <a:pt x="36" y="15"/>
                  </a:lnTo>
                  <a:lnTo>
                    <a:pt x="34" y="18"/>
                  </a:lnTo>
                  <a:lnTo>
                    <a:pt x="32" y="23"/>
                  </a:lnTo>
                  <a:lnTo>
                    <a:pt x="31" y="28"/>
                  </a:lnTo>
                  <a:lnTo>
                    <a:pt x="30" y="33"/>
                  </a:lnTo>
                  <a:lnTo>
                    <a:pt x="29" y="38"/>
                  </a:lnTo>
                  <a:lnTo>
                    <a:pt x="27" y="44"/>
                  </a:lnTo>
                  <a:lnTo>
                    <a:pt x="26" y="49"/>
                  </a:lnTo>
                  <a:lnTo>
                    <a:pt x="24" y="54"/>
                  </a:lnTo>
                  <a:lnTo>
                    <a:pt x="23" y="59"/>
                  </a:lnTo>
                  <a:lnTo>
                    <a:pt x="21" y="64"/>
                  </a:lnTo>
                  <a:lnTo>
                    <a:pt x="21" y="69"/>
                  </a:lnTo>
                  <a:lnTo>
                    <a:pt x="20" y="74"/>
                  </a:lnTo>
                  <a:lnTo>
                    <a:pt x="19" y="80"/>
                  </a:lnTo>
                  <a:lnTo>
                    <a:pt x="18" y="85"/>
                  </a:lnTo>
                  <a:lnTo>
                    <a:pt x="17" y="86"/>
                  </a:lnTo>
                  <a:lnTo>
                    <a:pt x="16" y="92"/>
                  </a:lnTo>
                  <a:lnTo>
                    <a:pt x="15" y="97"/>
                  </a:lnTo>
                  <a:lnTo>
                    <a:pt x="15" y="103"/>
                  </a:lnTo>
                  <a:lnTo>
                    <a:pt x="14" y="108"/>
                  </a:lnTo>
                  <a:lnTo>
                    <a:pt x="14" y="113"/>
                  </a:lnTo>
                  <a:lnTo>
                    <a:pt x="13" y="118"/>
                  </a:lnTo>
                  <a:lnTo>
                    <a:pt x="13" y="123"/>
                  </a:lnTo>
                  <a:lnTo>
                    <a:pt x="12" y="128"/>
                  </a:lnTo>
                  <a:lnTo>
                    <a:pt x="12" y="133"/>
                  </a:lnTo>
                  <a:lnTo>
                    <a:pt x="12" y="138"/>
                  </a:lnTo>
                  <a:lnTo>
                    <a:pt x="11" y="144"/>
                  </a:lnTo>
                  <a:lnTo>
                    <a:pt x="11" y="149"/>
                  </a:lnTo>
                  <a:lnTo>
                    <a:pt x="11" y="154"/>
                  </a:lnTo>
                  <a:lnTo>
                    <a:pt x="11" y="159"/>
                  </a:lnTo>
                  <a:lnTo>
                    <a:pt x="10" y="164"/>
                  </a:lnTo>
                  <a:lnTo>
                    <a:pt x="9" y="169"/>
                  </a:lnTo>
                  <a:lnTo>
                    <a:pt x="9" y="174"/>
                  </a:lnTo>
                  <a:lnTo>
                    <a:pt x="8" y="180"/>
                  </a:lnTo>
                  <a:lnTo>
                    <a:pt x="8" y="185"/>
                  </a:lnTo>
                  <a:lnTo>
                    <a:pt x="8" y="190"/>
                  </a:lnTo>
                  <a:lnTo>
                    <a:pt x="8" y="195"/>
                  </a:lnTo>
                  <a:lnTo>
                    <a:pt x="8" y="200"/>
                  </a:lnTo>
                  <a:lnTo>
                    <a:pt x="8" y="205"/>
                  </a:lnTo>
                  <a:lnTo>
                    <a:pt x="8" y="210"/>
                  </a:lnTo>
                  <a:lnTo>
                    <a:pt x="6" y="218"/>
                  </a:lnTo>
                  <a:lnTo>
                    <a:pt x="7" y="221"/>
                  </a:lnTo>
                  <a:lnTo>
                    <a:pt x="6" y="226"/>
                  </a:lnTo>
                  <a:lnTo>
                    <a:pt x="6" y="231"/>
                  </a:lnTo>
                  <a:lnTo>
                    <a:pt x="6" y="236"/>
                  </a:lnTo>
                  <a:lnTo>
                    <a:pt x="5" y="241"/>
                  </a:lnTo>
                  <a:lnTo>
                    <a:pt x="5" y="246"/>
                  </a:lnTo>
                  <a:lnTo>
                    <a:pt x="3" y="254"/>
                  </a:lnTo>
                  <a:lnTo>
                    <a:pt x="2" y="262"/>
                  </a:lnTo>
                  <a:lnTo>
                    <a:pt x="2" y="267"/>
                  </a:lnTo>
                  <a:lnTo>
                    <a:pt x="2" y="272"/>
                  </a:lnTo>
                  <a:lnTo>
                    <a:pt x="2" y="277"/>
                  </a:lnTo>
                  <a:lnTo>
                    <a:pt x="2" y="282"/>
                  </a:lnTo>
                  <a:lnTo>
                    <a:pt x="1" y="287"/>
                  </a:lnTo>
                  <a:lnTo>
                    <a:pt x="0" y="294"/>
                  </a:lnTo>
                  <a:lnTo>
                    <a:pt x="2" y="305"/>
                  </a:lnTo>
                  <a:lnTo>
                    <a:pt x="0" y="301"/>
                  </a:lnTo>
                </a:path>
              </a:pathLst>
            </a:custGeom>
            <a:noFill/>
            <a:ln w="12700" cap="rnd">
              <a:solidFill>
                <a:schemeClr val="bg1"/>
              </a:solidFill>
              <a:round/>
              <a:headEnd/>
              <a:tailEnd/>
            </a:ln>
          </p:spPr>
          <p:txBody>
            <a:bodyPr/>
            <a:lstStyle/>
            <a:p>
              <a:endParaRPr lang="en-US"/>
            </a:p>
          </p:txBody>
        </p:sp>
        <p:sp>
          <p:nvSpPr>
            <p:cNvPr id="59408" name="Freeform 2064"/>
            <p:cNvSpPr>
              <a:spLocks/>
            </p:cNvSpPr>
            <p:nvPr/>
          </p:nvSpPr>
          <p:spPr bwMode="auto">
            <a:xfrm>
              <a:off x="1420" y="2832"/>
              <a:ext cx="9" cy="40"/>
            </a:xfrm>
            <a:custGeom>
              <a:avLst/>
              <a:gdLst>
                <a:gd name="T0" fmla="*/ 8 w 9"/>
                <a:gd name="T1" fmla="*/ 0 h 40"/>
                <a:gd name="T2" fmla="*/ 5 w 9"/>
                <a:gd name="T3" fmla="*/ 4 h 40"/>
                <a:gd name="T4" fmla="*/ 4 w 9"/>
                <a:gd name="T5" fmla="*/ 7 h 40"/>
                <a:gd name="T6" fmla="*/ 3 w 9"/>
                <a:gd name="T7" fmla="*/ 10 h 40"/>
                <a:gd name="T8" fmla="*/ 3 w 9"/>
                <a:gd name="T9" fmla="*/ 13 h 40"/>
                <a:gd name="T10" fmla="*/ 3 w 9"/>
                <a:gd name="T11" fmla="*/ 16 h 40"/>
                <a:gd name="T12" fmla="*/ 3 w 9"/>
                <a:gd name="T13" fmla="*/ 19 h 40"/>
                <a:gd name="T14" fmla="*/ 3 w 9"/>
                <a:gd name="T15" fmla="*/ 22 h 40"/>
                <a:gd name="T16" fmla="*/ 3 w 9"/>
                <a:gd name="T17" fmla="*/ 24 h 40"/>
                <a:gd name="T18" fmla="*/ 3 w 9"/>
                <a:gd name="T19" fmla="*/ 28 h 40"/>
                <a:gd name="T20" fmla="*/ 3 w 9"/>
                <a:gd name="T21" fmla="*/ 30 h 40"/>
                <a:gd name="T22" fmla="*/ 3 w 9"/>
                <a:gd name="T23" fmla="*/ 33 h 40"/>
                <a:gd name="T24" fmla="*/ 1 w 9"/>
                <a:gd name="T25" fmla="*/ 36 h 40"/>
                <a:gd name="T26" fmla="*/ 0 w 9"/>
                <a:gd name="T27" fmla="*/ 39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40"/>
                <a:gd name="T44" fmla="*/ 9 w 9"/>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40">
                  <a:moveTo>
                    <a:pt x="8" y="0"/>
                  </a:moveTo>
                  <a:lnTo>
                    <a:pt x="5" y="4"/>
                  </a:lnTo>
                  <a:lnTo>
                    <a:pt x="4" y="7"/>
                  </a:lnTo>
                  <a:lnTo>
                    <a:pt x="3" y="10"/>
                  </a:lnTo>
                  <a:lnTo>
                    <a:pt x="3" y="13"/>
                  </a:lnTo>
                  <a:lnTo>
                    <a:pt x="3" y="16"/>
                  </a:lnTo>
                  <a:lnTo>
                    <a:pt x="3" y="19"/>
                  </a:lnTo>
                  <a:lnTo>
                    <a:pt x="3" y="22"/>
                  </a:lnTo>
                  <a:lnTo>
                    <a:pt x="3" y="24"/>
                  </a:lnTo>
                  <a:lnTo>
                    <a:pt x="3" y="28"/>
                  </a:lnTo>
                  <a:lnTo>
                    <a:pt x="3" y="30"/>
                  </a:lnTo>
                  <a:lnTo>
                    <a:pt x="3" y="33"/>
                  </a:lnTo>
                  <a:lnTo>
                    <a:pt x="1" y="36"/>
                  </a:lnTo>
                  <a:lnTo>
                    <a:pt x="0" y="39"/>
                  </a:lnTo>
                </a:path>
              </a:pathLst>
            </a:custGeom>
            <a:noFill/>
            <a:ln w="12700" cap="rnd">
              <a:solidFill>
                <a:schemeClr val="bg1"/>
              </a:solidFill>
              <a:round/>
              <a:headEnd/>
              <a:tailEnd/>
            </a:ln>
          </p:spPr>
          <p:txBody>
            <a:bodyPr/>
            <a:lstStyle/>
            <a:p>
              <a:endParaRPr lang="en-US"/>
            </a:p>
          </p:txBody>
        </p:sp>
        <p:sp>
          <p:nvSpPr>
            <p:cNvPr id="59409" name="Freeform 2065"/>
            <p:cNvSpPr>
              <a:spLocks/>
            </p:cNvSpPr>
            <p:nvPr/>
          </p:nvSpPr>
          <p:spPr bwMode="auto">
            <a:xfrm>
              <a:off x="1509" y="2833"/>
              <a:ext cx="14" cy="116"/>
            </a:xfrm>
            <a:custGeom>
              <a:avLst/>
              <a:gdLst>
                <a:gd name="T0" fmla="*/ 12 w 14"/>
                <a:gd name="T1" fmla="*/ 115 h 116"/>
                <a:gd name="T2" fmla="*/ 13 w 14"/>
                <a:gd name="T3" fmla="*/ 110 h 116"/>
                <a:gd name="T4" fmla="*/ 12 w 14"/>
                <a:gd name="T5" fmla="*/ 107 h 116"/>
                <a:gd name="T6" fmla="*/ 11 w 14"/>
                <a:gd name="T7" fmla="*/ 104 h 116"/>
                <a:gd name="T8" fmla="*/ 10 w 14"/>
                <a:gd name="T9" fmla="*/ 100 h 116"/>
                <a:gd name="T10" fmla="*/ 9 w 14"/>
                <a:gd name="T11" fmla="*/ 98 h 116"/>
                <a:gd name="T12" fmla="*/ 9 w 14"/>
                <a:gd name="T13" fmla="*/ 95 h 116"/>
                <a:gd name="T14" fmla="*/ 9 w 14"/>
                <a:gd name="T15" fmla="*/ 90 h 116"/>
                <a:gd name="T16" fmla="*/ 8 w 14"/>
                <a:gd name="T17" fmla="*/ 87 h 116"/>
                <a:gd name="T18" fmla="*/ 8 w 14"/>
                <a:gd name="T19" fmla="*/ 84 h 116"/>
                <a:gd name="T20" fmla="*/ 8 w 14"/>
                <a:gd name="T21" fmla="*/ 82 h 116"/>
                <a:gd name="T22" fmla="*/ 7 w 14"/>
                <a:gd name="T23" fmla="*/ 78 h 116"/>
                <a:gd name="T24" fmla="*/ 7 w 14"/>
                <a:gd name="T25" fmla="*/ 75 h 116"/>
                <a:gd name="T26" fmla="*/ 6 w 14"/>
                <a:gd name="T27" fmla="*/ 71 h 116"/>
                <a:gd name="T28" fmla="*/ 6 w 14"/>
                <a:gd name="T29" fmla="*/ 69 h 116"/>
                <a:gd name="T30" fmla="*/ 6 w 14"/>
                <a:gd name="T31" fmla="*/ 65 h 116"/>
                <a:gd name="T32" fmla="*/ 5 w 14"/>
                <a:gd name="T33" fmla="*/ 63 h 116"/>
                <a:gd name="T34" fmla="*/ 5 w 14"/>
                <a:gd name="T35" fmla="*/ 60 h 116"/>
                <a:gd name="T36" fmla="*/ 5 w 14"/>
                <a:gd name="T37" fmla="*/ 57 h 116"/>
                <a:gd name="T38" fmla="*/ 4 w 14"/>
                <a:gd name="T39" fmla="*/ 54 h 116"/>
                <a:gd name="T40" fmla="*/ 4 w 14"/>
                <a:gd name="T41" fmla="*/ 51 h 116"/>
                <a:gd name="T42" fmla="*/ 3 w 14"/>
                <a:gd name="T43" fmla="*/ 48 h 116"/>
                <a:gd name="T44" fmla="*/ 3 w 14"/>
                <a:gd name="T45" fmla="*/ 44 h 116"/>
                <a:gd name="T46" fmla="*/ 2 w 14"/>
                <a:gd name="T47" fmla="*/ 42 h 116"/>
                <a:gd name="T48" fmla="*/ 2 w 14"/>
                <a:gd name="T49" fmla="*/ 38 h 116"/>
                <a:gd name="T50" fmla="*/ 2 w 14"/>
                <a:gd name="T51" fmla="*/ 35 h 116"/>
                <a:gd name="T52" fmla="*/ 2 w 14"/>
                <a:gd name="T53" fmla="*/ 32 h 116"/>
                <a:gd name="T54" fmla="*/ 2 w 14"/>
                <a:gd name="T55" fmla="*/ 29 h 116"/>
                <a:gd name="T56" fmla="*/ 2 w 14"/>
                <a:gd name="T57" fmla="*/ 26 h 116"/>
                <a:gd name="T58" fmla="*/ 1 w 14"/>
                <a:gd name="T59" fmla="*/ 23 h 116"/>
                <a:gd name="T60" fmla="*/ 1 w 14"/>
                <a:gd name="T61" fmla="*/ 21 h 116"/>
                <a:gd name="T62" fmla="*/ 1 w 14"/>
                <a:gd name="T63" fmla="*/ 17 h 116"/>
                <a:gd name="T64" fmla="*/ 1 w 14"/>
                <a:gd name="T65" fmla="*/ 15 h 116"/>
                <a:gd name="T66" fmla="*/ 1 w 14"/>
                <a:gd name="T67" fmla="*/ 12 h 116"/>
                <a:gd name="T68" fmla="*/ 1 w 14"/>
                <a:gd name="T69" fmla="*/ 9 h 116"/>
                <a:gd name="T70" fmla="*/ 1 w 14"/>
                <a:gd name="T71" fmla="*/ 6 h 116"/>
                <a:gd name="T72" fmla="*/ 1 w 14"/>
                <a:gd name="T73" fmla="*/ 3 h 116"/>
                <a:gd name="T74" fmla="*/ 0 w 14"/>
                <a:gd name="T75" fmla="*/ 0 h 116"/>
                <a:gd name="T76" fmla="*/ 1 w 14"/>
                <a:gd name="T77" fmla="*/ 3 h 116"/>
                <a:gd name="T78" fmla="*/ 1 w 14"/>
                <a:gd name="T79" fmla="*/ 6 h 116"/>
                <a:gd name="T80" fmla="*/ 1 w 14"/>
                <a:gd name="T81" fmla="*/ 9 h 116"/>
                <a:gd name="T82" fmla="*/ 2 w 14"/>
                <a:gd name="T83" fmla="*/ 12 h 116"/>
                <a:gd name="T84" fmla="*/ 2 w 14"/>
                <a:gd name="T85" fmla="*/ 15 h 116"/>
                <a:gd name="T86" fmla="*/ 2 w 14"/>
                <a:gd name="T87" fmla="*/ 17 h 116"/>
                <a:gd name="T88" fmla="*/ 2 w 14"/>
                <a:gd name="T89" fmla="*/ 21 h 116"/>
                <a:gd name="T90" fmla="*/ 2 w 14"/>
                <a:gd name="T91" fmla="*/ 23 h 116"/>
                <a:gd name="T92" fmla="*/ 2 w 14"/>
                <a:gd name="T93" fmla="*/ 26 h 116"/>
                <a:gd name="T94" fmla="*/ 2 w 14"/>
                <a:gd name="T95" fmla="*/ 29 h 116"/>
                <a:gd name="T96" fmla="*/ 2 w 14"/>
                <a:gd name="T97" fmla="*/ 32 h 1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
                <a:gd name="T148" fmla="*/ 0 h 116"/>
                <a:gd name="T149" fmla="*/ 14 w 14"/>
                <a:gd name="T150" fmla="*/ 116 h 1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 h="116">
                  <a:moveTo>
                    <a:pt x="12" y="115"/>
                  </a:moveTo>
                  <a:lnTo>
                    <a:pt x="13" y="110"/>
                  </a:lnTo>
                  <a:lnTo>
                    <a:pt x="12" y="107"/>
                  </a:lnTo>
                  <a:lnTo>
                    <a:pt x="11" y="104"/>
                  </a:lnTo>
                  <a:lnTo>
                    <a:pt x="10" y="100"/>
                  </a:lnTo>
                  <a:lnTo>
                    <a:pt x="9" y="98"/>
                  </a:lnTo>
                  <a:lnTo>
                    <a:pt x="9" y="95"/>
                  </a:lnTo>
                  <a:lnTo>
                    <a:pt x="9" y="90"/>
                  </a:lnTo>
                  <a:lnTo>
                    <a:pt x="8" y="87"/>
                  </a:lnTo>
                  <a:lnTo>
                    <a:pt x="8" y="84"/>
                  </a:lnTo>
                  <a:lnTo>
                    <a:pt x="8" y="82"/>
                  </a:lnTo>
                  <a:lnTo>
                    <a:pt x="7" y="78"/>
                  </a:lnTo>
                  <a:lnTo>
                    <a:pt x="7" y="75"/>
                  </a:lnTo>
                  <a:lnTo>
                    <a:pt x="6" y="71"/>
                  </a:lnTo>
                  <a:lnTo>
                    <a:pt x="6" y="69"/>
                  </a:lnTo>
                  <a:lnTo>
                    <a:pt x="6" y="65"/>
                  </a:lnTo>
                  <a:lnTo>
                    <a:pt x="5" y="63"/>
                  </a:lnTo>
                  <a:lnTo>
                    <a:pt x="5" y="60"/>
                  </a:lnTo>
                  <a:lnTo>
                    <a:pt x="5" y="57"/>
                  </a:lnTo>
                  <a:lnTo>
                    <a:pt x="4" y="54"/>
                  </a:lnTo>
                  <a:lnTo>
                    <a:pt x="4" y="51"/>
                  </a:lnTo>
                  <a:lnTo>
                    <a:pt x="3" y="48"/>
                  </a:lnTo>
                  <a:lnTo>
                    <a:pt x="3" y="44"/>
                  </a:lnTo>
                  <a:lnTo>
                    <a:pt x="2" y="42"/>
                  </a:lnTo>
                  <a:lnTo>
                    <a:pt x="2" y="38"/>
                  </a:lnTo>
                  <a:lnTo>
                    <a:pt x="2" y="35"/>
                  </a:lnTo>
                  <a:lnTo>
                    <a:pt x="2" y="32"/>
                  </a:lnTo>
                  <a:lnTo>
                    <a:pt x="2" y="29"/>
                  </a:lnTo>
                  <a:lnTo>
                    <a:pt x="2" y="26"/>
                  </a:lnTo>
                  <a:lnTo>
                    <a:pt x="1" y="23"/>
                  </a:lnTo>
                  <a:lnTo>
                    <a:pt x="1" y="21"/>
                  </a:lnTo>
                  <a:lnTo>
                    <a:pt x="1" y="17"/>
                  </a:lnTo>
                  <a:lnTo>
                    <a:pt x="1" y="15"/>
                  </a:lnTo>
                  <a:lnTo>
                    <a:pt x="1" y="12"/>
                  </a:lnTo>
                  <a:lnTo>
                    <a:pt x="1" y="9"/>
                  </a:lnTo>
                  <a:lnTo>
                    <a:pt x="1" y="6"/>
                  </a:lnTo>
                  <a:lnTo>
                    <a:pt x="1" y="3"/>
                  </a:lnTo>
                  <a:lnTo>
                    <a:pt x="0" y="0"/>
                  </a:lnTo>
                  <a:lnTo>
                    <a:pt x="1" y="3"/>
                  </a:lnTo>
                  <a:lnTo>
                    <a:pt x="1" y="6"/>
                  </a:lnTo>
                  <a:lnTo>
                    <a:pt x="1" y="9"/>
                  </a:lnTo>
                  <a:lnTo>
                    <a:pt x="2" y="12"/>
                  </a:lnTo>
                  <a:lnTo>
                    <a:pt x="2" y="15"/>
                  </a:lnTo>
                  <a:lnTo>
                    <a:pt x="2" y="17"/>
                  </a:lnTo>
                  <a:lnTo>
                    <a:pt x="2" y="21"/>
                  </a:lnTo>
                  <a:lnTo>
                    <a:pt x="2" y="23"/>
                  </a:lnTo>
                  <a:lnTo>
                    <a:pt x="2" y="26"/>
                  </a:lnTo>
                  <a:lnTo>
                    <a:pt x="2" y="29"/>
                  </a:lnTo>
                  <a:lnTo>
                    <a:pt x="2" y="32"/>
                  </a:lnTo>
                </a:path>
              </a:pathLst>
            </a:custGeom>
            <a:noFill/>
            <a:ln w="12700" cap="rnd">
              <a:solidFill>
                <a:schemeClr val="bg1"/>
              </a:solidFill>
              <a:round/>
              <a:headEnd/>
              <a:tailEnd/>
            </a:ln>
          </p:spPr>
          <p:txBody>
            <a:bodyPr/>
            <a:lstStyle/>
            <a:p>
              <a:endParaRPr lang="en-US"/>
            </a:p>
          </p:txBody>
        </p:sp>
        <p:sp>
          <p:nvSpPr>
            <p:cNvPr id="59410" name="Freeform 2066"/>
            <p:cNvSpPr>
              <a:spLocks/>
            </p:cNvSpPr>
            <p:nvPr/>
          </p:nvSpPr>
          <p:spPr bwMode="auto">
            <a:xfrm>
              <a:off x="1522" y="2950"/>
              <a:ext cx="7" cy="81"/>
            </a:xfrm>
            <a:custGeom>
              <a:avLst/>
              <a:gdLst>
                <a:gd name="T0" fmla="*/ 5 w 7"/>
                <a:gd name="T1" fmla="*/ 80 h 81"/>
                <a:gd name="T2" fmla="*/ 5 w 7"/>
                <a:gd name="T3" fmla="*/ 78 h 81"/>
                <a:gd name="T4" fmla="*/ 4 w 7"/>
                <a:gd name="T5" fmla="*/ 76 h 81"/>
                <a:gd name="T6" fmla="*/ 4 w 7"/>
                <a:gd name="T7" fmla="*/ 74 h 81"/>
                <a:gd name="T8" fmla="*/ 4 w 7"/>
                <a:gd name="T9" fmla="*/ 72 h 81"/>
                <a:gd name="T10" fmla="*/ 4 w 7"/>
                <a:gd name="T11" fmla="*/ 69 h 81"/>
                <a:gd name="T12" fmla="*/ 4 w 7"/>
                <a:gd name="T13" fmla="*/ 67 h 81"/>
                <a:gd name="T14" fmla="*/ 3 w 7"/>
                <a:gd name="T15" fmla="*/ 65 h 81"/>
                <a:gd name="T16" fmla="*/ 3 w 7"/>
                <a:gd name="T17" fmla="*/ 63 h 81"/>
                <a:gd name="T18" fmla="*/ 3 w 7"/>
                <a:gd name="T19" fmla="*/ 61 h 81"/>
                <a:gd name="T20" fmla="*/ 3 w 7"/>
                <a:gd name="T21" fmla="*/ 58 h 81"/>
                <a:gd name="T22" fmla="*/ 3 w 7"/>
                <a:gd name="T23" fmla="*/ 56 h 81"/>
                <a:gd name="T24" fmla="*/ 3 w 7"/>
                <a:gd name="T25" fmla="*/ 53 h 81"/>
                <a:gd name="T26" fmla="*/ 3 w 7"/>
                <a:gd name="T27" fmla="*/ 51 h 81"/>
                <a:gd name="T28" fmla="*/ 3 w 7"/>
                <a:gd name="T29" fmla="*/ 49 h 81"/>
                <a:gd name="T30" fmla="*/ 3 w 7"/>
                <a:gd name="T31" fmla="*/ 47 h 81"/>
                <a:gd name="T32" fmla="*/ 3 w 7"/>
                <a:gd name="T33" fmla="*/ 45 h 81"/>
                <a:gd name="T34" fmla="*/ 2 w 7"/>
                <a:gd name="T35" fmla="*/ 42 h 81"/>
                <a:gd name="T36" fmla="*/ 2 w 7"/>
                <a:gd name="T37" fmla="*/ 39 h 81"/>
                <a:gd name="T38" fmla="*/ 2 w 7"/>
                <a:gd name="T39" fmla="*/ 37 h 81"/>
                <a:gd name="T40" fmla="*/ 2 w 7"/>
                <a:gd name="T41" fmla="*/ 35 h 81"/>
                <a:gd name="T42" fmla="*/ 2 w 7"/>
                <a:gd name="T43" fmla="*/ 32 h 81"/>
                <a:gd name="T44" fmla="*/ 2 w 7"/>
                <a:gd name="T45" fmla="*/ 27 h 81"/>
                <a:gd name="T46" fmla="*/ 2 w 7"/>
                <a:gd name="T47" fmla="*/ 25 h 81"/>
                <a:gd name="T48" fmla="*/ 1 w 7"/>
                <a:gd name="T49" fmla="*/ 23 h 81"/>
                <a:gd name="T50" fmla="*/ 1 w 7"/>
                <a:gd name="T51" fmla="*/ 20 h 81"/>
                <a:gd name="T52" fmla="*/ 1 w 7"/>
                <a:gd name="T53" fmla="*/ 18 h 81"/>
                <a:gd name="T54" fmla="*/ 1 w 7"/>
                <a:gd name="T55" fmla="*/ 16 h 81"/>
                <a:gd name="T56" fmla="*/ 1 w 7"/>
                <a:gd name="T57" fmla="*/ 14 h 81"/>
                <a:gd name="T58" fmla="*/ 0 w 7"/>
                <a:gd name="T59" fmla="*/ 11 h 81"/>
                <a:gd name="T60" fmla="*/ 0 w 7"/>
                <a:gd name="T61" fmla="*/ 8 h 81"/>
                <a:gd name="T62" fmla="*/ 0 w 7"/>
                <a:gd name="T63" fmla="*/ 5 h 81"/>
                <a:gd name="T64" fmla="*/ 0 w 7"/>
                <a:gd name="T65" fmla="*/ 3 h 81"/>
                <a:gd name="T66" fmla="*/ 0 w 7"/>
                <a:gd name="T67" fmla="*/ 1 h 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
                <a:gd name="T103" fmla="*/ 0 h 81"/>
                <a:gd name="T104" fmla="*/ 7 w 7"/>
                <a:gd name="T105" fmla="*/ 81 h 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 h="81">
                  <a:moveTo>
                    <a:pt x="6" y="74"/>
                  </a:moveTo>
                  <a:lnTo>
                    <a:pt x="5" y="80"/>
                  </a:lnTo>
                  <a:lnTo>
                    <a:pt x="5" y="79"/>
                  </a:lnTo>
                  <a:lnTo>
                    <a:pt x="5" y="78"/>
                  </a:lnTo>
                  <a:lnTo>
                    <a:pt x="4" y="77"/>
                  </a:lnTo>
                  <a:lnTo>
                    <a:pt x="4" y="76"/>
                  </a:lnTo>
                  <a:lnTo>
                    <a:pt x="4" y="75"/>
                  </a:lnTo>
                  <a:lnTo>
                    <a:pt x="4" y="74"/>
                  </a:lnTo>
                  <a:lnTo>
                    <a:pt x="4" y="73"/>
                  </a:lnTo>
                  <a:lnTo>
                    <a:pt x="4" y="72"/>
                  </a:lnTo>
                  <a:lnTo>
                    <a:pt x="4" y="71"/>
                  </a:lnTo>
                  <a:lnTo>
                    <a:pt x="4" y="69"/>
                  </a:lnTo>
                  <a:lnTo>
                    <a:pt x="4" y="68"/>
                  </a:lnTo>
                  <a:lnTo>
                    <a:pt x="4" y="67"/>
                  </a:lnTo>
                  <a:lnTo>
                    <a:pt x="3" y="66"/>
                  </a:lnTo>
                  <a:lnTo>
                    <a:pt x="3" y="65"/>
                  </a:lnTo>
                  <a:lnTo>
                    <a:pt x="3" y="64"/>
                  </a:lnTo>
                  <a:lnTo>
                    <a:pt x="3" y="63"/>
                  </a:lnTo>
                  <a:lnTo>
                    <a:pt x="3" y="62"/>
                  </a:lnTo>
                  <a:lnTo>
                    <a:pt x="3" y="61"/>
                  </a:lnTo>
                  <a:lnTo>
                    <a:pt x="3" y="59"/>
                  </a:lnTo>
                  <a:lnTo>
                    <a:pt x="3" y="58"/>
                  </a:lnTo>
                  <a:lnTo>
                    <a:pt x="3" y="57"/>
                  </a:lnTo>
                  <a:lnTo>
                    <a:pt x="3" y="56"/>
                  </a:lnTo>
                  <a:lnTo>
                    <a:pt x="3" y="54"/>
                  </a:lnTo>
                  <a:lnTo>
                    <a:pt x="3" y="53"/>
                  </a:lnTo>
                  <a:lnTo>
                    <a:pt x="3" y="52"/>
                  </a:lnTo>
                  <a:lnTo>
                    <a:pt x="3" y="51"/>
                  </a:lnTo>
                  <a:lnTo>
                    <a:pt x="3" y="50"/>
                  </a:lnTo>
                  <a:lnTo>
                    <a:pt x="3" y="49"/>
                  </a:lnTo>
                  <a:lnTo>
                    <a:pt x="3" y="48"/>
                  </a:lnTo>
                  <a:lnTo>
                    <a:pt x="3" y="47"/>
                  </a:lnTo>
                  <a:lnTo>
                    <a:pt x="3" y="46"/>
                  </a:lnTo>
                  <a:lnTo>
                    <a:pt x="3" y="45"/>
                  </a:lnTo>
                  <a:lnTo>
                    <a:pt x="3" y="43"/>
                  </a:lnTo>
                  <a:lnTo>
                    <a:pt x="2" y="42"/>
                  </a:lnTo>
                  <a:lnTo>
                    <a:pt x="2" y="41"/>
                  </a:lnTo>
                  <a:lnTo>
                    <a:pt x="2" y="39"/>
                  </a:lnTo>
                  <a:lnTo>
                    <a:pt x="2" y="38"/>
                  </a:lnTo>
                  <a:lnTo>
                    <a:pt x="2" y="37"/>
                  </a:lnTo>
                  <a:lnTo>
                    <a:pt x="2" y="36"/>
                  </a:lnTo>
                  <a:lnTo>
                    <a:pt x="2" y="35"/>
                  </a:lnTo>
                  <a:lnTo>
                    <a:pt x="2" y="33"/>
                  </a:lnTo>
                  <a:lnTo>
                    <a:pt x="2" y="32"/>
                  </a:lnTo>
                  <a:lnTo>
                    <a:pt x="2" y="28"/>
                  </a:lnTo>
                  <a:lnTo>
                    <a:pt x="2" y="27"/>
                  </a:lnTo>
                  <a:lnTo>
                    <a:pt x="2" y="26"/>
                  </a:lnTo>
                  <a:lnTo>
                    <a:pt x="2" y="25"/>
                  </a:lnTo>
                  <a:lnTo>
                    <a:pt x="1" y="24"/>
                  </a:lnTo>
                  <a:lnTo>
                    <a:pt x="1" y="23"/>
                  </a:lnTo>
                  <a:lnTo>
                    <a:pt x="1" y="21"/>
                  </a:lnTo>
                  <a:lnTo>
                    <a:pt x="1" y="20"/>
                  </a:lnTo>
                  <a:lnTo>
                    <a:pt x="1" y="19"/>
                  </a:lnTo>
                  <a:lnTo>
                    <a:pt x="1" y="18"/>
                  </a:lnTo>
                  <a:lnTo>
                    <a:pt x="1" y="17"/>
                  </a:lnTo>
                  <a:lnTo>
                    <a:pt x="1" y="16"/>
                  </a:lnTo>
                  <a:lnTo>
                    <a:pt x="1" y="15"/>
                  </a:lnTo>
                  <a:lnTo>
                    <a:pt x="1" y="14"/>
                  </a:lnTo>
                  <a:lnTo>
                    <a:pt x="0" y="12"/>
                  </a:lnTo>
                  <a:lnTo>
                    <a:pt x="0" y="11"/>
                  </a:lnTo>
                  <a:lnTo>
                    <a:pt x="0" y="9"/>
                  </a:lnTo>
                  <a:lnTo>
                    <a:pt x="0" y="8"/>
                  </a:lnTo>
                  <a:lnTo>
                    <a:pt x="0" y="7"/>
                  </a:lnTo>
                  <a:lnTo>
                    <a:pt x="0" y="5"/>
                  </a:lnTo>
                  <a:lnTo>
                    <a:pt x="0" y="4"/>
                  </a:lnTo>
                  <a:lnTo>
                    <a:pt x="0" y="3"/>
                  </a:lnTo>
                  <a:lnTo>
                    <a:pt x="0" y="2"/>
                  </a:lnTo>
                  <a:lnTo>
                    <a:pt x="0" y="1"/>
                  </a:lnTo>
                  <a:lnTo>
                    <a:pt x="0" y="0"/>
                  </a:lnTo>
                </a:path>
              </a:pathLst>
            </a:custGeom>
            <a:noFill/>
            <a:ln w="12700" cap="rnd">
              <a:solidFill>
                <a:schemeClr val="bg1"/>
              </a:solidFill>
              <a:round/>
              <a:headEnd/>
              <a:tailEnd/>
            </a:ln>
          </p:spPr>
          <p:txBody>
            <a:bodyPr/>
            <a:lstStyle/>
            <a:p>
              <a:endParaRPr lang="en-US"/>
            </a:p>
          </p:txBody>
        </p:sp>
        <p:sp>
          <p:nvSpPr>
            <p:cNvPr id="59411" name="Freeform 2067"/>
            <p:cNvSpPr>
              <a:spLocks/>
            </p:cNvSpPr>
            <p:nvPr/>
          </p:nvSpPr>
          <p:spPr bwMode="auto">
            <a:xfrm>
              <a:off x="2123" y="2923"/>
              <a:ext cx="100" cy="307"/>
            </a:xfrm>
            <a:custGeom>
              <a:avLst/>
              <a:gdLst>
                <a:gd name="T0" fmla="*/ 0 w 100"/>
                <a:gd name="T1" fmla="*/ 12 h 307"/>
                <a:gd name="T2" fmla="*/ 0 w 100"/>
                <a:gd name="T3" fmla="*/ 24 h 307"/>
                <a:gd name="T4" fmla="*/ 0 w 100"/>
                <a:gd name="T5" fmla="*/ 24 h 307"/>
                <a:gd name="T6" fmla="*/ 3 w 100"/>
                <a:gd name="T7" fmla="*/ 39 h 307"/>
                <a:gd name="T8" fmla="*/ 1 w 100"/>
                <a:gd name="T9" fmla="*/ 51 h 307"/>
                <a:gd name="T10" fmla="*/ 2 w 100"/>
                <a:gd name="T11" fmla="*/ 62 h 307"/>
                <a:gd name="T12" fmla="*/ 3 w 100"/>
                <a:gd name="T13" fmla="*/ 72 h 307"/>
                <a:gd name="T14" fmla="*/ 4 w 100"/>
                <a:gd name="T15" fmla="*/ 82 h 307"/>
                <a:gd name="T16" fmla="*/ 4 w 100"/>
                <a:gd name="T17" fmla="*/ 93 h 307"/>
                <a:gd name="T18" fmla="*/ 6 w 100"/>
                <a:gd name="T19" fmla="*/ 103 h 307"/>
                <a:gd name="T20" fmla="*/ 6 w 100"/>
                <a:gd name="T21" fmla="*/ 116 h 307"/>
                <a:gd name="T22" fmla="*/ 7 w 100"/>
                <a:gd name="T23" fmla="*/ 126 h 307"/>
                <a:gd name="T24" fmla="*/ 9 w 100"/>
                <a:gd name="T25" fmla="*/ 136 h 307"/>
                <a:gd name="T26" fmla="*/ 10 w 100"/>
                <a:gd name="T27" fmla="*/ 147 h 307"/>
                <a:gd name="T28" fmla="*/ 10 w 100"/>
                <a:gd name="T29" fmla="*/ 157 h 307"/>
                <a:gd name="T30" fmla="*/ 12 w 100"/>
                <a:gd name="T31" fmla="*/ 170 h 307"/>
                <a:gd name="T32" fmla="*/ 13 w 100"/>
                <a:gd name="T33" fmla="*/ 180 h 307"/>
                <a:gd name="T34" fmla="*/ 14 w 100"/>
                <a:gd name="T35" fmla="*/ 190 h 307"/>
                <a:gd name="T36" fmla="*/ 16 w 100"/>
                <a:gd name="T37" fmla="*/ 201 h 307"/>
                <a:gd name="T38" fmla="*/ 18 w 100"/>
                <a:gd name="T39" fmla="*/ 219 h 307"/>
                <a:gd name="T40" fmla="*/ 20 w 100"/>
                <a:gd name="T41" fmla="*/ 231 h 307"/>
                <a:gd name="T42" fmla="*/ 22 w 100"/>
                <a:gd name="T43" fmla="*/ 242 h 307"/>
                <a:gd name="T44" fmla="*/ 24 w 100"/>
                <a:gd name="T45" fmla="*/ 252 h 307"/>
                <a:gd name="T46" fmla="*/ 25 w 100"/>
                <a:gd name="T47" fmla="*/ 262 h 307"/>
                <a:gd name="T48" fmla="*/ 28 w 100"/>
                <a:gd name="T49" fmla="*/ 273 h 307"/>
                <a:gd name="T50" fmla="*/ 31 w 100"/>
                <a:gd name="T51" fmla="*/ 283 h 307"/>
                <a:gd name="T52" fmla="*/ 34 w 100"/>
                <a:gd name="T53" fmla="*/ 293 h 307"/>
                <a:gd name="T54" fmla="*/ 38 w 100"/>
                <a:gd name="T55" fmla="*/ 298 h 307"/>
                <a:gd name="T56" fmla="*/ 45 w 100"/>
                <a:gd name="T57" fmla="*/ 306 h 307"/>
                <a:gd name="T58" fmla="*/ 49 w 100"/>
                <a:gd name="T59" fmla="*/ 305 h 307"/>
                <a:gd name="T60" fmla="*/ 54 w 100"/>
                <a:gd name="T61" fmla="*/ 303 h 307"/>
                <a:gd name="T62" fmla="*/ 57 w 100"/>
                <a:gd name="T63" fmla="*/ 297 h 307"/>
                <a:gd name="T64" fmla="*/ 60 w 100"/>
                <a:gd name="T65" fmla="*/ 291 h 307"/>
                <a:gd name="T66" fmla="*/ 64 w 100"/>
                <a:gd name="T67" fmla="*/ 283 h 307"/>
                <a:gd name="T68" fmla="*/ 66 w 100"/>
                <a:gd name="T69" fmla="*/ 273 h 307"/>
                <a:gd name="T70" fmla="*/ 69 w 100"/>
                <a:gd name="T71" fmla="*/ 262 h 307"/>
                <a:gd name="T72" fmla="*/ 72 w 100"/>
                <a:gd name="T73" fmla="*/ 252 h 307"/>
                <a:gd name="T74" fmla="*/ 75 w 100"/>
                <a:gd name="T75" fmla="*/ 242 h 307"/>
                <a:gd name="T76" fmla="*/ 76 w 100"/>
                <a:gd name="T77" fmla="*/ 231 h 307"/>
                <a:gd name="T78" fmla="*/ 78 w 100"/>
                <a:gd name="T79" fmla="*/ 221 h 307"/>
                <a:gd name="T80" fmla="*/ 80 w 100"/>
                <a:gd name="T81" fmla="*/ 213 h 307"/>
                <a:gd name="T82" fmla="*/ 81 w 100"/>
                <a:gd name="T83" fmla="*/ 203 h 307"/>
                <a:gd name="T84" fmla="*/ 82 w 100"/>
                <a:gd name="T85" fmla="*/ 193 h 307"/>
                <a:gd name="T86" fmla="*/ 83 w 100"/>
                <a:gd name="T87" fmla="*/ 183 h 307"/>
                <a:gd name="T88" fmla="*/ 84 w 100"/>
                <a:gd name="T89" fmla="*/ 172 h 307"/>
                <a:gd name="T90" fmla="*/ 85 w 100"/>
                <a:gd name="T91" fmla="*/ 162 h 307"/>
                <a:gd name="T92" fmla="*/ 85 w 100"/>
                <a:gd name="T93" fmla="*/ 152 h 307"/>
                <a:gd name="T94" fmla="*/ 86 w 100"/>
                <a:gd name="T95" fmla="*/ 141 h 307"/>
                <a:gd name="T96" fmla="*/ 87 w 100"/>
                <a:gd name="T97" fmla="*/ 131 h 307"/>
                <a:gd name="T98" fmla="*/ 88 w 100"/>
                <a:gd name="T99" fmla="*/ 121 h 307"/>
                <a:gd name="T100" fmla="*/ 88 w 100"/>
                <a:gd name="T101" fmla="*/ 111 h 307"/>
                <a:gd name="T102" fmla="*/ 88 w 100"/>
                <a:gd name="T103" fmla="*/ 100 h 307"/>
                <a:gd name="T104" fmla="*/ 90 w 100"/>
                <a:gd name="T105" fmla="*/ 87 h 307"/>
                <a:gd name="T106" fmla="*/ 90 w 100"/>
                <a:gd name="T107" fmla="*/ 80 h 307"/>
                <a:gd name="T108" fmla="*/ 90 w 100"/>
                <a:gd name="T109" fmla="*/ 69 h 307"/>
                <a:gd name="T110" fmla="*/ 91 w 100"/>
                <a:gd name="T111" fmla="*/ 59 h 307"/>
                <a:gd name="T112" fmla="*/ 94 w 100"/>
                <a:gd name="T113" fmla="*/ 44 h 307"/>
                <a:gd name="T114" fmla="*/ 94 w 100"/>
                <a:gd name="T115" fmla="*/ 33 h 307"/>
                <a:gd name="T116" fmla="*/ 94 w 100"/>
                <a:gd name="T117" fmla="*/ 23 h 307"/>
                <a:gd name="T118" fmla="*/ 99 w 100"/>
                <a:gd name="T119" fmla="*/ 0 h 307"/>
                <a:gd name="T120" fmla="*/ 99 w 100"/>
                <a:gd name="T121" fmla="*/ 0 h 307"/>
                <a:gd name="T122" fmla="*/ 96 w 100"/>
                <a:gd name="T123" fmla="*/ 4 h 3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
                <a:gd name="T187" fmla="*/ 0 h 307"/>
                <a:gd name="T188" fmla="*/ 100 w 100"/>
                <a:gd name="T189" fmla="*/ 307 h 3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 h="307">
                  <a:moveTo>
                    <a:pt x="0" y="4"/>
                  </a:moveTo>
                  <a:lnTo>
                    <a:pt x="0" y="12"/>
                  </a:lnTo>
                  <a:lnTo>
                    <a:pt x="0" y="18"/>
                  </a:lnTo>
                  <a:lnTo>
                    <a:pt x="0" y="24"/>
                  </a:lnTo>
                  <a:lnTo>
                    <a:pt x="0" y="32"/>
                  </a:lnTo>
                  <a:lnTo>
                    <a:pt x="3" y="39"/>
                  </a:lnTo>
                  <a:lnTo>
                    <a:pt x="0" y="39"/>
                  </a:lnTo>
                  <a:lnTo>
                    <a:pt x="1" y="51"/>
                  </a:lnTo>
                  <a:lnTo>
                    <a:pt x="1" y="57"/>
                  </a:lnTo>
                  <a:lnTo>
                    <a:pt x="2" y="62"/>
                  </a:lnTo>
                  <a:lnTo>
                    <a:pt x="3" y="67"/>
                  </a:lnTo>
                  <a:lnTo>
                    <a:pt x="3" y="72"/>
                  </a:lnTo>
                  <a:lnTo>
                    <a:pt x="3" y="77"/>
                  </a:lnTo>
                  <a:lnTo>
                    <a:pt x="4" y="82"/>
                  </a:lnTo>
                  <a:lnTo>
                    <a:pt x="4" y="87"/>
                  </a:lnTo>
                  <a:lnTo>
                    <a:pt x="4" y="93"/>
                  </a:lnTo>
                  <a:lnTo>
                    <a:pt x="6" y="98"/>
                  </a:lnTo>
                  <a:lnTo>
                    <a:pt x="6" y="103"/>
                  </a:lnTo>
                  <a:lnTo>
                    <a:pt x="6" y="108"/>
                  </a:lnTo>
                  <a:lnTo>
                    <a:pt x="6" y="116"/>
                  </a:lnTo>
                  <a:lnTo>
                    <a:pt x="7" y="121"/>
                  </a:lnTo>
                  <a:lnTo>
                    <a:pt x="7" y="126"/>
                  </a:lnTo>
                  <a:lnTo>
                    <a:pt x="8" y="130"/>
                  </a:lnTo>
                  <a:lnTo>
                    <a:pt x="9" y="136"/>
                  </a:lnTo>
                  <a:lnTo>
                    <a:pt x="9" y="141"/>
                  </a:lnTo>
                  <a:lnTo>
                    <a:pt x="10" y="147"/>
                  </a:lnTo>
                  <a:lnTo>
                    <a:pt x="10" y="152"/>
                  </a:lnTo>
                  <a:lnTo>
                    <a:pt x="10" y="157"/>
                  </a:lnTo>
                  <a:lnTo>
                    <a:pt x="11" y="162"/>
                  </a:lnTo>
                  <a:lnTo>
                    <a:pt x="12" y="170"/>
                  </a:lnTo>
                  <a:lnTo>
                    <a:pt x="12" y="175"/>
                  </a:lnTo>
                  <a:lnTo>
                    <a:pt x="13" y="180"/>
                  </a:lnTo>
                  <a:lnTo>
                    <a:pt x="13" y="185"/>
                  </a:lnTo>
                  <a:lnTo>
                    <a:pt x="14" y="190"/>
                  </a:lnTo>
                  <a:lnTo>
                    <a:pt x="15" y="195"/>
                  </a:lnTo>
                  <a:lnTo>
                    <a:pt x="16" y="201"/>
                  </a:lnTo>
                  <a:lnTo>
                    <a:pt x="17" y="213"/>
                  </a:lnTo>
                  <a:lnTo>
                    <a:pt x="18" y="219"/>
                  </a:lnTo>
                  <a:lnTo>
                    <a:pt x="19" y="224"/>
                  </a:lnTo>
                  <a:lnTo>
                    <a:pt x="20" y="231"/>
                  </a:lnTo>
                  <a:lnTo>
                    <a:pt x="21" y="237"/>
                  </a:lnTo>
                  <a:lnTo>
                    <a:pt x="22" y="242"/>
                  </a:lnTo>
                  <a:lnTo>
                    <a:pt x="23" y="247"/>
                  </a:lnTo>
                  <a:lnTo>
                    <a:pt x="24" y="252"/>
                  </a:lnTo>
                  <a:lnTo>
                    <a:pt x="25" y="255"/>
                  </a:lnTo>
                  <a:lnTo>
                    <a:pt x="25" y="262"/>
                  </a:lnTo>
                  <a:lnTo>
                    <a:pt x="27" y="267"/>
                  </a:lnTo>
                  <a:lnTo>
                    <a:pt x="28" y="273"/>
                  </a:lnTo>
                  <a:lnTo>
                    <a:pt x="29" y="278"/>
                  </a:lnTo>
                  <a:lnTo>
                    <a:pt x="31" y="283"/>
                  </a:lnTo>
                  <a:lnTo>
                    <a:pt x="33" y="287"/>
                  </a:lnTo>
                  <a:lnTo>
                    <a:pt x="34" y="293"/>
                  </a:lnTo>
                  <a:lnTo>
                    <a:pt x="36" y="296"/>
                  </a:lnTo>
                  <a:lnTo>
                    <a:pt x="38" y="298"/>
                  </a:lnTo>
                  <a:lnTo>
                    <a:pt x="40" y="302"/>
                  </a:lnTo>
                  <a:lnTo>
                    <a:pt x="45" y="306"/>
                  </a:lnTo>
                  <a:lnTo>
                    <a:pt x="47" y="306"/>
                  </a:lnTo>
                  <a:lnTo>
                    <a:pt x="49" y="305"/>
                  </a:lnTo>
                  <a:lnTo>
                    <a:pt x="52" y="305"/>
                  </a:lnTo>
                  <a:lnTo>
                    <a:pt x="54" y="303"/>
                  </a:lnTo>
                  <a:lnTo>
                    <a:pt x="55" y="303"/>
                  </a:lnTo>
                  <a:lnTo>
                    <a:pt x="57" y="297"/>
                  </a:lnTo>
                  <a:lnTo>
                    <a:pt x="59" y="296"/>
                  </a:lnTo>
                  <a:lnTo>
                    <a:pt x="60" y="291"/>
                  </a:lnTo>
                  <a:lnTo>
                    <a:pt x="62" y="288"/>
                  </a:lnTo>
                  <a:lnTo>
                    <a:pt x="64" y="283"/>
                  </a:lnTo>
                  <a:lnTo>
                    <a:pt x="65" y="278"/>
                  </a:lnTo>
                  <a:lnTo>
                    <a:pt x="66" y="273"/>
                  </a:lnTo>
                  <a:lnTo>
                    <a:pt x="67" y="267"/>
                  </a:lnTo>
                  <a:lnTo>
                    <a:pt x="69" y="262"/>
                  </a:lnTo>
                  <a:lnTo>
                    <a:pt x="70" y="257"/>
                  </a:lnTo>
                  <a:lnTo>
                    <a:pt x="72" y="252"/>
                  </a:lnTo>
                  <a:lnTo>
                    <a:pt x="73" y="247"/>
                  </a:lnTo>
                  <a:lnTo>
                    <a:pt x="75" y="242"/>
                  </a:lnTo>
                  <a:lnTo>
                    <a:pt x="75" y="237"/>
                  </a:lnTo>
                  <a:lnTo>
                    <a:pt x="76" y="231"/>
                  </a:lnTo>
                  <a:lnTo>
                    <a:pt x="77" y="226"/>
                  </a:lnTo>
                  <a:lnTo>
                    <a:pt x="78" y="221"/>
                  </a:lnTo>
                  <a:lnTo>
                    <a:pt x="79" y="220"/>
                  </a:lnTo>
                  <a:lnTo>
                    <a:pt x="80" y="213"/>
                  </a:lnTo>
                  <a:lnTo>
                    <a:pt x="81" y="208"/>
                  </a:lnTo>
                  <a:lnTo>
                    <a:pt x="81" y="203"/>
                  </a:lnTo>
                  <a:lnTo>
                    <a:pt x="82" y="198"/>
                  </a:lnTo>
                  <a:lnTo>
                    <a:pt x="82" y="193"/>
                  </a:lnTo>
                  <a:lnTo>
                    <a:pt x="83" y="188"/>
                  </a:lnTo>
                  <a:lnTo>
                    <a:pt x="83" y="183"/>
                  </a:lnTo>
                  <a:lnTo>
                    <a:pt x="84" y="177"/>
                  </a:lnTo>
                  <a:lnTo>
                    <a:pt x="84" y="172"/>
                  </a:lnTo>
                  <a:lnTo>
                    <a:pt x="84" y="167"/>
                  </a:lnTo>
                  <a:lnTo>
                    <a:pt x="85" y="162"/>
                  </a:lnTo>
                  <a:lnTo>
                    <a:pt x="85" y="157"/>
                  </a:lnTo>
                  <a:lnTo>
                    <a:pt x="85" y="152"/>
                  </a:lnTo>
                  <a:lnTo>
                    <a:pt x="85" y="147"/>
                  </a:lnTo>
                  <a:lnTo>
                    <a:pt x="86" y="141"/>
                  </a:lnTo>
                  <a:lnTo>
                    <a:pt x="87" y="136"/>
                  </a:lnTo>
                  <a:lnTo>
                    <a:pt x="87" y="131"/>
                  </a:lnTo>
                  <a:lnTo>
                    <a:pt x="88" y="126"/>
                  </a:lnTo>
                  <a:lnTo>
                    <a:pt x="88" y="121"/>
                  </a:lnTo>
                  <a:lnTo>
                    <a:pt x="88" y="116"/>
                  </a:lnTo>
                  <a:lnTo>
                    <a:pt x="88" y="111"/>
                  </a:lnTo>
                  <a:lnTo>
                    <a:pt x="88" y="105"/>
                  </a:lnTo>
                  <a:lnTo>
                    <a:pt x="88" y="100"/>
                  </a:lnTo>
                  <a:lnTo>
                    <a:pt x="88" y="95"/>
                  </a:lnTo>
                  <a:lnTo>
                    <a:pt x="90" y="87"/>
                  </a:lnTo>
                  <a:lnTo>
                    <a:pt x="89" y="85"/>
                  </a:lnTo>
                  <a:lnTo>
                    <a:pt x="90" y="80"/>
                  </a:lnTo>
                  <a:lnTo>
                    <a:pt x="90" y="75"/>
                  </a:lnTo>
                  <a:lnTo>
                    <a:pt x="90" y="69"/>
                  </a:lnTo>
                  <a:lnTo>
                    <a:pt x="91" y="64"/>
                  </a:lnTo>
                  <a:lnTo>
                    <a:pt x="91" y="59"/>
                  </a:lnTo>
                  <a:lnTo>
                    <a:pt x="93" y="51"/>
                  </a:lnTo>
                  <a:lnTo>
                    <a:pt x="94" y="44"/>
                  </a:lnTo>
                  <a:lnTo>
                    <a:pt x="94" y="39"/>
                  </a:lnTo>
                  <a:lnTo>
                    <a:pt x="94" y="33"/>
                  </a:lnTo>
                  <a:lnTo>
                    <a:pt x="94" y="28"/>
                  </a:lnTo>
                  <a:lnTo>
                    <a:pt x="94" y="23"/>
                  </a:lnTo>
                  <a:lnTo>
                    <a:pt x="95" y="18"/>
                  </a:lnTo>
                  <a:lnTo>
                    <a:pt x="99" y="0"/>
                  </a:lnTo>
                  <a:lnTo>
                    <a:pt x="96" y="4"/>
                  </a:lnTo>
                </a:path>
              </a:pathLst>
            </a:custGeom>
            <a:noFill/>
            <a:ln w="12700" cap="rnd">
              <a:solidFill>
                <a:schemeClr val="bg1"/>
              </a:solidFill>
              <a:round/>
              <a:headEnd/>
              <a:tailEnd/>
            </a:ln>
          </p:spPr>
          <p:txBody>
            <a:bodyPr/>
            <a:lstStyle/>
            <a:p>
              <a:endParaRPr lang="en-US"/>
            </a:p>
          </p:txBody>
        </p:sp>
        <p:sp>
          <p:nvSpPr>
            <p:cNvPr id="59412" name="Freeform 2068"/>
            <p:cNvSpPr>
              <a:spLocks/>
            </p:cNvSpPr>
            <p:nvPr/>
          </p:nvSpPr>
          <p:spPr bwMode="auto">
            <a:xfrm>
              <a:off x="2114" y="2897"/>
              <a:ext cx="109" cy="333"/>
            </a:xfrm>
            <a:custGeom>
              <a:avLst/>
              <a:gdLst>
                <a:gd name="T0" fmla="*/ 108 w 109"/>
                <a:gd name="T1" fmla="*/ 28 h 333"/>
                <a:gd name="T2" fmla="*/ 104 w 109"/>
                <a:gd name="T3" fmla="*/ 52 h 333"/>
                <a:gd name="T4" fmla="*/ 104 w 109"/>
                <a:gd name="T5" fmla="*/ 52 h 333"/>
                <a:gd name="T6" fmla="*/ 102 w 109"/>
                <a:gd name="T7" fmla="*/ 66 h 333"/>
                <a:gd name="T8" fmla="*/ 104 w 109"/>
                <a:gd name="T9" fmla="*/ 79 h 333"/>
                <a:gd name="T10" fmla="*/ 102 w 109"/>
                <a:gd name="T11" fmla="*/ 89 h 333"/>
                <a:gd name="T12" fmla="*/ 102 w 109"/>
                <a:gd name="T13" fmla="*/ 100 h 333"/>
                <a:gd name="T14" fmla="*/ 101 w 109"/>
                <a:gd name="T15" fmla="*/ 110 h 333"/>
                <a:gd name="T16" fmla="*/ 100 w 109"/>
                <a:gd name="T17" fmla="*/ 120 h 333"/>
                <a:gd name="T18" fmla="*/ 99 w 109"/>
                <a:gd name="T19" fmla="*/ 130 h 333"/>
                <a:gd name="T20" fmla="*/ 98 w 109"/>
                <a:gd name="T21" fmla="*/ 143 h 333"/>
                <a:gd name="T22" fmla="*/ 97 w 109"/>
                <a:gd name="T23" fmla="*/ 153 h 333"/>
                <a:gd name="T24" fmla="*/ 96 w 109"/>
                <a:gd name="T25" fmla="*/ 163 h 333"/>
                <a:gd name="T26" fmla="*/ 95 w 109"/>
                <a:gd name="T27" fmla="*/ 174 h 333"/>
                <a:gd name="T28" fmla="*/ 94 w 109"/>
                <a:gd name="T29" fmla="*/ 184 h 333"/>
                <a:gd name="T30" fmla="*/ 93 w 109"/>
                <a:gd name="T31" fmla="*/ 197 h 333"/>
                <a:gd name="T32" fmla="*/ 92 w 109"/>
                <a:gd name="T33" fmla="*/ 207 h 333"/>
                <a:gd name="T34" fmla="*/ 90 w 109"/>
                <a:gd name="T35" fmla="*/ 217 h 333"/>
                <a:gd name="T36" fmla="*/ 88 w 109"/>
                <a:gd name="T37" fmla="*/ 227 h 333"/>
                <a:gd name="T38" fmla="*/ 86 w 109"/>
                <a:gd name="T39" fmla="*/ 245 h 333"/>
                <a:gd name="T40" fmla="*/ 84 w 109"/>
                <a:gd name="T41" fmla="*/ 258 h 333"/>
                <a:gd name="T42" fmla="*/ 83 w 109"/>
                <a:gd name="T43" fmla="*/ 268 h 333"/>
                <a:gd name="T44" fmla="*/ 80 w 109"/>
                <a:gd name="T45" fmla="*/ 278 h 333"/>
                <a:gd name="T46" fmla="*/ 79 w 109"/>
                <a:gd name="T47" fmla="*/ 289 h 333"/>
                <a:gd name="T48" fmla="*/ 77 w 109"/>
                <a:gd name="T49" fmla="*/ 299 h 333"/>
                <a:gd name="T50" fmla="*/ 74 w 109"/>
                <a:gd name="T51" fmla="*/ 309 h 333"/>
                <a:gd name="T52" fmla="*/ 70 w 109"/>
                <a:gd name="T53" fmla="*/ 319 h 333"/>
                <a:gd name="T54" fmla="*/ 66 w 109"/>
                <a:gd name="T55" fmla="*/ 324 h 333"/>
                <a:gd name="T56" fmla="*/ 60 w 109"/>
                <a:gd name="T57" fmla="*/ 332 h 333"/>
                <a:gd name="T58" fmla="*/ 55 w 109"/>
                <a:gd name="T59" fmla="*/ 331 h 333"/>
                <a:gd name="T60" fmla="*/ 51 w 109"/>
                <a:gd name="T61" fmla="*/ 329 h 333"/>
                <a:gd name="T62" fmla="*/ 47 w 109"/>
                <a:gd name="T63" fmla="*/ 323 h 333"/>
                <a:gd name="T64" fmla="*/ 44 w 109"/>
                <a:gd name="T65" fmla="*/ 317 h 333"/>
                <a:gd name="T66" fmla="*/ 41 w 109"/>
                <a:gd name="T67" fmla="*/ 309 h 333"/>
                <a:gd name="T68" fmla="*/ 38 w 109"/>
                <a:gd name="T69" fmla="*/ 299 h 333"/>
                <a:gd name="T70" fmla="*/ 35 w 109"/>
                <a:gd name="T71" fmla="*/ 289 h 333"/>
                <a:gd name="T72" fmla="*/ 33 w 109"/>
                <a:gd name="T73" fmla="*/ 278 h 333"/>
                <a:gd name="T74" fmla="*/ 30 w 109"/>
                <a:gd name="T75" fmla="*/ 268 h 333"/>
                <a:gd name="T76" fmla="*/ 29 w 109"/>
                <a:gd name="T77" fmla="*/ 258 h 333"/>
                <a:gd name="T78" fmla="*/ 26 w 109"/>
                <a:gd name="T79" fmla="*/ 248 h 333"/>
                <a:gd name="T80" fmla="*/ 24 w 109"/>
                <a:gd name="T81" fmla="*/ 240 h 333"/>
                <a:gd name="T82" fmla="*/ 23 w 109"/>
                <a:gd name="T83" fmla="*/ 230 h 333"/>
                <a:gd name="T84" fmla="*/ 22 w 109"/>
                <a:gd name="T85" fmla="*/ 220 h 333"/>
                <a:gd name="T86" fmla="*/ 21 w 109"/>
                <a:gd name="T87" fmla="*/ 209 h 333"/>
                <a:gd name="T88" fmla="*/ 21 w 109"/>
                <a:gd name="T89" fmla="*/ 199 h 333"/>
                <a:gd name="T90" fmla="*/ 20 w 109"/>
                <a:gd name="T91" fmla="*/ 189 h 333"/>
                <a:gd name="T92" fmla="*/ 19 w 109"/>
                <a:gd name="T93" fmla="*/ 179 h 333"/>
                <a:gd name="T94" fmla="*/ 18 w 109"/>
                <a:gd name="T95" fmla="*/ 169 h 333"/>
                <a:gd name="T96" fmla="*/ 17 w 109"/>
                <a:gd name="T97" fmla="*/ 158 h 333"/>
                <a:gd name="T98" fmla="*/ 17 w 109"/>
                <a:gd name="T99" fmla="*/ 148 h 333"/>
                <a:gd name="T100" fmla="*/ 16 w 109"/>
                <a:gd name="T101" fmla="*/ 138 h 333"/>
                <a:gd name="T102" fmla="*/ 16 w 109"/>
                <a:gd name="T103" fmla="*/ 128 h 333"/>
                <a:gd name="T104" fmla="*/ 15 w 109"/>
                <a:gd name="T105" fmla="*/ 115 h 333"/>
                <a:gd name="T106" fmla="*/ 15 w 109"/>
                <a:gd name="T107" fmla="*/ 107 h 333"/>
                <a:gd name="T108" fmla="*/ 14 w 109"/>
                <a:gd name="T109" fmla="*/ 97 h 333"/>
                <a:gd name="T110" fmla="*/ 13 w 109"/>
                <a:gd name="T111" fmla="*/ 87 h 333"/>
                <a:gd name="T112" fmla="*/ 11 w 109"/>
                <a:gd name="T113" fmla="*/ 72 h 333"/>
                <a:gd name="T114" fmla="*/ 11 w 109"/>
                <a:gd name="T115" fmla="*/ 61 h 333"/>
                <a:gd name="T116" fmla="*/ 10 w 109"/>
                <a:gd name="T117" fmla="*/ 51 h 333"/>
                <a:gd name="T118" fmla="*/ 9 w 109"/>
                <a:gd name="T119" fmla="*/ 40 h 333"/>
                <a:gd name="T120" fmla="*/ 8 w 109"/>
                <a:gd name="T121" fmla="*/ 38 h 333"/>
                <a:gd name="T122" fmla="*/ 9 w 109"/>
                <a:gd name="T123" fmla="*/ 32 h 3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9"/>
                <a:gd name="T187" fmla="*/ 0 h 333"/>
                <a:gd name="T188" fmla="*/ 109 w 109"/>
                <a:gd name="T189" fmla="*/ 333 h 3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9" h="333">
                  <a:moveTo>
                    <a:pt x="108" y="29"/>
                  </a:moveTo>
                  <a:lnTo>
                    <a:pt x="108" y="28"/>
                  </a:lnTo>
                  <a:lnTo>
                    <a:pt x="104" y="46"/>
                  </a:lnTo>
                  <a:lnTo>
                    <a:pt x="104" y="52"/>
                  </a:lnTo>
                  <a:lnTo>
                    <a:pt x="104" y="60"/>
                  </a:lnTo>
                  <a:lnTo>
                    <a:pt x="102" y="66"/>
                  </a:lnTo>
                  <a:lnTo>
                    <a:pt x="104" y="66"/>
                  </a:lnTo>
                  <a:lnTo>
                    <a:pt x="104" y="79"/>
                  </a:lnTo>
                  <a:lnTo>
                    <a:pt x="103" y="84"/>
                  </a:lnTo>
                  <a:lnTo>
                    <a:pt x="102" y="89"/>
                  </a:lnTo>
                  <a:lnTo>
                    <a:pt x="102" y="94"/>
                  </a:lnTo>
                  <a:lnTo>
                    <a:pt x="102" y="100"/>
                  </a:lnTo>
                  <a:lnTo>
                    <a:pt x="102" y="105"/>
                  </a:lnTo>
                  <a:lnTo>
                    <a:pt x="101" y="110"/>
                  </a:lnTo>
                  <a:lnTo>
                    <a:pt x="100" y="115"/>
                  </a:lnTo>
                  <a:lnTo>
                    <a:pt x="100" y="120"/>
                  </a:lnTo>
                  <a:lnTo>
                    <a:pt x="99" y="125"/>
                  </a:lnTo>
                  <a:lnTo>
                    <a:pt x="99" y="130"/>
                  </a:lnTo>
                  <a:lnTo>
                    <a:pt x="98" y="135"/>
                  </a:lnTo>
                  <a:lnTo>
                    <a:pt x="98" y="143"/>
                  </a:lnTo>
                  <a:lnTo>
                    <a:pt x="98" y="148"/>
                  </a:lnTo>
                  <a:lnTo>
                    <a:pt x="97" y="153"/>
                  </a:lnTo>
                  <a:lnTo>
                    <a:pt x="96" y="157"/>
                  </a:lnTo>
                  <a:lnTo>
                    <a:pt x="96" y="163"/>
                  </a:lnTo>
                  <a:lnTo>
                    <a:pt x="96" y="169"/>
                  </a:lnTo>
                  <a:lnTo>
                    <a:pt x="95" y="174"/>
                  </a:lnTo>
                  <a:lnTo>
                    <a:pt x="94" y="179"/>
                  </a:lnTo>
                  <a:lnTo>
                    <a:pt x="94" y="184"/>
                  </a:lnTo>
                  <a:lnTo>
                    <a:pt x="93" y="189"/>
                  </a:lnTo>
                  <a:lnTo>
                    <a:pt x="93" y="197"/>
                  </a:lnTo>
                  <a:lnTo>
                    <a:pt x="93" y="202"/>
                  </a:lnTo>
                  <a:lnTo>
                    <a:pt x="92" y="207"/>
                  </a:lnTo>
                  <a:lnTo>
                    <a:pt x="91" y="212"/>
                  </a:lnTo>
                  <a:lnTo>
                    <a:pt x="90" y="217"/>
                  </a:lnTo>
                  <a:lnTo>
                    <a:pt x="89" y="222"/>
                  </a:lnTo>
                  <a:lnTo>
                    <a:pt x="88" y="227"/>
                  </a:lnTo>
                  <a:lnTo>
                    <a:pt x="87" y="240"/>
                  </a:lnTo>
                  <a:lnTo>
                    <a:pt x="86" y="245"/>
                  </a:lnTo>
                  <a:lnTo>
                    <a:pt x="86" y="250"/>
                  </a:lnTo>
                  <a:lnTo>
                    <a:pt x="84" y="258"/>
                  </a:lnTo>
                  <a:lnTo>
                    <a:pt x="83" y="263"/>
                  </a:lnTo>
                  <a:lnTo>
                    <a:pt x="83" y="268"/>
                  </a:lnTo>
                  <a:lnTo>
                    <a:pt x="81" y="273"/>
                  </a:lnTo>
                  <a:lnTo>
                    <a:pt x="80" y="278"/>
                  </a:lnTo>
                  <a:lnTo>
                    <a:pt x="80" y="281"/>
                  </a:lnTo>
                  <a:lnTo>
                    <a:pt x="79" y="289"/>
                  </a:lnTo>
                  <a:lnTo>
                    <a:pt x="78" y="294"/>
                  </a:lnTo>
                  <a:lnTo>
                    <a:pt x="77" y="299"/>
                  </a:lnTo>
                  <a:lnTo>
                    <a:pt x="75" y="304"/>
                  </a:lnTo>
                  <a:lnTo>
                    <a:pt x="74" y="309"/>
                  </a:lnTo>
                  <a:lnTo>
                    <a:pt x="72" y="313"/>
                  </a:lnTo>
                  <a:lnTo>
                    <a:pt x="70" y="319"/>
                  </a:lnTo>
                  <a:lnTo>
                    <a:pt x="68" y="322"/>
                  </a:lnTo>
                  <a:lnTo>
                    <a:pt x="66" y="324"/>
                  </a:lnTo>
                  <a:lnTo>
                    <a:pt x="64" y="328"/>
                  </a:lnTo>
                  <a:lnTo>
                    <a:pt x="60" y="332"/>
                  </a:lnTo>
                  <a:lnTo>
                    <a:pt x="57" y="332"/>
                  </a:lnTo>
                  <a:lnTo>
                    <a:pt x="55" y="331"/>
                  </a:lnTo>
                  <a:lnTo>
                    <a:pt x="53" y="331"/>
                  </a:lnTo>
                  <a:lnTo>
                    <a:pt x="51" y="329"/>
                  </a:lnTo>
                  <a:lnTo>
                    <a:pt x="50" y="329"/>
                  </a:lnTo>
                  <a:lnTo>
                    <a:pt x="47" y="323"/>
                  </a:lnTo>
                  <a:lnTo>
                    <a:pt x="45" y="322"/>
                  </a:lnTo>
                  <a:lnTo>
                    <a:pt x="44" y="317"/>
                  </a:lnTo>
                  <a:lnTo>
                    <a:pt x="42" y="314"/>
                  </a:lnTo>
                  <a:lnTo>
                    <a:pt x="41" y="309"/>
                  </a:lnTo>
                  <a:lnTo>
                    <a:pt x="39" y="304"/>
                  </a:lnTo>
                  <a:lnTo>
                    <a:pt x="38" y="299"/>
                  </a:lnTo>
                  <a:lnTo>
                    <a:pt x="37" y="294"/>
                  </a:lnTo>
                  <a:lnTo>
                    <a:pt x="35" y="289"/>
                  </a:lnTo>
                  <a:lnTo>
                    <a:pt x="34" y="283"/>
                  </a:lnTo>
                  <a:lnTo>
                    <a:pt x="33" y="278"/>
                  </a:lnTo>
                  <a:lnTo>
                    <a:pt x="31" y="273"/>
                  </a:lnTo>
                  <a:lnTo>
                    <a:pt x="30" y="268"/>
                  </a:lnTo>
                  <a:lnTo>
                    <a:pt x="29" y="263"/>
                  </a:lnTo>
                  <a:lnTo>
                    <a:pt x="29" y="258"/>
                  </a:lnTo>
                  <a:lnTo>
                    <a:pt x="27" y="253"/>
                  </a:lnTo>
                  <a:lnTo>
                    <a:pt x="26" y="248"/>
                  </a:lnTo>
                  <a:lnTo>
                    <a:pt x="26" y="246"/>
                  </a:lnTo>
                  <a:lnTo>
                    <a:pt x="24" y="240"/>
                  </a:lnTo>
                  <a:lnTo>
                    <a:pt x="24" y="235"/>
                  </a:lnTo>
                  <a:lnTo>
                    <a:pt x="23" y="230"/>
                  </a:lnTo>
                  <a:lnTo>
                    <a:pt x="23" y="225"/>
                  </a:lnTo>
                  <a:lnTo>
                    <a:pt x="22" y="220"/>
                  </a:lnTo>
                  <a:lnTo>
                    <a:pt x="21" y="215"/>
                  </a:lnTo>
                  <a:lnTo>
                    <a:pt x="21" y="209"/>
                  </a:lnTo>
                  <a:lnTo>
                    <a:pt x="21" y="204"/>
                  </a:lnTo>
                  <a:lnTo>
                    <a:pt x="21" y="199"/>
                  </a:lnTo>
                  <a:lnTo>
                    <a:pt x="20" y="194"/>
                  </a:lnTo>
                  <a:lnTo>
                    <a:pt x="20" y="189"/>
                  </a:lnTo>
                  <a:lnTo>
                    <a:pt x="20" y="184"/>
                  </a:lnTo>
                  <a:lnTo>
                    <a:pt x="19" y="179"/>
                  </a:lnTo>
                  <a:lnTo>
                    <a:pt x="19" y="174"/>
                  </a:lnTo>
                  <a:lnTo>
                    <a:pt x="18" y="169"/>
                  </a:lnTo>
                  <a:lnTo>
                    <a:pt x="18" y="163"/>
                  </a:lnTo>
                  <a:lnTo>
                    <a:pt x="17" y="158"/>
                  </a:lnTo>
                  <a:lnTo>
                    <a:pt x="17" y="153"/>
                  </a:lnTo>
                  <a:lnTo>
                    <a:pt x="17" y="148"/>
                  </a:lnTo>
                  <a:lnTo>
                    <a:pt x="16" y="143"/>
                  </a:lnTo>
                  <a:lnTo>
                    <a:pt x="16" y="138"/>
                  </a:lnTo>
                  <a:lnTo>
                    <a:pt x="16" y="133"/>
                  </a:lnTo>
                  <a:lnTo>
                    <a:pt x="16" y="128"/>
                  </a:lnTo>
                  <a:lnTo>
                    <a:pt x="16" y="123"/>
                  </a:lnTo>
                  <a:lnTo>
                    <a:pt x="15" y="115"/>
                  </a:lnTo>
                  <a:lnTo>
                    <a:pt x="15" y="112"/>
                  </a:lnTo>
                  <a:lnTo>
                    <a:pt x="15" y="107"/>
                  </a:lnTo>
                  <a:lnTo>
                    <a:pt x="15" y="102"/>
                  </a:lnTo>
                  <a:lnTo>
                    <a:pt x="14" y="97"/>
                  </a:lnTo>
                  <a:lnTo>
                    <a:pt x="14" y="92"/>
                  </a:lnTo>
                  <a:lnTo>
                    <a:pt x="13" y="87"/>
                  </a:lnTo>
                  <a:lnTo>
                    <a:pt x="11" y="79"/>
                  </a:lnTo>
                  <a:lnTo>
                    <a:pt x="11" y="72"/>
                  </a:lnTo>
                  <a:lnTo>
                    <a:pt x="11" y="66"/>
                  </a:lnTo>
                  <a:lnTo>
                    <a:pt x="11" y="61"/>
                  </a:lnTo>
                  <a:lnTo>
                    <a:pt x="10" y="56"/>
                  </a:lnTo>
                  <a:lnTo>
                    <a:pt x="10" y="51"/>
                  </a:lnTo>
                  <a:lnTo>
                    <a:pt x="9" y="46"/>
                  </a:lnTo>
                  <a:lnTo>
                    <a:pt x="9" y="40"/>
                  </a:lnTo>
                  <a:lnTo>
                    <a:pt x="0" y="0"/>
                  </a:lnTo>
                  <a:lnTo>
                    <a:pt x="8" y="38"/>
                  </a:lnTo>
                  <a:lnTo>
                    <a:pt x="9" y="32"/>
                  </a:lnTo>
                </a:path>
              </a:pathLst>
            </a:custGeom>
            <a:noFill/>
            <a:ln w="12700" cap="rnd">
              <a:solidFill>
                <a:schemeClr val="bg1"/>
              </a:solidFill>
              <a:round/>
              <a:headEnd/>
              <a:tailEnd/>
            </a:ln>
          </p:spPr>
          <p:txBody>
            <a:bodyPr/>
            <a:lstStyle/>
            <a:p>
              <a:endParaRPr lang="en-US"/>
            </a:p>
          </p:txBody>
        </p:sp>
        <p:sp>
          <p:nvSpPr>
            <p:cNvPr id="59413" name="Freeform 2069"/>
            <p:cNvSpPr>
              <a:spLocks/>
            </p:cNvSpPr>
            <p:nvPr/>
          </p:nvSpPr>
          <p:spPr bwMode="auto">
            <a:xfrm>
              <a:off x="2021" y="2621"/>
              <a:ext cx="103" cy="314"/>
            </a:xfrm>
            <a:custGeom>
              <a:avLst/>
              <a:gdLst>
                <a:gd name="T0" fmla="*/ 1 w 103"/>
                <a:gd name="T1" fmla="*/ 293 h 314"/>
                <a:gd name="T2" fmla="*/ 1 w 103"/>
                <a:gd name="T3" fmla="*/ 280 h 314"/>
                <a:gd name="T4" fmla="*/ 1 w 103"/>
                <a:gd name="T5" fmla="*/ 280 h 314"/>
                <a:gd name="T6" fmla="*/ 3 w 103"/>
                <a:gd name="T7" fmla="*/ 266 h 314"/>
                <a:gd name="T8" fmla="*/ 1 w 103"/>
                <a:gd name="T9" fmla="*/ 253 h 314"/>
                <a:gd name="T10" fmla="*/ 3 w 103"/>
                <a:gd name="T11" fmla="*/ 243 h 314"/>
                <a:gd name="T12" fmla="*/ 3 w 103"/>
                <a:gd name="T13" fmla="*/ 233 h 314"/>
                <a:gd name="T14" fmla="*/ 4 w 103"/>
                <a:gd name="T15" fmla="*/ 222 h 314"/>
                <a:gd name="T16" fmla="*/ 5 w 103"/>
                <a:gd name="T17" fmla="*/ 212 h 314"/>
                <a:gd name="T18" fmla="*/ 6 w 103"/>
                <a:gd name="T19" fmla="*/ 202 h 314"/>
                <a:gd name="T20" fmla="*/ 7 w 103"/>
                <a:gd name="T21" fmla="*/ 189 h 314"/>
                <a:gd name="T22" fmla="*/ 8 w 103"/>
                <a:gd name="T23" fmla="*/ 179 h 314"/>
                <a:gd name="T24" fmla="*/ 9 w 103"/>
                <a:gd name="T25" fmla="*/ 169 h 314"/>
                <a:gd name="T26" fmla="*/ 10 w 103"/>
                <a:gd name="T27" fmla="*/ 158 h 314"/>
                <a:gd name="T28" fmla="*/ 11 w 103"/>
                <a:gd name="T29" fmla="*/ 148 h 314"/>
                <a:gd name="T30" fmla="*/ 12 w 103"/>
                <a:gd name="T31" fmla="*/ 135 h 314"/>
                <a:gd name="T32" fmla="*/ 13 w 103"/>
                <a:gd name="T33" fmla="*/ 125 h 314"/>
                <a:gd name="T34" fmla="*/ 15 w 103"/>
                <a:gd name="T35" fmla="*/ 115 h 314"/>
                <a:gd name="T36" fmla="*/ 17 w 103"/>
                <a:gd name="T37" fmla="*/ 105 h 314"/>
                <a:gd name="T38" fmla="*/ 19 w 103"/>
                <a:gd name="T39" fmla="*/ 87 h 314"/>
                <a:gd name="T40" fmla="*/ 21 w 103"/>
                <a:gd name="T41" fmla="*/ 74 h 314"/>
                <a:gd name="T42" fmla="*/ 22 w 103"/>
                <a:gd name="T43" fmla="*/ 64 h 314"/>
                <a:gd name="T44" fmla="*/ 25 w 103"/>
                <a:gd name="T45" fmla="*/ 54 h 314"/>
                <a:gd name="T46" fmla="*/ 26 w 103"/>
                <a:gd name="T47" fmla="*/ 43 h 314"/>
                <a:gd name="T48" fmla="*/ 28 w 103"/>
                <a:gd name="T49" fmla="*/ 33 h 314"/>
                <a:gd name="T50" fmla="*/ 31 w 103"/>
                <a:gd name="T51" fmla="*/ 23 h 314"/>
                <a:gd name="T52" fmla="*/ 35 w 103"/>
                <a:gd name="T53" fmla="*/ 13 h 314"/>
                <a:gd name="T54" fmla="*/ 39 w 103"/>
                <a:gd name="T55" fmla="*/ 8 h 314"/>
                <a:gd name="T56" fmla="*/ 45 w 103"/>
                <a:gd name="T57" fmla="*/ 0 h 314"/>
                <a:gd name="T58" fmla="*/ 50 w 103"/>
                <a:gd name="T59" fmla="*/ 1 h 314"/>
                <a:gd name="T60" fmla="*/ 54 w 103"/>
                <a:gd name="T61" fmla="*/ 3 h 314"/>
                <a:gd name="T62" fmla="*/ 58 w 103"/>
                <a:gd name="T63" fmla="*/ 9 h 314"/>
                <a:gd name="T64" fmla="*/ 61 w 103"/>
                <a:gd name="T65" fmla="*/ 15 h 314"/>
                <a:gd name="T66" fmla="*/ 64 w 103"/>
                <a:gd name="T67" fmla="*/ 23 h 314"/>
                <a:gd name="T68" fmla="*/ 67 w 103"/>
                <a:gd name="T69" fmla="*/ 33 h 314"/>
                <a:gd name="T70" fmla="*/ 70 w 103"/>
                <a:gd name="T71" fmla="*/ 43 h 314"/>
                <a:gd name="T72" fmla="*/ 72 w 103"/>
                <a:gd name="T73" fmla="*/ 54 h 314"/>
                <a:gd name="T74" fmla="*/ 75 w 103"/>
                <a:gd name="T75" fmla="*/ 64 h 314"/>
                <a:gd name="T76" fmla="*/ 76 w 103"/>
                <a:gd name="T77" fmla="*/ 74 h 314"/>
                <a:gd name="T78" fmla="*/ 79 w 103"/>
                <a:gd name="T79" fmla="*/ 84 h 314"/>
                <a:gd name="T80" fmla="*/ 81 w 103"/>
                <a:gd name="T81" fmla="*/ 92 h 314"/>
                <a:gd name="T82" fmla="*/ 82 w 103"/>
                <a:gd name="T83" fmla="*/ 102 h 314"/>
                <a:gd name="T84" fmla="*/ 83 w 103"/>
                <a:gd name="T85" fmla="*/ 112 h 314"/>
                <a:gd name="T86" fmla="*/ 84 w 103"/>
                <a:gd name="T87" fmla="*/ 123 h 314"/>
                <a:gd name="T88" fmla="*/ 84 w 103"/>
                <a:gd name="T89" fmla="*/ 133 h 314"/>
                <a:gd name="T90" fmla="*/ 85 w 103"/>
                <a:gd name="T91" fmla="*/ 143 h 314"/>
                <a:gd name="T92" fmla="*/ 86 w 103"/>
                <a:gd name="T93" fmla="*/ 153 h 314"/>
                <a:gd name="T94" fmla="*/ 87 w 103"/>
                <a:gd name="T95" fmla="*/ 164 h 314"/>
                <a:gd name="T96" fmla="*/ 88 w 103"/>
                <a:gd name="T97" fmla="*/ 174 h 314"/>
                <a:gd name="T98" fmla="*/ 88 w 103"/>
                <a:gd name="T99" fmla="*/ 184 h 314"/>
                <a:gd name="T100" fmla="*/ 89 w 103"/>
                <a:gd name="T101" fmla="*/ 194 h 314"/>
                <a:gd name="T102" fmla="*/ 89 w 103"/>
                <a:gd name="T103" fmla="*/ 204 h 314"/>
                <a:gd name="T104" fmla="*/ 90 w 103"/>
                <a:gd name="T105" fmla="*/ 217 h 314"/>
                <a:gd name="T106" fmla="*/ 90 w 103"/>
                <a:gd name="T107" fmla="*/ 225 h 314"/>
                <a:gd name="T108" fmla="*/ 91 w 103"/>
                <a:gd name="T109" fmla="*/ 235 h 314"/>
                <a:gd name="T110" fmla="*/ 92 w 103"/>
                <a:gd name="T111" fmla="*/ 245 h 314"/>
                <a:gd name="T112" fmla="*/ 94 w 103"/>
                <a:gd name="T113" fmla="*/ 261 h 314"/>
                <a:gd name="T114" fmla="*/ 94 w 103"/>
                <a:gd name="T115" fmla="*/ 271 h 314"/>
                <a:gd name="T116" fmla="*/ 95 w 103"/>
                <a:gd name="T117" fmla="*/ 281 h 314"/>
                <a:gd name="T118" fmla="*/ 96 w 103"/>
                <a:gd name="T119" fmla="*/ 293 h 314"/>
                <a:gd name="T120" fmla="*/ 102 w 103"/>
                <a:gd name="T121" fmla="*/ 313 h 314"/>
                <a:gd name="T122" fmla="*/ 96 w 103"/>
                <a:gd name="T123" fmla="*/ 300 h 31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3"/>
                <a:gd name="T187" fmla="*/ 0 h 314"/>
                <a:gd name="T188" fmla="*/ 103 w 103"/>
                <a:gd name="T189" fmla="*/ 314 h 31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3" h="314">
                  <a:moveTo>
                    <a:pt x="0" y="300"/>
                  </a:moveTo>
                  <a:lnTo>
                    <a:pt x="1" y="293"/>
                  </a:lnTo>
                  <a:lnTo>
                    <a:pt x="1" y="286"/>
                  </a:lnTo>
                  <a:lnTo>
                    <a:pt x="1" y="280"/>
                  </a:lnTo>
                  <a:lnTo>
                    <a:pt x="1" y="272"/>
                  </a:lnTo>
                  <a:lnTo>
                    <a:pt x="3" y="266"/>
                  </a:lnTo>
                  <a:lnTo>
                    <a:pt x="1" y="266"/>
                  </a:lnTo>
                  <a:lnTo>
                    <a:pt x="1" y="253"/>
                  </a:lnTo>
                  <a:lnTo>
                    <a:pt x="2" y="248"/>
                  </a:lnTo>
                  <a:lnTo>
                    <a:pt x="3" y="243"/>
                  </a:lnTo>
                  <a:lnTo>
                    <a:pt x="3" y="238"/>
                  </a:lnTo>
                  <a:lnTo>
                    <a:pt x="3" y="233"/>
                  </a:lnTo>
                  <a:lnTo>
                    <a:pt x="3" y="227"/>
                  </a:lnTo>
                  <a:lnTo>
                    <a:pt x="4" y="222"/>
                  </a:lnTo>
                  <a:lnTo>
                    <a:pt x="5" y="217"/>
                  </a:lnTo>
                  <a:lnTo>
                    <a:pt x="5" y="212"/>
                  </a:lnTo>
                  <a:lnTo>
                    <a:pt x="6" y="207"/>
                  </a:lnTo>
                  <a:lnTo>
                    <a:pt x="6" y="202"/>
                  </a:lnTo>
                  <a:lnTo>
                    <a:pt x="7" y="197"/>
                  </a:lnTo>
                  <a:lnTo>
                    <a:pt x="7" y="189"/>
                  </a:lnTo>
                  <a:lnTo>
                    <a:pt x="7" y="184"/>
                  </a:lnTo>
                  <a:lnTo>
                    <a:pt x="8" y="179"/>
                  </a:lnTo>
                  <a:lnTo>
                    <a:pt x="9" y="175"/>
                  </a:lnTo>
                  <a:lnTo>
                    <a:pt x="9" y="169"/>
                  </a:lnTo>
                  <a:lnTo>
                    <a:pt x="9" y="164"/>
                  </a:lnTo>
                  <a:lnTo>
                    <a:pt x="10" y="158"/>
                  </a:lnTo>
                  <a:lnTo>
                    <a:pt x="11" y="153"/>
                  </a:lnTo>
                  <a:lnTo>
                    <a:pt x="11" y="148"/>
                  </a:lnTo>
                  <a:lnTo>
                    <a:pt x="12" y="143"/>
                  </a:lnTo>
                  <a:lnTo>
                    <a:pt x="12" y="135"/>
                  </a:lnTo>
                  <a:lnTo>
                    <a:pt x="12" y="130"/>
                  </a:lnTo>
                  <a:lnTo>
                    <a:pt x="13" y="125"/>
                  </a:lnTo>
                  <a:lnTo>
                    <a:pt x="14" y="120"/>
                  </a:lnTo>
                  <a:lnTo>
                    <a:pt x="15" y="115"/>
                  </a:lnTo>
                  <a:lnTo>
                    <a:pt x="16" y="110"/>
                  </a:lnTo>
                  <a:lnTo>
                    <a:pt x="17" y="105"/>
                  </a:lnTo>
                  <a:lnTo>
                    <a:pt x="18" y="92"/>
                  </a:lnTo>
                  <a:lnTo>
                    <a:pt x="19" y="87"/>
                  </a:lnTo>
                  <a:lnTo>
                    <a:pt x="19" y="82"/>
                  </a:lnTo>
                  <a:lnTo>
                    <a:pt x="21" y="74"/>
                  </a:lnTo>
                  <a:lnTo>
                    <a:pt x="22" y="69"/>
                  </a:lnTo>
                  <a:lnTo>
                    <a:pt x="22" y="64"/>
                  </a:lnTo>
                  <a:lnTo>
                    <a:pt x="24" y="59"/>
                  </a:lnTo>
                  <a:lnTo>
                    <a:pt x="25" y="54"/>
                  </a:lnTo>
                  <a:lnTo>
                    <a:pt x="25" y="51"/>
                  </a:lnTo>
                  <a:lnTo>
                    <a:pt x="26" y="43"/>
                  </a:lnTo>
                  <a:lnTo>
                    <a:pt x="27" y="38"/>
                  </a:lnTo>
                  <a:lnTo>
                    <a:pt x="28" y="33"/>
                  </a:lnTo>
                  <a:lnTo>
                    <a:pt x="30" y="28"/>
                  </a:lnTo>
                  <a:lnTo>
                    <a:pt x="31" y="23"/>
                  </a:lnTo>
                  <a:lnTo>
                    <a:pt x="33" y="19"/>
                  </a:lnTo>
                  <a:lnTo>
                    <a:pt x="35" y="13"/>
                  </a:lnTo>
                  <a:lnTo>
                    <a:pt x="37" y="10"/>
                  </a:lnTo>
                  <a:lnTo>
                    <a:pt x="39" y="8"/>
                  </a:lnTo>
                  <a:lnTo>
                    <a:pt x="41" y="4"/>
                  </a:lnTo>
                  <a:lnTo>
                    <a:pt x="45" y="0"/>
                  </a:lnTo>
                  <a:lnTo>
                    <a:pt x="48" y="0"/>
                  </a:lnTo>
                  <a:lnTo>
                    <a:pt x="50" y="1"/>
                  </a:lnTo>
                  <a:lnTo>
                    <a:pt x="52" y="1"/>
                  </a:lnTo>
                  <a:lnTo>
                    <a:pt x="54" y="3"/>
                  </a:lnTo>
                  <a:lnTo>
                    <a:pt x="55" y="3"/>
                  </a:lnTo>
                  <a:lnTo>
                    <a:pt x="58" y="9"/>
                  </a:lnTo>
                  <a:lnTo>
                    <a:pt x="60" y="10"/>
                  </a:lnTo>
                  <a:lnTo>
                    <a:pt x="61" y="15"/>
                  </a:lnTo>
                  <a:lnTo>
                    <a:pt x="63" y="18"/>
                  </a:lnTo>
                  <a:lnTo>
                    <a:pt x="64" y="23"/>
                  </a:lnTo>
                  <a:lnTo>
                    <a:pt x="66" y="28"/>
                  </a:lnTo>
                  <a:lnTo>
                    <a:pt x="67" y="33"/>
                  </a:lnTo>
                  <a:lnTo>
                    <a:pt x="68" y="38"/>
                  </a:lnTo>
                  <a:lnTo>
                    <a:pt x="70" y="43"/>
                  </a:lnTo>
                  <a:lnTo>
                    <a:pt x="71" y="49"/>
                  </a:lnTo>
                  <a:lnTo>
                    <a:pt x="72" y="54"/>
                  </a:lnTo>
                  <a:lnTo>
                    <a:pt x="74" y="59"/>
                  </a:lnTo>
                  <a:lnTo>
                    <a:pt x="75" y="64"/>
                  </a:lnTo>
                  <a:lnTo>
                    <a:pt x="76" y="69"/>
                  </a:lnTo>
                  <a:lnTo>
                    <a:pt x="76" y="74"/>
                  </a:lnTo>
                  <a:lnTo>
                    <a:pt x="78" y="79"/>
                  </a:lnTo>
                  <a:lnTo>
                    <a:pt x="79" y="84"/>
                  </a:lnTo>
                  <a:lnTo>
                    <a:pt x="79" y="86"/>
                  </a:lnTo>
                  <a:lnTo>
                    <a:pt x="81" y="92"/>
                  </a:lnTo>
                  <a:lnTo>
                    <a:pt x="81" y="97"/>
                  </a:lnTo>
                  <a:lnTo>
                    <a:pt x="82" y="102"/>
                  </a:lnTo>
                  <a:lnTo>
                    <a:pt x="82" y="107"/>
                  </a:lnTo>
                  <a:lnTo>
                    <a:pt x="83" y="112"/>
                  </a:lnTo>
                  <a:lnTo>
                    <a:pt x="84" y="118"/>
                  </a:lnTo>
                  <a:lnTo>
                    <a:pt x="84" y="123"/>
                  </a:lnTo>
                  <a:lnTo>
                    <a:pt x="84" y="128"/>
                  </a:lnTo>
                  <a:lnTo>
                    <a:pt x="84" y="133"/>
                  </a:lnTo>
                  <a:lnTo>
                    <a:pt x="85" y="138"/>
                  </a:lnTo>
                  <a:lnTo>
                    <a:pt x="85" y="143"/>
                  </a:lnTo>
                  <a:lnTo>
                    <a:pt x="85" y="148"/>
                  </a:lnTo>
                  <a:lnTo>
                    <a:pt x="86" y="153"/>
                  </a:lnTo>
                  <a:lnTo>
                    <a:pt x="86" y="158"/>
                  </a:lnTo>
                  <a:lnTo>
                    <a:pt x="87" y="164"/>
                  </a:lnTo>
                  <a:lnTo>
                    <a:pt x="87" y="169"/>
                  </a:lnTo>
                  <a:lnTo>
                    <a:pt x="88" y="174"/>
                  </a:lnTo>
                  <a:lnTo>
                    <a:pt x="88" y="179"/>
                  </a:lnTo>
                  <a:lnTo>
                    <a:pt x="88" y="184"/>
                  </a:lnTo>
                  <a:lnTo>
                    <a:pt x="89" y="189"/>
                  </a:lnTo>
                  <a:lnTo>
                    <a:pt x="89" y="194"/>
                  </a:lnTo>
                  <a:lnTo>
                    <a:pt x="89" y="199"/>
                  </a:lnTo>
                  <a:lnTo>
                    <a:pt x="89" y="204"/>
                  </a:lnTo>
                  <a:lnTo>
                    <a:pt x="89" y="210"/>
                  </a:lnTo>
                  <a:lnTo>
                    <a:pt x="90" y="217"/>
                  </a:lnTo>
                  <a:lnTo>
                    <a:pt x="90" y="220"/>
                  </a:lnTo>
                  <a:lnTo>
                    <a:pt x="90" y="225"/>
                  </a:lnTo>
                  <a:lnTo>
                    <a:pt x="90" y="230"/>
                  </a:lnTo>
                  <a:lnTo>
                    <a:pt x="91" y="235"/>
                  </a:lnTo>
                  <a:lnTo>
                    <a:pt x="91" y="240"/>
                  </a:lnTo>
                  <a:lnTo>
                    <a:pt x="92" y="245"/>
                  </a:lnTo>
                  <a:lnTo>
                    <a:pt x="94" y="253"/>
                  </a:lnTo>
                  <a:lnTo>
                    <a:pt x="94" y="261"/>
                  </a:lnTo>
                  <a:lnTo>
                    <a:pt x="94" y="266"/>
                  </a:lnTo>
                  <a:lnTo>
                    <a:pt x="94" y="271"/>
                  </a:lnTo>
                  <a:lnTo>
                    <a:pt x="95" y="276"/>
                  </a:lnTo>
                  <a:lnTo>
                    <a:pt x="95" y="281"/>
                  </a:lnTo>
                  <a:lnTo>
                    <a:pt x="96" y="286"/>
                  </a:lnTo>
                  <a:lnTo>
                    <a:pt x="96" y="293"/>
                  </a:lnTo>
                  <a:lnTo>
                    <a:pt x="97" y="299"/>
                  </a:lnTo>
                  <a:lnTo>
                    <a:pt x="102" y="313"/>
                  </a:lnTo>
                  <a:lnTo>
                    <a:pt x="96" y="300"/>
                  </a:lnTo>
                </a:path>
              </a:pathLst>
            </a:custGeom>
            <a:noFill/>
            <a:ln w="12700" cap="rnd">
              <a:solidFill>
                <a:schemeClr val="bg1"/>
              </a:solidFill>
              <a:round/>
              <a:headEnd/>
              <a:tailEnd/>
            </a:ln>
          </p:spPr>
          <p:txBody>
            <a:bodyPr/>
            <a:lstStyle/>
            <a:p>
              <a:endParaRPr lang="en-US"/>
            </a:p>
          </p:txBody>
        </p:sp>
        <p:sp>
          <p:nvSpPr>
            <p:cNvPr id="59414" name="Freeform 2070"/>
            <p:cNvSpPr>
              <a:spLocks/>
            </p:cNvSpPr>
            <p:nvPr/>
          </p:nvSpPr>
          <p:spPr bwMode="auto">
            <a:xfrm>
              <a:off x="2012" y="2621"/>
              <a:ext cx="112" cy="339"/>
            </a:xfrm>
            <a:custGeom>
              <a:avLst/>
              <a:gdLst>
                <a:gd name="T0" fmla="*/ 105 w 112"/>
                <a:gd name="T1" fmla="*/ 292 h 339"/>
                <a:gd name="T2" fmla="*/ 105 w 112"/>
                <a:gd name="T3" fmla="*/ 279 h 339"/>
                <a:gd name="T4" fmla="*/ 105 w 112"/>
                <a:gd name="T5" fmla="*/ 279 h 339"/>
                <a:gd name="T6" fmla="*/ 102 w 112"/>
                <a:gd name="T7" fmla="*/ 265 h 339"/>
                <a:gd name="T8" fmla="*/ 104 w 112"/>
                <a:gd name="T9" fmla="*/ 253 h 339"/>
                <a:gd name="T10" fmla="*/ 103 w 112"/>
                <a:gd name="T11" fmla="*/ 242 h 339"/>
                <a:gd name="T12" fmla="*/ 102 w 112"/>
                <a:gd name="T13" fmla="*/ 232 h 339"/>
                <a:gd name="T14" fmla="*/ 101 w 112"/>
                <a:gd name="T15" fmla="*/ 222 h 339"/>
                <a:gd name="T16" fmla="*/ 101 w 112"/>
                <a:gd name="T17" fmla="*/ 212 h 339"/>
                <a:gd name="T18" fmla="*/ 99 w 112"/>
                <a:gd name="T19" fmla="*/ 202 h 339"/>
                <a:gd name="T20" fmla="*/ 99 w 112"/>
                <a:gd name="T21" fmla="*/ 189 h 339"/>
                <a:gd name="T22" fmla="*/ 98 w 112"/>
                <a:gd name="T23" fmla="*/ 179 h 339"/>
                <a:gd name="T24" fmla="*/ 96 w 112"/>
                <a:gd name="T25" fmla="*/ 168 h 339"/>
                <a:gd name="T26" fmla="*/ 95 w 112"/>
                <a:gd name="T27" fmla="*/ 158 h 339"/>
                <a:gd name="T28" fmla="*/ 95 w 112"/>
                <a:gd name="T29" fmla="*/ 148 h 339"/>
                <a:gd name="T30" fmla="*/ 93 w 112"/>
                <a:gd name="T31" fmla="*/ 135 h 339"/>
                <a:gd name="T32" fmla="*/ 92 w 112"/>
                <a:gd name="T33" fmla="*/ 125 h 339"/>
                <a:gd name="T34" fmla="*/ 91 w 112"/>
                <a:gd name="T35" fmla="*/ 115 h 339"/>
                <a:gd name="T36" fmla="*/ 89 w 112"/>
                <a:gd name="T37" fmla="*/ 105 h 339"/>
                <a:gd name="T38" fmla="*/ 87 w 112"/>
                <a:gd name="T39" fmla="*/ 87 h 339"/>
                <a:gd name="T40" fmla="*/ 85 w 112"/>
                <a:gd name="T41" fmla="*/ 74 h 339"/>
                <a:gd name="T42" fmla="*/ 83 w 112"/>
                <a:gd name="T43" fmla="*/ 64 h 339"/>
                <a:gd name="T44" fmla="*/ 81 w 112"/>
                <a:gd name="T45" fmla="*/ 54 h 339"/>
                <a:gd name="T46" fmla="*/ 80 w 112"/>
                <a:gd name="T47" fmla="*/ 43 h 339"/>
                <a:gd name="T48" fmla="*/ 77 w 112"/>
                <a:gd name="T49" fmla="*/ 33 h 339"/>
                <a:gd name="T50" fmla="*/ 74 w 112"/>
                <a:gd name="T51" fmla="*/ 23 h 339"/>
                <a:gd name="T52" fmla="*/ 71 w 112"/>
                <a:gd name="T53" fmla="*/ 13 h 339"/>
                <a:gd name="T54" fmla="*/ 67 w 112"/>
                <a:gd name="T55" fmla="*/ 8 h 339"/>
                <a:gd name="T56" fmla="*/ 60 w 112"/>
                <a:gd name="T57" fmla="*/ 0 h 339"/>
                <a:gd name="T58" fmla="*/ 56 w 112"/>
                <a:gd name="T59" fmla="*/ 1 h 339"/>
                <a:gd name="T60" fmla="*/ 51 w 112"/>
                <a:gd name="T61" fmla="*/ 3 h 339"/>
                <a:gd name="T62" fmla="*/ 48 w 112"/>
                <a:gd name="T63" fmla="*/ 9 h 339"/>
                <a:gd name="T64" fmla="*/ 45 w 112"/>
                <a:gd name="T65" fmla="*/ 15 h 339"/>
                <a:gd name="T66" fmla="*/ 41 w 112"/>
                <a:gd name="T67" fmla="*/ 23 h 339"/>
                <a:gd name="T68" fmla="*/ 39 w 112"/>
                <a:gd name="T69" fmla="*/ 33 h 339"/>
                <a:gd name="T70" fmla="*/ 36 w 112"/>
                <a:gd name="T71" fmla="*/ 43 h 339"/>
                <a:gd name="T72" fmla="*/ 33 w 112"/>
                <a:gd name="T73" fmla="*/ 54 h 339"/>
                <a:gd name="T74" fmla="*/ 30 w 112"/>
                <a:gd name="T75" fmla="*/ 64 h 339"/>
                <a:gd name="T76" fmla="*/ 29 w 112"/>
                <a:gd name="T77" fmla="*/ 74 h 339"/>
                <a:gd name="T78" fmla="*/ 27 w 112"/>
                <a:gd name="T79" fmla="*/ 84 h 339"/>
                <a:gd name="T80" fmla="*/ 25 w 112"/>
                <a:gd name="T81" fmla="*/ 92 h 339"/>
                <a:gd name="T82" fmla="*/ 24 w 112"/>
                <a:gd name="T83" fmla="*/ 102 h 339"/>
                <a:gd name="T84" fmla="*/ 23 w 112"/>
                <a:gd name="T85" fmla="*/ 112 h 339"/>
                <a:gd name="T86" fmla="*/ 22 w 112"/>
                <a:gd name="T87" fmla="*/ 122 h 339"/>
                <a:gd name="T88" fmla="*/ 21 w 112"/>
                <a:gd name="T89" fmla="*/ 133 h 339"/>
                <a:gd name="T90" fmla="*/ 20 w 112"/>
                <a:gd name="T91" fmla="*/ 143 h 339"/>
                <a:gd name="T92" fmla="*/ 20 w 112"/>
                <a:gd name="T93" fmla="*/ 153 h 339"/>
                <a:gd name="T94" fmla="*/ 19 w 112"/>
                <a:gd name="T95" fmla="*/ 163 h 339"/>
                <a:gd name="T96" fmla="*/ 18 w 112"/>
                <a:gd name="T97" fmla="*/ 173 h 339"/>
                <a:gd name="T98" fmla="*/ 17 w 112"/>
                <a:gd name="T99" fmla="*/ 184 h 339"/>
                <a:gd name="T100" fmla="*/ 17 w 112"/>
                <a:gd name="T101" fmla="*/ 194 h 339"/>
                <a:gd name="T102" fmla="*/ 17 w 112"/>
                <a:gd name="T103" fmla="*/ 204 h 339"/>
                <a:gd name="T104" fmla="*/ 15 w 112"/>
                <a:gd name="T105" fmla="*/ 217 h 339"/>
                <a:gd name="T106" fmla="*/ 15 w 112"/>
                <a:gd name="T107" fmla="*/ 224 h 339"/>
                <a:gd name="T108" fmla="*/ 15 w 112"/>
                <a:gd name="T109" fmla="*/ 235 h 339"/>
                <a:gd name="T110" fmla="*/ 14 w 112"/>
                <a:gd name="T111" fmla="*/ 245 h 339"/>
                <a:gd name="T112" fmla="*/ 11 w 112"/>
                <a:gd name="T113" fmla="*/ 260 h 339"/>
                <a:gd name="T114" fmla="*/ 11 w 112"/>
                <a:gd name="T115" fmla="*/ 270 h 339"/>
                <a:gd name="T116" fmla="*/ 11 w 112"/>
                <a:gd name="T117" fmla="*/ 281 h 339"/>
                <a:gd name="T118" fmla="*/ 9 w 112"/>
                <a:gd name="T119" fmla="*/ 292 h 339"/>
                <a:gd name="T120" fmla="*/ 0 w 112"/>
                <a:gd name="T121" fmla="*/ 338 h 339"/>
                <a:gd name="T122" fmla="*/ 9 w 112"/>
                <a:gd name="T123" fmla="*/ 300 h 3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2"/>
                <a:gd name="T187" fmla="*/ 0 h 339"/>
                <a:gd name="T188" fmla="*/ 112 w 112"/>
                <a:gd name="T189" fmla="*/ 339 h 3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2" h="339">
                  <a:moveTo>
                    <a:pt x="111" y="325"/>
                  </a:moveTo>
                  <a:lnTo>
                    <a:pt x="105" y="292"/>
                  </a:lnTo>
                  <a:lnTo>
                    <a:pt x="105" y="286"/>
                  </a:lnTo>
                  <a:lnTo>
                    <a:pt x="105" y="279"/>
                  </a:lnTo>
                  <a:lnTo>
                    <a:pt x="105" y="272"/>
                  </a:lnTo>
                  <a:lnTo>
                    <a:pt x="102" y="265"/>
                  </a:lnTo>
                  <a:lnTo>
                    <a:pt x="105" y="265"/>
                  </a:lnTo>
                  <a:lnTo>
                    <a:pt x="104" y="253"/>
                  </a:lnTo>
                  <a:lnTo>
                    <a:pt x="104" y="247"/>
                  </a:lnTo>
                  <a:lnTo>
                    <a:pt x="103" y="242"/>
                  </a:lnTo>
                  <a:lnTo>
                    <a:pt x="102" y="237"/>
                  </a:lnTo>
                  <a:lnTo>
                    <a:pt x="102" y="232"/>
                  </a:lnTo>
                  <a:lnTo>
                    <a:pt x="102" y="227"/>
                  </a:lnTo>
                  <a:lnTo>
                    <a:pt x="101" y="222"/>
                  </a:lnTo>
                  <a:lnTo>
                    <a:pt x="101" y="217"/>
                  </a:lnTo>
                  <a:lnTo>
                    <a:pt x="101" y="212"/>
                  </a:lnTo>
                  <a:lnTo>
                    <a:pt x="99" y="207"/>
                  </a:lnTo>
                  <a:lnTo>
                    <a:pt x="99" y="202"/>
                  </a:lnTo>
                  <a:lnTo>
                    <a:pt x="99" y="196"/>
                  </a:lnTo>
                  <a:lnTo>
                    <a:pt x="99" y="189"/>
                  </a:lnTo>
                  <a:lnTo>
                    <a:pt x="98" y="184"/>
                  </a:lnTo>
                  <a:lnTo>
                    <a:pt x="98" y="179"/>
                  </a:lnTo>
                  <a:lnTo>
                    <a:pt x="97" y="175"/>
                  </a:lnTo>
                  <a:lnTo>
                    <a:pt x="96" y="168"/>
                  </a:lnTo>
                  <a:lnTo>
                    <a:pt x="96" y="163"/>
                  </a:lnTo>
                  <a:lnTo>
                    <a:pt x="95" y="158"/>
                  </a:lnTo>
                  <a:lnTo>
                    <a:pt x="95" y="153"/>
                  </a:lnTo>
                  <a:lnTo>
                    <a:pt x="95" y="148"/>
                  </a:lnTo>
                  <a:lnTo>
                    <a:pt x="94" y="143"/>
                  </a:lnTo>
                  <a:lnTo>
                    <a:pt x="93" y="135"/>
                  </a:lnTo>
                  <a:lnTo>
                    <a:pt x="93" y="130"/>
                  </a:lnTo>
                  <a:lnTo>
                    <a:pt x="92" y="125"/>
                  </a:lnTo>
                  <a:lnTo>
                    <a:pt x="92" y="120"/>
                  </a:lnTo>
                  <a:lnTo>
                    <a:pt x="91" y="115"/>
                  </a:lnTo>
                  <a:lnTo>
                    <a:pt x="90" y="110"/>
                  </a:lnTo>
                  <a:lnTo>
                    <a:pt x="89" y="105"/>
                  </a:lnTo>
                  <a:lnTo>
                    <a:pt x="88" y="92"/>
                  </a:lnTo>
                  <a:lnTo>
                    <a:pt x="87" y="87"/>
                  </a:lnTo>
                  <a:lnTo>
                    <a:pt x="86" y="82"/>
                  </a:lnTo>
                  <a:lnTo>
                    <a:pt x="85" y="74"/>
                  </a:lnTo>
                  <a:lnTo>
                    <a:pt x="84" y="69"/>
                  </a:lnTo>
                  <a:lnTo>
                    <a:pt x="83" y="64"/>
                  </a:lnTo>
                  <a:lnTo>
                    <a:pt x="82" y="59"/>
                  </a:lnTo>
                  <a:lnTo>
                    <a:pt x="81" y="54"/>
                  </a:lnTo>
                  <a:lnTo>
                    <a:pt x="80" y="51"/>
                  </a:lnTo>
                  <a:lnTo>
                    <a:pt x="80" y="43"/>
                  </a:lnTo>
                  <a:lnTo>
                    <a:pt x="78" y="38"/>
                  </a:lnTo>
                  <a:lnTo>
                    <a:pt x="77" y="33"/>
                  </a:lnTo>
                  <a:lnTo>
                    <a:pt x="76" y="28"/>
                  </a:lnTo>
                  <a:lnTo>
                    <a:pt x="74" y="23"/>
                  </a:lnTo>
                  <a:lnTo>
                    <a:pt x="72" y="19"/>
                  </a:lnTo>
                  <a:lnTo>
                    <a:pt x="71" y="13"/>
                  </a:lnTo>
                  <a:lnTo>
                    <a:pt x="69" y="10"/>
                  </a:lnTo>
                  <a:lnTo>
                    <a:pt x="67" y="8"/>
                  </a:lnTo>
                  <a:lnTo>
                    <a:pt x="65" y="4"/>
                  </a:lnTo>
                  <a:lnTo>
                    <a:pt x="60" y="0"/>
                  </a:lnTo>
                  <a:lnTo>
                    <a:pt x="58" y="0"/>
                  </a:lnTo>
                  <a:lnTo>
                    <a:pt x="56" y="1"/>
                  </a:lnTo>
                  <a:lnTo>
                    <a:pt x="53" y="1"/>
                  </a:lnTo>
                  <a:lnTo>
                    <a:pt x="51" y="3"/>
                  </a:lnTo>
                  <a:lnTo>
                    <a:pt x="50" y="3"/>
                  </a:lnTo>
                  <a:lnTo>
                    <a:pt x="48" y="9"/>
                  </a:lnTo>
                  <a:lnTo>
                    <a:pt x="46" y="10"/>
                  </a:lnTo>
                  <a:lnTo>
                    <a:pt x="45" y="15"/>
                  </a:lnTo>
                  <a:lnTo>
                    <a:pt x="43" y="18"/>
                  </a:lnTo>
                  <a:lnTo>
                    <a:pt x="41" y="23"/>
                  </a:lnTo>
                  <a:lnTo>
                    <a:pt x="40" y="28"/>
                  </a:lnTo>
                  <a:lnTo>
                    <a:pt x="39" y="33"/>
                  </a:lnTo>
                  <a:lnTo>
                    <a:pt x="38" y="38"/>
                  </a:lnTo>
                  <a:lnTo>
                    <a:pt x="36" y="43"/>
                  </a:lnTo>
                  <a:lnTo>
                    <a:pt x="35" y="48"/>
                  </a:lnTo>
                  <a:lnTo>
                    <a:pt x="33" y="54"/>
                  </a:lnTo>
                  <a:lnTo>
                    <a:pt x="32" y="59"/>
                  </a:lnTo>
                  <a:lnTo>
                    <a:pt x="30" y="64"/>
                  </a:lnTo>
                  <a:lnTo>
                    <a:pt x="30" y="69"/>
                  </a:lnTo>
                  <a:lnTo>
                    <a:pt x="29" y="74"/>
                  </a:lnTo>
                  <a:lnTo>
                    <a:pt x="28" y="79"/>
                  </a:lnTo>
                  <a:lnTo>
                    <a:pt x="27" y="84"/>
                  </a:lnTo>
                  <a:lnTo>
                    <a:pt x="26" y="85"/>
                  </a:lnTo>
                  <a:lnTo>
                    <a:pt x="25" y="92"/>
                  </a:lnTo>
                  <a:lnTo>
                    <a:pt x="24" y="97"/>
                  </a:lnTo>
                  <a:lnTo>
                    <a:pt x="24" y="102"/>
                  </a:lnTo>
                  <a:lnTo>
                    <a:pt x="23" y="107"/>
                  </a:lnTo>
                  <a:lnTo>
                    <a:pt x="23" y="112"/>
                  </a:lnTo>
                  <a:lnTo>
                    <a:pt x="22" y="117"/>
                  </a:lnTo>
                  <a:lnTo>
                    <a:pt x="22" y="122"/>
                  </a:lnTo>
                  <a:lnTo>
                    <a:pt x="21" y="128"/>
                  </a:lnTo>
                  <a:lnTo>
                    <a:pt x="21" y="133"/>
                  </a:lnTo>
                  <a:lnTo>
                    <a:pt x="21" y="138"/>
                  </a:lnTo>
                  <a:lnTo>
                    <a:pt x="20" y="143"/>
                  </a:lnTo>
                  <a:lnTo>
                    <a:pt x="20" y="148"/>
                  </a:lnTo>
                  <a:lnTo>
                    <a:pt x="20" y="153"/>
                  </a:lnTo>
                  <a:lnTo>
                    <a:pt x="20" y="158"/>
                  </a:lnTo>
                  <a:lnTo>
                    <a:pt x="19" y="163"/>
                  </a:lnTo>
                  <a:lnTo>
                    <a:pt x="18" y="168"/>
                  </a:lnTo>
                  <a:lnTo>
                    <a:pt x="18" y="173"/>
                  </a:lnTo>
                  <a:lnTo>
                    <a:pt x="17" y="179"/>
                  </a:lnTo>
                  <a:lnTo>
                    <a:pt x="17" y="184"/>
                  </a:lnTo>
                  <a:lnTo>
                    <a:pt x="17" y="189"/>
                  </a:lnTo>
                  <a:lnTo>
                    <a:pt x="17" y="194"/>
                  </a:lnTo>
                  <a:lnTo>
                    <a:pt x="17" y="199"/>
                  </a:lnTo>
                  <a:lnTo>
                    <a:pt x="17" y="204"/>
                  </a:lnTo>
                  <a:lnTo>
                    <a:pt x="17" y="209"/>
                  </a:lnTo>
                  <a:lnTo>
                    <a:pt x="15" y="217"/>
                  </a:lnTo>
                  <a:lnTo>
                    <a:pt x="16" y="219"/>
                  </a:lnTo>
                  <a:lnTo>
                    <a:pt x="15" y="224"/>
                  </a:lnTo>
                  <a:lnTo>
                    <a:pt x="15" y="230"/>
                  </a:lnTo>
                  <a:lnTo>
                    <a:pt x="15" y="235"/>
                  </a:lnTo>
                  <a:lnTo>
                    <a:pt x="14" y="240"/>
                  </a:lnTo>
                  <a:lnTo>
                    <a:pt x="14" y="245"/>
                  </a:lnTo>
                  <a:lnTo>
                    <a:pt x="12" y="253"/>
                  </a:lnTo>
                  <a:lnTo>
                    <a:pt x="11" y="260"/>
                  </a:lnTo>
                  <a:lnTo>
                    <a:pt x="11" y="265"/>
                  </a:lnTo>
                  <a:lnTo>
                    <a:pt x="11" y="270"/>
                  </a:lnTo>
                  <a:lnTo>
                    <a:pt x="11" y="276"/>
                  </a:lnTo>
                  <a:lnTo>
                    <a:pt x="11" y="281"/>
                  </a:lnTo>
                  <a:lnTo>
                    <a:pt x="10" y="286"/>
                  </a:lnTo>
                  <a:lnTo>
                    <a:pt x="9" y="292"/>
                  </a:lnTo>
                  <a:lnTo>
                    <a:pt x="0" y="338"/>
                  </a:lnTo>
                  <a:lnTo>
                    <a:pt x="9" y="300"/>
                  </a:lnTo>
                </a:path>
              </a:pathLst>
            </a:custGeom>
            <a:noFill/>
            <a:ln w="12700" cap="rnd">
              <a:solidFill>
                <a:schemeClr val="bg1"/>
              </a:solidFill>
              <a:round/>
              <a:headEnd/>
              <a:tailEnd/>
            </a:ln>
          </p:spPr>
          <p:txBody>
            <a:bodyPr/>
            <a:lstStyle/>
            <a:p>
              <a:endParaRPr lang="en-US"/>
            </a:p>
          </p:txBody>
        </p:sp>
        <p:sp>
          <p:nvSpPr>
            <p:cNvPr id="59415" name="Freeform 2071"/>
            <p:cNvSpPr>
              <a:spLocks/>
            </p:cNvSpPr>
            <p:nvPr/>
          </p:nvSpPr>
          <p:spPr bwMode="auto">
            <a:xfrm>
              <a:off x="2022" y="2832"/>
              <a:ext cx="9" cy="40"/>
            </a:xfrm>
            <a:custGeom>
              <a:avLst/>
              <a:gdLst>
                <a:gd name="T0" fmla="*/ 8 w 9"/>
                <a:gd name="T1" fmla="*/ 0 h 40"/>
                <a:gd name="T2" fmla="*/ 5 w 9"/>
                <a:gd name="T3" fmla="*/ 4 h 40"/>
                <a:gd name="T4" fmla="*/ 4 w 9"/>
                <a:gd name="T5" fmla="*/ 7 h 40"/>
                <a:gd name="T6" fmla="*/ 3 w 9"/>
                <a:gd name="T7" fmla="*/ 10 h 40"/>
                <a:gd name="T8" fmla="*/ 3 w 9"/>
                <a:gd name="T9" fmla="*/ 13 h 40"/>
                <a:gd name="T10" fmla="*/ 3 w 9"/>
                <a:gd name="T11" fmla="*/ 16 h 40"/>
                <a:gd name="T12" fmla="*/ 3 w 9"/>
                <a:gd name="T13" fmla="*/ 19 h 40"/>
                <a:gd name="T14" fmla="*/ 3 w 9"/>
                <a:gd name="T15" fmla="*/ 22 h 40"/>
                <a:gd name="T16" fmla="*/ 3 w 9"/>
                <a:gd name="T17" fmla="*/ 24 h 40"/>
                <a:gd name="T18" fmla="*/ 3 w 9"/>
                <a:gd name="T19" fmla="*/ 28 h 40"/>
                <a:gd name="T20" fmla="*/ 3 w 9"/>
                <a:gd name="T21" fmla="*/ 30 h 40"/>
                <a:gd name="T22" fmla="*/ 3 w 9"/>
                <a:gd name="T23" fmla="*/ 33 h 40"/>
                <a:gd name="T24" fmla="*/ 1 w 9"/>
                <a:gd name="T25" fmla="*/ 36 h 40"/>
                <a:gd name="T26" fmla="*/ 0 w 9"/>
                <a:gd name="T27" fmla="*/ 39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40"/>
                <a:gd name="T44" fmla="*/ 9 w 9"/>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40">
                  <a:moveTo>
                    <a:pt x="8" y="0"/>
                  </a:moveTo>
                  <a:lnTo>
                    <a:pt x="5" y="4"/>
                  </a:lnTo>
                  <a:lnTo>
                    <a:pt x="4" y="7"/>
                  </a:lnTo>
                  <a:lnTo>
                    <a:pt x="3" y="10"/>
                  </a:lnTo>
                  <a:lnTo>
                    <a:pt x="3" y="13"/>
                  </a:lnTo>
                  <a:lnTo>
                    <a:pt x="3" y="16"/>
                  </a:lnTo>
                  <a:lnTo>
                    <a:pt x="3" y="19"/>
                  </a:lnTo>
                  <a:lnTo>
                    <a:pt x="3" y="22"/>
                  </a:lnTo>
                  <a:lnTo>
                    <a:pt x="3" y="24"/>
                  </a:lnTo>
                  <a:lnTo>
                    <a:pt x="3" y="28"/>
                  </a:lnTo>
                  <a:lnTo>
                    <a:pt x="3" y="30"/>
                  </a:lnTo>
                  <a:lnTo>
                    <a:pt x="3" y="33"/>
                  </a:lnTo>
                  <a:lnTo>
                    <a:pt x="1" y="36"/>
                  </a:lnTo>
                  <a:lnTo>
                    <a:pt x="0" y="39"/>
                  </a:lnTo>
                </a:path>
              </a:pathLst>
            </a:custGeom>
            <a:noFill/>
            <a:ln w="12700" cap="rnd">
              <a:solidFill>
                <a:schemeClr val="bg1"/>
              </a:solidFill>
              <a:round/>
              <a:headEnd/>
              <a:tailEnd/>
            </a:ln>
          </p:spPr>
          <p:txBody>
            <a:bodyPr/>
            <a:lstStyle/>
            <a:p>
              <a:endParaRPr lang="en-US"/>
            </a:p>
          </p:txBody>
        </p:sp>
        <p:sp>
          <p:nvSpPr>
            <p:cNvPr id="59416" name="Freeform 2072"/>
            <p:cNvSpPr>
              <a:spLocks/>
            </p:cNvSpPr>
            <p:nvPr/>
          </p:nvSpPr>
          <p:spPr bwMode="auto">
            <a:xfrm>
              <a:off x="2112" y="2833"/>
              <a:ext cx="13" cy="116"/>
            </a:xfrm>
            <a:custGeom>
              <a:avLst/>
              <a:gdLst>
                <a:gd name="T0" fmla="*/ 11 w 13"/>
                <a:gd name="T1" fmla="*/ 115 h 116"/>
                <a:gd name="T2" fmla="*/ 12 w 13"/>
                <a:gd name="T3" fmla="*/ 110 h 116"/>
                <a:gd name="T4" fmla="*/ 11 w 13"/>
                <a:gd name="T5" fmla="*/ 107 h 116"/>
                <a:gd name="T6" fmla="*/ 10 w 13"/>
                <a:gd name="T7" fmla="*/ 104 h 116"/>
                <a:gd name="T8" fmla="*/ 9 w 13"/>
                <a:gd name="T9" fmla="*/ 100 h 116"/>
                <a:gd name="T10" fmla="*/ 8 w 13"/>
                <a:gd name="T11" fmla="*/ 98 h 116"/>
                <a:gd name="T12" fmla="*/ 8 w 13"/>
                <a:gd name="T13" fmla="*/ 95 h 116"/>
                <a:gd name="T14" fmla="*/ 8 w 13"/>
                <a:gd name="T15" fmla="*/ 90 h 116"/>
                <a:gd name="T16" fmla="*/ 8 w 13"/>
                <a:gd name="T17" fmla="*/ 87 h 116"/>
                <a:gd name="T18" fmla="*/ 7 w 13"/>
                <a:gd name="T19" fmla="*/ 84 h 116"/>
                <a:gd name="T20" fmla="*/ 7 w 13"/>
                <a:gd name="T21" fmla="*/ 82 h 116"/>
                <a:gd name="T22" fmla="*/ 6 w 13"/>
                <a:gd name="T23" fmla="*/ 78 h 116"/>
                <a:gd name="T24" fmla="*/ 6 w 13"/>
                <a:gd name="T25" fmla="*/ 75 h 116"/>
                <a:gd name="T26" fmla="*/ 5 w 13"/>
                <a:gd name="T27" fmla="*/ 71 h 116"/>
                <a:gd name="T28" fmla="*/ 5 w 13"/>
                <a:gd name="T29" fmla="*/ 69 h 116"/>
                <a:gd name="T30" fmla="*/ 5 w 13"/>
                <a:gd name="T31" fmla="*/ 65 h 116"/>
                <a:gd name="T32" fmla="*/ 5 w 13"/>
                <a:gd name="T33" fmla="*/ 63 h 116"/>
                <a:gd name="T34" fmla="*/ 4 w 13"/>
                <a:gd name="T35" fmla="*/ 60 h 116"/>
                <a:gd name="T36" fmla="*/ 4 w 13"/>
                <a:gd name="T37" fmla="*/ 57 h 116"/>
                <a:gd name="T38" fmla="*/ 4 w 13"/>
                <a:gd name="T39" fmla="*/ 54 h 116"/>
                <a:gd name="T40" fmla="*/ 3 w 13"/>
                <a:gd name="T41" fmla="*/ 51 h 116"/>
                <a:gd name="T42" fmla="*/ 3 w 13"/>
                <a:gd name="T43" fmla="*/ 48 h 116"/>
                <a:gd name="T44" fmla="*/ 3 w 13"/>
                <a:gd name="T45" fmla="*/ 44 h 116"/>
                <a:gd name="T46" fmla="*/ 2 w 13"/>
                <a:gd name="T47" fmla="*/ 42 h 116"/>
                <a:gd name="T48" fmla="*/ 2 w 13"/>
                <a:gd name="T49" fmla="*/ 38 h 116"/>
                <a:gd name="T50" fmla="*/ 2 w 13"/>
                <a:gd name="T51" fmla="*/ 35 h 116"/>
                <a:gd name="T52" fmla="*/ 2 w 13"/>
                <a:gd name="T53" fmla="*/ 32 h 116"/>
                <a:gd name="T54" fmla="*/ 2 w 13"/>
                <a:gd name="T55" fmla="*/ 29 h 116"/>
                <a:gd name="T56" fmla="*/ 2 w 13"/>
                <a:gd name="T57" fmla="*/ 26 h 116"/>
                <a:gd name="T58" fmla="*/ 1 w 13"/>
                <a:gd name="T59" fmla="*/ 23 h 116"/>
                <a:gd name="T60" fmla="*/ 1 w 13"/>
                <a:gd name="T61" fmla="*/ 21 h 116"/>
                <a:gd name="T62" fmla="*/ 1 w 13"/>
                <a:gd name="T63" fmla="*/ 17 h 116"/>
                <a:gd name="T64" fmla="*/ 1 w 13"/>
                <a:gd name="T65" fmla="*/ 15 h 116"/>
                <a:gd name="T66" fmla="*/ 1 w 13"/>
                <a:gd name="T67" fmla="*/ 12 h 116"/>
                <a:gd name="T68" fmla="*/ 1 w 13"/>
                <a:gd name="T69" fmla="*/ 9 h 116"/>
                <a:gd name="T70" fmla="*/ 1 w 13"/>
                <a:gd name="T71" fmla="*/ 6 h 116"/>
                <a:gd name="T72" fmla="*/ 1 w 13"/>
                <a:gd name="T73" fmla="*/ 3 h 116"/>
                <a:gd name="T74" fmla="*/ 0 w 13"/>
                <a:gd name="T75" fmla="*/ 0 h 116"/>
                <a:gd name="T76" fmla="*/ 1 w 13"/>
                <a:gd name="T77" fmla="*/ 3 h 116"/>
                <a:gd name="T78" fmla="*/ 1 w 13"/>
                <a:gd name="T79" fmla="*/ 6 h 116"/>
                <a:gd name="T80" fmla="*/ 1 w 13"/>
                <a:gd name="T81" fmla="*/ 9 h 116"/>
                <a:gd name="T82" fmla="*/ 2 w 13"/>
                <a:gd name="T83" fmla="*/ 12 h 116"/>
                <a:gd name="T84" fmla="*/ 2 w 13"/>
                <a:gd name="T85" fmla="*/ 15 h 116"/>
                <a:gd name="T86" fmla="*/ 2 w 13"/>
                <a:gd name="T87" fmla="*/ 17 h 116"/>
                <a:gd name="T88" fmla="*/ 2 w 13"/>
                <a:gd name="T89" fmla="*/ 21 h 116"/>
                <a:gd name="T90" fmla="*/ 2 w 13"/>
                <a:gd name="T91" fmla="*/ 23 h 116"/>
                <a:gd name="T92" fmla="*/ 2 w 13"/>
                <a:gd name="T93" fmla="*/ 26 h 116"/>
                <a:gd name="T94" fmla="*/ 2 w 13"/>
                <a:gd name="T95" fmla="*/ 29 h 116"/>
                <a:gd name="T96" fmla="*/ 2 w 13"/>
                <a:gd name="T97" fmla="*/ 32 h 1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
                <a:gd name="T148" fmla="*/ 0 h 116"/>
                <a:gd name="T149" fmla="*/ 13 w 13"/>
                <a:gd name="T150" fmla="*/ 116 h 1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 h="116">
                  <a:moveTo>
                    <a:pt x="11" y="115"/>
                  </a:moveTo>
                  <a:lnTo>
                    <a:pt x="12" y="110"/>
                  </a:lnTo>
                  <a:lnTo>
                    <a:pt x="11" y="107"/>
                  </a:lnTo>
                  <a:lnTo>
                    <a:pt x="10" y="104"/>
                  </a:lnTo>
                  <a:lnTo>
                    <a:pt x="9" y="100"/>
                  </a:lnTo>
                  <a:lnTo>
                    <a:pt x="8" y="98"/>
                  </a:lnTo>
                  <a:lnTo>
                    <a:pt x="8" y="95"/>
                  </a:lnTo>
                  <a:lnTo>
                    <a:pt x="8" y="90"/>
                  </a:lnTo>
                  <a:lnTo>
                    <a:pt x="8" y="87"/>
                  </a:lnTo>
                  <a:lnTo>
                    <a:pt x="7" y="84"/>
                  </a:lnTo>
                  <a:lnTo>
                    <a:pt x="7" y="82"/>
                  </a:lnTo>
                  <a:lnTo>
                    <a:pt x="6" y="78"/>
                  </a:lnTo>
                  <a:lnTo>
                    <a:pt x="6" y="75"/>
                  </a:lnTo>
                  <a:lnTo>
                    <a:pt x="5" y="71"/>
                  </a:lnTo>
                  <a:lnTo>
                    <a:pt x="5" y="69"/>
                  </a:lnTo>
                  <a:lnTo>
                    <a:pt x="5" y="65"/>
                  </a:lnTo>
                  <a:lnTo>
                    <a:pt x="5" y="63"/>
                  </a:lnTo>
                  <a:lnTo>
                    <a:pt x="4" y="60"/>
                  </a:lnTo>
                  <a:lnTo>
                    <a:pt x="4" y="57"/>
                  </a:lnTo>
                  <a:lnTo>
                    <a:pt x="4" y="54"/>
                  </a:lnTo>
                  <a:lnTo>
                    <a:pt x="3" y="51"/>
                  </a:lnTo>
                  <a:lnTo>
                    <a:pt x="3" y="48"/>
                  </a:lnTo>
                  <a:lnTo>
                    <a:pt x="3" y="44"/>
                  </a:lnTo>
                  <a:lnTo>
                    <a:pt x="2" y="42"/>
                  </a:lnTo>
                  <a:lnTo>
                    <a:pt x="2" y="38"/>
                  </a:lnTo>
                  <a:lnTo>
                    <a:pt x="2" y="35"/>
                  </a:lnTo>
                  <a:lnTo>
                    <a:pt x="2" y="32"/>
                  </a:lnTo>
                  <a:lnTo>
                    <a:pt x="2" y="29"/>
                  </a:lnTo>
                  <a:lnTo>
                    <a:pt x="2" y="26"/>
                  </a:lnTo>
                  <a:lnTo>
                    <a:pt x="1" y="23"/>
                  </a:lnTo>
                  <a:lnTo>
                    <a:pt x="1" y="21"/>
                  </a:lnTo>
                  <a:lnTo>
                    <a:pt x="1" y="17"/>
                  </a:lnTo>
                  <a:lnTo>
                    <a:pt x="1" y="15"/>
                  </a:lnTo>
                  <a:lnTo>
                    <a:pt x="1" y="12"/>
                  </a:lnTo>
                  <a:lnTo>
                    <a:pt x="1" y="9"/>
                  </a:lnTo>
                  <a:lnTo>
                    <a:pt x="1" y="6"/>
                  </a:lnTo>
                  <a:lnTo>
                    <a:pt x="1" y="3"/>
                  </a:lnTo>
                  <a:lnTo>
                    <a:pt x="0" y="0"/>
                  </a:lnTo>
                  <a:lnTo>
                    <a:pt x="1" y="3"/>
                  </a:lnTo>
                  <a:lnTo>
                    <a:pt x="1" y="6"/>
                  </a:lnTo>
                  <a:lnTo>
                    <a:pt x="1" y="9"/>
                  </a:lnTo>
                  <a:lnTo>
                    <a:pt x="2" y="12"/>
                  </a:lnTo>
                  <a:lnTo>
                    <a:pt x="2" y="15"/>
                  </a:lnTo>
                  <a:lnTo>
                    <a:pt x="2" y="17"/>
                  </a:lnTo>
                  <a:lnTo>
                    <a:pt x="2" y="21"/>
                  </a:lnTo>
                  <a:lnTo>
                    <a:pt x="2" y="23"/>
                  </a:lnTo>
                  <a:lnTo>
                    <a:pt x="2" y="26"/>
                  </a:lnTo>
                  <a:lnTo>
                    <a:pt x="2" y="29"/>
                  </a:lnTo>
                  <a:lnTo>
                    <a:pt x="2" y="32"/>
                  </a:lnTo>
                </a:path>
              </a:pathLst>
            </a:custGeom>
            <a:noFill/>
            <a:ln w="12700" cap="rnd">
              <a:solidFill>
                <a:schemeClr val="bg1"/>
              </a:solidFill>
              <a:round/>
              <a:headEnd/>
              <a:tailEnd/>
            </a:ln>
          </p:spPr>
          <p:txBody>
            <a:bodyPr/>
            <a:lstStyle/>
            <a:p>
              <a:endParaRPr lang="en-US"/>
            </a:p>
          </p:txBody>
        </p:sp>
        <p:sp>
          <p:nvSpPr>
            <p:cNvPr id="59417" name="Freeform 2073"/>
            <p:cNvSpPr>
              <a:spLocks/>
            </p:cNvSpPr>
            <p:nvPr/>
          </p:nvSpPr>
          <p:spPr bwMode="auto">
            <a:xfrm>
              <a:off x="2124" y="2950"/>
              <a:ext cx="7" cy="81"/>
            </a:xfrm>
            <a:custGeom>
              <a:avLst/>
              <a:gdLst>
                <a:gd name="T0" fmla="*/ 5 w 7"/>
                <a:gd name="T1" fmla="*/ 80 h 81"/>
                <a:gd name="T2" fmla="*/ 5 w 7"/>
                <a:gd name="T3" fmla="*/ 78 h 81"/>
                <a:gd name="T4" fmla="*/ 4 w 7"/>
                <a:gd name="T5" fmla="*/ 76 h 81"/>
                <a:gd name="T6" fmla="*/ 4 w 7"/>
                <a:gd name="T7" fmla="*/ 74 h 81"/>
                <a:gd name="T8" fmla="*/ 4 w 7"/>
                <a:gd name="T9" fmla="*/ 72 h 81"/>
                <a:gd name="T10" fmla="*/ 4 w 7"/>
                <a:gd name="T11" fmla="*/ 69 h 81"/>
                <a:gd name="T12" fmla="*/ 4 w 7"/>
                <a:gd name="T13" fmla="*/ 67 h 81"/>
                <a:gd name="T14" fmla="*/ 3 w 7"/>
                <a:gd name="T15" fmla="*/ 65 h 81"/>
                <a:gd name="T16" fmla="*/ 3 w 7"/>
                <a:gd name="T17" fmla="*/ 63 h 81"/>
                <a:gd name="T18" fmla="*/ 3 w 7"/>
                <a:gd name="T19" fmla="*/ 61 h 81"/>
                <a:gd name="T20" fmla="*/ 3 w 7"/>
                <a:gd name="T21" fmla="*/ 58 h 81"/>
                <a:gd name="T22" fmla="*/ 3 w 7"/>
                <a:gd name="T23" fmla="*/ 56 h 81"/>
                <a:gd name="T24" fmla="*/ 3 w 7"/>
                <a:gd name="T25" fmla="*/ 53 h 81"/>
                <a:gd name="T26" fmla="*/ 3 w 7"/>
                <a:gd name="T27" fmla="*/ 51 h 81"/>
                <a:gd name="T28" fmla="*/ 3 w 7"/>
                <a:gd name="T29" fmla="*/ 49 h 81"/>
                <a:gd name="T30" fmla="*/ 3 w 7"/>
                <a:gd name="T31" fmla="*/ 47 h 81"/>
                <a:gd name="T32" fmla="*/ 3 w 7"/>
                <a:gd name="T33" fmla="*/ 45 h 81"/>
                <a:gd name="T34" fmla="*/ 2 w 7"/>
                <a:gd name="T35" fmla="*/ 42 h 81"/>
                <a:gd name="T36" fmla="*/ 2 w 7"/>
                <a:gd name="T37" fmla="*/ 39 h 81"/>
                <a:gd name="T38" fmla="*/ 2 w 7"/>
                <a:gd name="T39" fmla="*/ 37 h 81"/>
                <a:gd name="T40" fmla="*/ 2 w 7"/>
                <a:gd name="T41" fmla="*/ 35 h 81"/>
                <a:gd name="T42" fmla="*/ 2 w 7"/>
                <a:gd name="T43" fmla="*/ 32 h 81"/>
                <a:gd name="T44" fmla="*/ 2 w 7"/>
                <a:gd name="T45" fmla="*/ 27 h 81"/>
                <a:gd name="T46" fmla="*/ 2 w 7"/>
                <a:gd name="T47" fmla="*/ 25 h 81"/>
                <a:gd name="T48" fmla="*/ 1 w 7"/>
                <a:gd name="T49" fmla="*/ 23 h 81"/>
                <a:gd name="T50" fmla="*/ 1 w 7"/>
                <a:gd name="T51" fmla="*/ 20 h 81"/>
                <a:gd name="T52" fmla="*/ 1 w 7"/>
                <a:gd name="T53" fmla="*/ 18 h 81"/>
                <a:gd name="T54" fmla="*/ 1 w 7"/>
                <a:gd name="T55" fmla="*/ 16 h 81"/>
                <a:gd name="T56" fmla="*/ 1 w 7"/>
                <a:gd name="T57" fmla="*/ 14 h 81"/>
                <a:gd name="T58" fmla="*/ 0 w 7"/>
                <a:gd name="T59" fmla="*/ 11 h 81"/>
                <a:gd name="T60" fmla="*/ 0 w 7"/>
                <a:gd name="T61" fmla="*/ 8 h 81"/>
                <a:gd name="T62" fmla="*/ 0 w 7"/>
                <a:gd name="T63" fmla="*/ 5 h 81"/>
                <a:gd name="T64" fmla="*/ 0 w 7"/>
                <a:gd name="T65" fmla="*/ 3 h 81"/>
                <a:gd name="T66" fmla="*/ 0 w 7"/>
                <a:gd name="T67" fmla="*/ 1 h 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
                <a:gd name="T103" fmla="*/ 0 h 81"/>
                <a:gd name="T104" fmla="*/ 7 w 7"/>
                <a:gd name="T105" fmla="*/ 81 h 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 h="81">
                  <a:moveTo>
                    <a:pt x="6" y="74"/>
                  </a:moveTo>
                  <a:lnTo>
                    <a:pt x="5" y="80"/>
                  </a:lnTo>
                  <a:lnTo>
                    <a:pt x="5" y="79"/>
                  </a:lnTo>
                  <a:lnTo>
                    <a:pt x="5" y="78"/>
                  </a:lnTo>
                  <a:lnTo>
                    <a:pt x="4" y="77"/>
                  </a:lnTo>
                  <a:lnTo>
                    <a:pt x="4" y="76"/>
                  </a:lnTo>
                  <a:lnTo>
                    <a:pt x="4" y="75"/>
                  </a:lnTo>
                  <a:lnTo>
                    <a:pt x="4" y="74"/>
                  </a:lnTo>
                  <a:lnTo>
                    <a:pt x="4" y="73"/>
                  </a:lnTo>
                  <a:lnTo>
                    <a:pt x="4" y="72"/>
                  </a:lnTo>
                  <a:lnTo>
                    <a:pt x="4" y="71"/>
                  </a:lnTo>
                  <a:lnTo>
                    <a:pt x="4" y="69"/>
                  </a:lnTo>
                  <a:lnTo>
                    <a:pt x="4" y="68"/>
                  </a:lnTo>
                  <a:lnTo>
                    <a:pt x="4" y="67"/>
                  </a:lnTo>
                  <a:lnTo>
                    <a:pt x="3" y="66"/>
                  </a:lnTo>
                  <a:lnTo>
                    <a:pt x="3" y="65"/>
                  </a:lnTo>
                  <a:lnTo>
                    <a:pt x="3" y="64"/>
                  </a:lnTo>
                  <a:lnTo>
                    <a:pt x="3" y="63"/>
                  </a:lnTo>
                  <a:lnTo>
                    <a:pt x="3" y="62"/>
                  </a:lnTo>
                  <a:lnTo>
                    <a:pt x="3" y="61"/>
                  </a:lnTo>
                  <a:lnTo>
                    <a:pt x="3" y="59"/>
                  </a:lnTo>
                  <a:lnTo>
                    <a:pt x="3" y="58"/>
                  </a:lnTo>
                  <a:lnTo>
                    <a:pt x="3" y="57"/>
                  </a:lnTo>
                  <a:lnTo>
                    <a:pt x="3" y="56"/>
                  </a:lnTo>
                  <a:lnTo>
                    <a:pt x="3" y="54"/>
                  </a:lnTo>
                  <a:lnTo>
                    <a:pt x="3" y="53"/>
                  </a:lnTo>
                  <a:lnTo>
                    <a:pt x="3" y="52"/>
                  </a:lnTo>
                  <a:lnTo>
                    <a:pt x="3" y="51"/>
                  </a:lnTo>
                  <a:lnTo>
                    <a:pt x="3" y="50"/>
                  </a:lnTo>
                  <a:lnTo>
                    <a:pt x="3" y="49"/>
                  </a:lnTo>
                  <a:lnTo>
                    <a:pt x="3" y="48"/>
                  </a:lnTo>
                  <a:lnTo>
                    <a:pt x="3" y="47"/>
                  </a:lnTo>
                  <a:lnTo>
                    <a:pt x="3" y="46"/>
                  </a:lnTo>
                  <a:lnTo>
                    <a:pt x="3" y="45"/>
                  </a:lnTo>
                  <a:lnTo>
                    <a:pt x="3" y="43"/>
                  </a:lnTo>
                  <a:lnTo>
                    <a:pt x="2" y="42"/>
                  </a:lnTo>
                  <a:lnTo>
                    <a:pt x="2" y="41"/>
                  </a:lnTo>
                  <a:lnTo>
                    <a:pt x="2" y="39"/>
                  </a:lnTo>
                  <a:lnTo>
                    <a:pt x="2" y="38"/>
                  </a:lnTo>
                  <a:lnTo>
                    <a:pt x="2" y="37"/>
                  </a:lnTo>
                  <a:lnTo>
                    <a:pt x="2" y="36"/>
                  </a:lnTo>
                  <a:lnTo>
                    <a:pt x="2" y="35"/>
                  </a:lnTo>
                  <a:lnTo>
                    <a:pt x="2" y="33"/>
                  </a:lnTo>
                  <a:lnTo>
                    <a:pt x="2" y="32"/>
                  </a:lnTo>
                  <a:lnTo>
                    <a:pt x="2" y="28"/>
                  </a:lnTo>
                  <a:lnTo>
                    <a:pt x="2" y="27"/>
                  </a:lnTo>
                  <a:lnTo>
                    <a:pt x="2" y="26"/>
                  </a:lnTo>
                  <a:lnTo>
                    <a:pt x="2" y="25"/>
                  </a:lnTo>
                  <a:lnTo>
                    <a:pt x="1" y="24"/>
                  </a:lnTo>
                  <a:lnTo>
                    <a:pt x="1" y="23"/>
                  </a:lnTo>
                  <a:lnTo>
                    <a:pt x="1" y="21"/>
                  </a:lnTo>
                  <a:lnTo>
                    <a:pt x="1" y="20"/>
                  </a:lnTo>
                  <a:lnTo>
                    <a:pt x="1" y="19"/>
                  </a:lnTo>
                  <a:lnTo>
                    <a:pt x="1" y="18"/>
                  </a:lnTo>
                  <a:lnTo>
                    <a:pt x="1" y="17"/>
                  </a:lnTo>
                  <a:lnTo>
                    <a:pt x="1" y="16"/>
                  </a:lnTo>
                  <a:lnTo>
                    <a:pt x="1" y="15"/>
                  </a:lnTo>
                  <a:lnTo>
                    <a:pt x="1" y="14"/>
                  </a:lnTo>
                  <a:lnTo>
                    <a:pt x="0" y="12"/>
                  </a:lnTo>
                  <a:lnTo>
                    <a:pt x="0" y="11"/>
                  </a:lnTo>
                  <a:lnTo>
                    <a:pt x="0" y="9"/>
                  </a:lnTo>
                  <a:lnTo>
                    <a:pt x="0" y="8"/>
                  </a:lnTo>
                  <a:lnTo>
                    <a:pt x="0" y="7"/>
                  </a:lnTo>
                  <a:lnTo>
                    <a:pt x="0" y="5"/>
                  </a:lnTo>
                  <a:lnTo>
                    <a:pt x="0" y="4"/>
                  </a:lnTo>
                  <a:lnTo>
                    <a:pt x="0" y="3"/>
                  </a:lnTo>
                  <a:lnTo>
                    <a:pt x="0" y="2"/>
                  </a:lnTo>
                  <a:lnTo>
                    <a:pt x="0" y="1"/>
                  </a:lnTo>
                  <a:lnTo>
                    <a:pt x="0" y="0"/>
                  </a:lnTo>
                </a:path>
              </a:pathLst>
            </a:custGeom>
            <a:noFill/>
            <a:ln w="12700" cap="rnd">
              <a:solidFill>
                <a:schemeClr val="bg1"/>
              </a:solidFill>
              <a:round/>
              <a:headEnd/>
              <a:tailEnd/>
            </a:ln>
          </p:spPr>
          <p:txBody>
            <a:bodyPr/>
            <a:lstStyle/>
            <a:p>
              <a:endParaRPr lang="en-US"/>
            </a:p>
          </p:txBody>
        </p:sp>
        <p:sp>
          <p:nvSpPr>
            <p:cNvPr id="59418" name="Freeform 2074"/>
            <p:cNvSpPr>
              <a:spLocks/>
            </p:cNvSpPr>
            <p:nvPr/>
          </p:nvSpPr>
          <p:spPr bwMode="auto">
            <a:xfrm>
              <a:off x="1920" y="2845"/>
              <a:ext cx="111" cy="385"/>
            </a:xfrm>
            <a:custGeom>
              <a:avLst/>
              <a:gdLst>
                <a:gd name="T0" fmla="*/ 0 w 111"/>
                <a:gd name="T1" fmla="*/ 91 h 385"/>
                <a:gd name="T2" fmla="*/ 0 w 111"/>
                <a:gd name="T3" fmla="*/ 104 h 385"/>
                <a:gd name="T4" fmla="*/ 0 w 111"/>
                <a:gd name="T5" fmla="*/ 104 h 385"/>
                <a:gd name="T6" fmla="*/ 3 w 111"/>
                <a:gd name="T7" fmla="*/ 118 h 385"/>
                <a:gd name="T8" fmla="*/ 1 w 111"/>
                <a:gd name="T9" fmla="*/ 131 h 385"/>
                <a:gd name="T10" fmla="*/ 2 w 111"/>
                <a:gd name="T11" fmla="*/ 141 h 385"/>
                <a:gd name="T12" fmla="*/ 3 w 111"/>
                <a:gd name="T13" fmla="*/ 151 h 385"/>
                <a:gd name="T14" fmla="*/ 4 w 111"/>
                <a:gd name="T15" fmla="*/ 161 h 385"/>
                <a:gd name="T16" fmla="*/ 4 w 111"/>
                <a:gd name="T17" fmla="*/ 172 h 385"/>
                <a:gd name="T18" fmla="*/ 6 w 111"/>
                <a:gd name="T19" fmla="*/ 182 h 385"/>
                <a:gd name="T20" fmla="*/ 6 w 111"/>
                <a:gd name="T21" fmla="*/ 195 h 385"/>
                <a:gd name="T22" fmla="*/ 7 w 111"/>
                <a:gd name="T23" fmla="*/ 205 h 385"/>
                <a:gd name="T24" fmla="*/ 9 w 111"/>
                <a:gd name="T25" fmla="*/ 215 h 385"/>
                <a:gd name="T26" fmla="*/ 10 w 111"/>
                <a:gd name="T27" fmla="*/ 225 h 385"/>
                <a:gd name="T28" fmla="*/ 10 w 111"/>
                <a:gd name="T29" fmla="*/ 236 h 385"/>
                <a:gd name="T30" fmla="*/ 12 w 111"/>
                <a:gd name="T31" fmla="*/ 248 h 385"/>
                <a:gd name="T32" fmla="*/ 13 w 111"/>
                <a:gd name="T33" fmla="*/ 259 h 385"/>
                <a:gd name="T34" fmla="*/ 14 w 111"/>
                <a:gd name="T35" fmla="*/ 269 h 385"/>
                <a:gd name="T36" fmla="*/ 16 w 111"/>
                <a:gd name="T37" fmla="*/ 279 h 385"/>
                <a:gd name="T38" fmla="*/ 18 w 111"/>
                <a:gd name="T39" fmla="*/ 297 h 385"/>
                <a:gd name="T40" fmla="*/ 20 w 111"/>
                <a:gd name="T41" fmla="*/ 310 h 385"/>
                <a:gd name="T42" fmla="*/ 22 w 111"/>
                <a:gd name="T43" fmla="*/ 320 h 385"/>
                <a:gd name="T44" fmla="*/ 24 w 111"/>
                <a:gd name="T45" fmla="*/ 330 h 385"/>
                <a:gd name="T46" fmla="*/ 25 w 111"/>
                <a:gd name="T47" fmla="*/ 340 h 385"/>
                <a:gd name="T48" fmla="*/ 28 w 111"/>
                <a:gd name="T49" fmla="*/ 351 h 385"/>
                <a:gd name="T50" fmla="*/ 31 w 111"/>
                <a:gd name="T51" fmla="*/ 361 h 385"/>
                <a:gd name="T52" fmla="*/ 34 w 111"/>
                <a:gd name="T53" fmla="*/ 371 h 385"/>
                <a:gd name="T54" fmla="*/ 38 w 111"/>
                <a:gd name="T55" fmla="*/ 376 h 385"/>
                <a:gd name="T56" fmla="*/ 45 w 111"/>
                <a:gd name="T57" fmla="*/ 384 h 385"/>
                <a:gd name="T58" fmla="*/ 49 w 111"/>
                <a:gd name="T59" fmla="*/ 383 h 385"/>
                <a:gd name="T60" fmla="*/ 54 w 111"/>
                <a:gd name="T61" fmla="*/ 381 h 385"/>
                <a:gd name="T62" fmla="*/ 57 w 111"/>
                <a:gd name="T63" fmla="*/ 375 h 385"/>
                <a:gd name="T64" fmla="*/ 60 w 111"/>
                <a:gd name="T65" fmla="*/ 369 h 385"/>
                <a:gd name="T66" fmla="*/ 64 w 111"/>
                <a:gd name="T67" fmla="*/ 361 h 385"/>
                <a:gd name="T68" fmla="*/ 66 w 111"/>
                <a:gd name="T69" fmla="*/ 351 h 385"/>
                <a:gd name="T70" fmla="*/ 69 w 111"/>
                <a:gd name="T71" fmla="*/ 340 h 385"/>
                <a:gd name="T72" fmla="*/ 72 w 111"/>
                <a:gd name="T73" fmla="*/ 330 h 385"/>
                <a:gd name="T74" fmla="*/ 75 w 111"/>
                <a:gd name="T75" fmla="*/ 320 h 385"/>
                <a:gd name="T76" fmla="*/ 76 w 111"/>
                <a:gd name="T77" fmla="*/ 310 h 385"/>
                <a:gd name="T78" fmla="*/ 78 w 111"/>
                <a:gd name="T79" fmla="*/ 300 h 385"/>
                <a:gd name="T80" fmla="*/ 80 w 111"/>
                <a:gd name="T81" fmla="*/ 292 h 385"/>
                <a:gd name="T82" fmla="*/ 81 w 111"/>
                <a:gd name="T83" fmla="*/ 282 h 385"/>
                <a:gd name="T84" fmla="*/ 82 w 111"/>
                <a:gd name="T85" fmla="*/ 271 h 385"/>
                <a:gd name="T86" fmla="*/ 83 w 111"/>
                <a:gd name="T87" fmla="*/ 261 h 385"/>
                <a:gd name="T88" fmla="*/ 84 w 111"/>
                <a:gd name="T89" fmla="*/ 251 h 385"/>
                <a:gd name="T90" fmla="*/ 85 w 111"/>
                <a:gd name="T91" fmla="*/ 241 h 385"/>
                <a:gd name="T92" fmla="*/ 85 w 111"/>
                <a:gd name="T93" fmla="*/ 230 h 385"/>
                <a:gd name="T94" fmla="*/ 86 w 111"/>
                <a:gd name="T95" fmla="*/ 220 h 385"/>
                <a:gd name="T96" fmla="*/ 87 w 111"/>
                <a:gd name="T97" fmla="*/ 210 h 385"/>
                <a:gd name="T98" fmla="*/ 88 w 111"/>
                <a:gd name="T99" fmla="*/ 200 h 385"/>
                <a:gd name="T100" fmla="*/ 88 w 111"/>
                <a:gd name="T101" fmla="*/ 189 h 385"/>
                <a:gd name="T102" fmla="*/ 88 w 111"/>
                <a:gd name="T103" fmla="*/ 179 h 385"/>
                <a:gd name="T104" fmla="*/ 90 w 111"/>
                <a:gd name="T105" fmla="*/ 166 h 385"/>
                <a:gd name="T106" fmla="*/ 90 w 111"/>
                <a:gd name="T107" fmla="*/ 159 h 385"/>
                <a:gd name="T108" fmla="*/ 90 w 111"/>
                <a:gd name="T109" fmla="*/ 148 h 385"/>
                <a:gd name="T110" fmla="*/ 91 w 111"/>
                <a:gd name="T111" fmla="*/ 138 h 385"/>
                <a:gd name="T112" fmla="*/ 94 w 111"/>
                <a:gd name="T113" fmla="*/ 123 h 385"/>
                <a:gd name="T114" fmla="*/ 94 w 111"/>
                <a:gd name="T115" fmla="*/ 113 h 385"/>
                <a:gd name="T116" fmla="*/ 94 w 111"/>
                <a:gd name="T117" fmla="*/ 102 h 385"/>
                <a:gd name="T118" fmla="*/ 102 w 111"/>
                <a:gd name="T119" fmla="*/ 51 h 385"/>
                <a:gd name="T120" fmla="*/ 110 w 111"/>
                <a:gd name="T121" fmla="*/ 0 h 385"/>
                <a:gd name="T122" fmla="*/ 96 w 111"/>
                <a:gd name="T123" fmla="*/ 83 h 3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
                <a:gd name="T187" fmla="*/ 0 h 385"/>
                <a:gd name="T188" fmla="*/ 111 w 111"/>
                <a:gd name="T189" fmla="*/ 385 h 3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 h="385">
                  <a:moveTo>
                    <a:pt x="0" y="83"/>
                  </a:moveTo>
                  <a:lnTo>
                    <a:pt x="0" y="91"/>
                  </a:lnTo>
                  <a:lnTo>
                    <a:pt x="0" y="97"/>
                  </a:lnTo>
                  <a:lnTo>
                    <a:pt x="0" y="104"/>
                  </a:lnTo>
                  <a:lnTo>
                    <a:pt x="0" y="111"/>
                  </a:lnTo>
                  <a:lnTo>
                    <a:pt x="3" y="118"/>
                  </a:lnTo>
                  <a:lnTo>
                    <a:pt x="0" y="118"/>
                  </a:lnTo>
                  <a:lnTo>
                    <a:pt x="1" y="131"/>
                  </a:lnTo>
                  <a:lnTo>
                    <a:pt x="1" y="136"/>
                  </a:lnTo>
                  <a:lnTo>
                    <a:pt x="2" y="141"/>
                  </a:lnTo>
                  <a:lnTo>
                    <a:pt x="3" y="146"/>
                  </a:lnTo>
                  <a:lnTo>
                    <a:pt x="3" y="151"/>
                  </a:lnTo>
                  <a:lnTo>
                    <a:pt x="3" y="156"/>
                  </a:lnTo>
                  <a:lnTo>
                    <a:pt x="4" y="161"/>
                  </a:lnTo>
                  <a:lnTo>
                    <a:pt x="4" y="166"/>
                  </a:lnTo>
                  <a:lnTo>
                    <a:pt x="4" y="172"/>
                  </a:lnTo>
                  <a:lnTo>
                    <a:pt x="6" y="177"/>
                  </a:lnTo>
                  <a:lnTo>
                    <a:pt x="6" y="182"/>
                  </a:lnTo>
                  <a:lnTo>
                    <a:pt x="6" y="187"/>
                  </a:lnTo>
                  <a:lnTo>
                    <a:pt x="6" y="195"/>
                  </a:lnTo>
                  <a:lnTo>
                    <a:pt x="7" y="200"/>
                  </a:lnTo>
                  <a:lnTo>
                    <a:pt x="7" y="205"/>
                  </a:lnTo>
                  <a:lnTo>
                    <a:pt x="8" y="209"/>
                  </a:lnTo>
                  <a:lnTo>
                    <a:pt x="9" y="215"/>
                  </a:lnTo>
                  <a:lnTo>
                    <a:pt x="9" y="220"/>
                  </a:lnTo>
                  <a:lnTo>
                    <a:pt x="10" y="225"/>
                  </a:lnTo>
                  <a:lnTo>
                    <a:pt x="10" y="230"/>
                  </a:lnTo>
                  <a:lnTo>
                    <a:pt x="10" y="236"/>
                  </a:lnTo>
                  <a:lnTo>
                    <a:pt x="11" y="241"/>
                  </a:lnTo>
                  <a:lnTo>
                    <a:pt x="12" y="248"/>
                  </a:lnTo>
                  <a:lnTo>
                    <a:pt x="12" y="253"/>
                  </a:lnTo>
                  <a:lnTo>
                    <a:pt x="13" y="259"/>
                  </a:lnTo>
                  <a:lnTo>
                    <a:pt x="13" y="264"/>
                  </a:lnTo>
                  <a:lnTo>
                    <a:pt x="14" y="269"/>
                  </a:lnTo>
                  <a:lnTo>
                    <a:pt x="15" y="274"/>
                  </a:lnTo>
                  <a:lnTo>
                    <a:pt x="16" y="279"/>
                  </a:lnTo>
                  <a:lnTo>
                    <a:pt x="17" y="292"/>
                  </a:lnTo>
                  <a:lnTo>
                    <a:pt x="18" y="297"/>
                  </a:lnTo>
                  <a:lnTo>
                    <a:pt x="19" y="302"/>
                  </a:lnTo>
                  <a:lnTo>
                    <a:pt x="20" y="310"/>
                  </a:lnTo>
                  <a:lnTo>
                    <a:pt x="21" y="315"/>
                  </a:lnTo>
                  <a:lnTo>
                    <a:pt x="22" y="320"/>
                  </a:lnTo>
                  <a:lnTo>
                    <a:pt x="23" y="325"/>
                  </a:lnTo>
                  <a:lnTo>
                    <a:pt x="24" y="330"/>
                  </a:lnTo>
                  <a:lnTo>
                    <a:pt x="25" y="333"/>
                  </a:lnTo>
                  <a:lnTo>
                    <a:pt x="25" y="340"/>
                  </a:lnTo>
                  <a:lnTo>
                    <a:pt x="27" y="346"/>
                  </a:lnTo>
                  <a:lnTo>
                    <a:pt x="28" y="351"/>
                  </a:lnTo>
                  <a:lnTo>
                    <a:pt x="29" y="356"/>
                  </a:lnTo>
                  <a:lnTo>
                    <a:pt x="31" y="361"/>
                  </a:lnTo>
                  <a:lnTo>
                    <a:pt x="33" y="365"/>
                  </a:lnTo>
                  <a:lnTo>
                    <a:pt x="34" y="371"/>
                  </a:lnTo>
                  <a:lnTo>
                    <a:pt x="36" y="374"/>
                  </a:lnTo>
                  <a:lnTo>
                    <a:pt x="38" y="376"/>
                  </a:lnTo>
                  <a:lnTo>
                    <a:pt x="40" y="380"/>
                  </a:lnTo>
                  <a:lnTo>
                    <a:pt x="45" y="384"/>
                  </a:lnTo>
                  <a:lnTo>
                    <a:pt x="47" y="384"/>
                  </a:lnTo>
                  <a:lnTo>
                    <a:pt x="49" y="383"/>
                  </a:lnTo>
                  <a:lnTo>
                    <a:pt x="52" y="383"/>
                  </a:lnTo>
                  <a:lnTo>
                    <a:pt x="54" y="381"/>
                  </a:lnTo>
                  <a:lnTo>
                    <a:pt x="55" y="381"/>
                  </a:lnTo>
                  <a:lnTo>
                    <a:pt x="57" y="375"/>
                  </a:lnTo>
                  <a:lnTo>
                    <a:pt x="59" y="374"/>
                  </a:lnTo>
                  <a:lnTo>
                    <a:pt x="60" y="369"/>
                  </a:lnTo>
                  <a:lnTo>
                    <a:pt x="62" y="366"/>
                  </a:lnTo>
                  <a:lnTo>
                    <a:pt x="64" y="361"/>
                  </a:lnTo>
                  <a:lnTo>
                    <a:pt x="65" y="356"/>
                  </a:lnTo>
                  <a:lnTo>
                    <a:pt x="66" y="351"/>
                  </a:lnTo>
                  <a:lnTo>
                    <a:pt x="67" y="346"/>
                  </a:lnTo>
                  <a:lnTo>
                    <a:pt x="69" y="340"/>
                  </a:lnTo>
                  <a:lnTo>
                    <a:pt x="70" y="335"/>
                  </a:lnTo>
                  <a:lnTo>
                    <a:pt x="72" y="330"/>
                  </a:lnTo>
                  <a:lnTo>
                    <a:pt x="73" y="325"/>
                  </a:lnTo>
                  <a:lnTo>
                    <a:pt x="75" y="320"/>
                  </a:lnTo>
                  <a:lnTo>
                    <a:pt x="75" y="315"/>
                  </a:lnTo>
                  <a:lnTo>
                    <a:pt x="76" y="310"/>
                  </a:lnTo>
                  <a:lnTo>
                    <a:pt x="77" y="305"/>
                  </a:lnTo>
                  <a:lnTo>
                    <a:pt x="78" y="300"/>
                  </a:lnTo>
                  <a:lnTo>
                    <a:pt x="79" y="298"/>
                  </a:lnTo>
                  <a:lnTo>
                    <a:pt x="80" y="292"/>
                  </a:lnTo>
                  <a:lnTo>
                    <a:pt x="81" y="287"/>
                  </a:lnTo>
                  <a:lnTo>
                    <a:pt x="81" y="282"/>
                  </a:lnTo>
                  <a:lnTo>
                    <a:pt x="82" y="276"/>
                  </a:lnTo>
                  <a:lnTo>
                    <a:pt x="82" y="271"/>
                  </a:lnTo>
                  <a:lnTo>
                    <a:pt x="83" y="266"/>
                  </a:lnTo>
                  <a:lnTo>
                    <a:pt x="83" y="261"/>
                  </a:lnTo>
                  <a:lnTo>
                    <a:pt x="84" y="256"/>
                  </a:lnTo>
                  <a:lnTo>
                    <a:pt x="84" y="251"/>
                  </a:lnTo>
                  <a:lnTo>
                    <a:pt x="84" y="246"/>
                  </a:lnTo>
                  <a:lnTo>
                    <a:pt x="85" y="241"/>
                  </a:lnTo>
                  <a:lnTo>
                    <a:pt x="85" y="236"/>
                  </a:lnTo>
                  <a:lnTo>
                    <a:pt x="85" y="230"/>
                  </a:lnTo>
                  <a:lnTo>
                    <a:pt x="85" y="225"/>
                  </a:lnTo>
                  <a:lnTo>
                    <a:pt x="86" y="220"/>
                  </a:lnTo>
                  <a:lnTo>
                    <a:pt x="87" y="215"/>
                  </a:lnTo>
                  <a:lnTo>
                    <a:pt x="87" y="210"/>
                  </a:lnTo>
                  <a:lnTo>
                    <a:pt x="88" y="205"/>
                  </a:lnTo>
                  <a:lnTo>
                    <a:pt x="88" y="200"/>
                  </a:lnTo>
                  <a:lnTo>
                    <a:pt x="88" y="195"/>
                  </a:lnTo>
                  <a:lnTo>
                    <a:pt x="88" y="189"/>
                  </a:lnTo>
                  <a:lnTo>
                    <a:pt x="88" y="184"/>
                  </a:lnTo>
                  <a:lnTo>
                    <a:pt x="88" y="179"/>
                  </a:lnTo>
                  <a:lnTo>
                    <a:pt x="88" y="174"/>
                  </a:lnTo>
                  <a:lnTo>
                    <a:pt x="90" y="166"/>
                  </a:lnTo>
                  <a:lnTo>
                    <a:pt x="89" y="164"/>
                  </a:lnTo>
                  <a:lnTo>
                    <a:pt x="90" y="159"/>
                  </a:lnTo>
                  <a:lnTo>
                    <a:pt x="90" y="154"/>
                  </a:lnTo>
                  <a:lnTo>
                    <a:pt x="90" y="148"/>
                  </a:lnTo>
                  <a:lnTo>
                    <a:pt x="91" y="143"/>
                  </a:lnTo>
                  <a:lnTo>
                    <a:pt x="91" y="138"/>
                  </a:lnTo>
                  <a:lnTo>
                    <a:pt x="93" y="131"/>
                  </a:lnTo>
                  <a:lnTo>
                    <a:pt x="94" y="123"/>
                  </a:lnTo>
                  <a:lnTo>
                    <a:pt x="94" y="118"/>
                  </a:lnTo>
                  <a:lnTo>
                    <a:pt x="94" y="113"/>
                  </a:lnTo>
                  <a:lnTo>
                    <a:pt x="94" y="108"/>
                  </a:lnTo>
                  <a:lnTo>
                    <a:pt x="94" y="102"/>
                  </a:lnTo>
                  <a:lnTo>
                    <a:pt x="95" y="97"/>
                  </a:lnTo>
                  <a:lnTo>
                    <a:pt x="102" y="51"/>
                  </a:lnTo>
                  <a:lnTo>
                    <a:pt x="110" y="0"/>
                  </a:lnTo>
                  <a:lnTo>
                    <a:pt x="96" y="83"/>
                  </a:lnTo>
                </a:path>
              </a:pathLst>
            </a:custGeom>
            <a:noFill/>
            <a:ln w="12700" cap="rnd">
              <a:solidFill>
                <a:schemeClr val="bg1"/>
              </a:solidFill>
              <a:round/>
              <a:headEnd/>
              <a:tailEnd/>
            </a:ln>
          </p:spPr>
          <p:txBody>
            <a:bodyPr/>
            <a:lstStyle/>
            <a:p>
              <a:endParaRPr lang="en-US"/>
            </a:p>
          </p:txBody>
        </p:sp>
        <p:sp>
          <p:nvSpPr>
            <p:cNvPr id="59419" name="Freeform 2075"/>
            <p:cNvSpPr>
              <a:spLocks/>
            </p:cNvSpPr>
            <p:nvPr/>
          </p:nvSpPr>
          <p:spPr bwMode="auto">
            <a:xfrm>
              <a:off x="1914" y="2845"/>
              <a:ext cx="117" cy="385"/>
            </a:xfrm>
            <a:custGeom>
              <a:avLst/>
              <a:gdLst>
                <a:gd name="T0" fmla="*/ 108 w 117"/>
                <a:gd name="T1" fmla="*/ 64 h 385"/>
                <a:gd name="T2" fmla="*/ 102 w 117"/>
                <a:gd name="T3" fmla="*/ 104 h 385"/>
                <a:gd name="T4" fmla="*/ 102 w 117"/>
                <a:gd name="T5" fmla="*/ 104 h 385"/>
                <a:gd name="T6" fmla="*/ 99 w 117"/>
                <a:gd name="T7" fmla="*/ 118 h 385"/>
                <a:gd name="T8" fmla="*/ 101 w 117"/>
                <a:gd name="T9" fmla="*/ 131 h 385"/>
                <a:gd name="T10" fmla="*/ 100 w 117"/>
                <a:gd name="T11" fmla="*/ 141 h 385"/>
                <a:gd name="T12" fmla="*/ 99 w 117"/>
                <a:gd name="T13" fmla="*/ 151 h 385"/>
                <a:gd name="T14" fmla="*/ 98 w 117"/>
                <a:gd name="T15" fmla="*/ 161 h 385"/>
                <a:gd name="T16" fmla="*/ 98 w 117"/>
                <a:gd name="T17" fmla="*/ 172 h 385"/>
                <a:gd name="T18" fmla="*/ 97 w 117"/>
                <a:gd name="T19" fmla="*/ 182 h 385"/>
                <a:gd name="T20" fmla="*/ 96 w 117"/>
                <a:gd name="T21" fmla="*/ 195 h 385"/>
                <a:gd name="T22" fmla="*/ 95 w 117"/>
                <a:gd name="T23" fmla="*/ 205 h 385"/>
                <a:gd name="T24" fmla="*/ 94 w 117"/>
                <a:gd name="T25" fmla="*/ 215 h 385"/>
                <a:gd name="T26" fmla="*/ 93 w 117"/>
                <a:gd name="T27" fmla="*/ 225 h 385"/>
                <a:gd name="T28" fmla="*/ 92 w 117"/>
                <a:gd name="T29" fmla="*/ 236 h 385"/>
                <a:gd name="T30" fmla="*/ 91 w 117"/>
                <a:gd name="T31" fmla="*/ 248 h 385"/>
                <a:gd name="T32" fmla="*/ 90 w 117"/>
                <a:gd name="T33" fmla="*/ 259 h 385"/>
                <a:gd name="T34" fmla="*/ 88 w 117"/>
                <a:gd name="T35" fmla="*/ 269 h 385"/>
                <a:gd name="T36" fmla="*/ 86 w 117"/>
                <a:gd name="T37" fmla="*/ 279 h 385"/>
                <a:gd name="T38" fmla="*/ 84 w 117"/>
                <a:gd name="T39" fmla="*/ 297 h 385"/>
                <a:gd name="T40" fmla="*/ 82 w 117"/>
                <a:gd name="T41" fmla="*/ 310 h 385"/>
                <a:gd name="T42" fmla="*/ 81 w 117"/>
                <a:gd name="T43" fmla="*/ 320 h 385"/>
                <a:gd name="T44" fmla="*/ 78 w 117"/>
                <a:gd name="T45" fmla="*/ 330 h 385"/>
                <a:gd name="T46" fmla="*/ 77 w 117"/>
                <a:gd name="T47" fmla="*/ 340 h 385"/>
                <a:gd name="T48" fmla="*/ 75 w 117"/>
                <a:gd name="T49" fmla="*/ 351 h 385"/>
                <a:gd name="T50" fmla="*/ 72 w 117"/>
                <a:gd name="T51" fmla="*/ 361 h 385"/>
                <a:gd name="T52" fmla="*/ 69 w 117"/>
                <a:gd name="T53" fmla="*/ 371 h 385"/>
                <a:gd name="T54" fmla="*/ 65 w 117"/>
                <a:gd name="T55" fmla="*/ 376 h 385"/>
                <a:gd name="T56" fmla="*/ 58 w 117"/>
                <a:gd name="T57" fmla="*/ 384 h 385"/>
                <a:gd name="T58" fmla="*/ 54 w 117"/>
                <a:gd name="T59" fmla="*/ 383 h 385"/>
                <a:gd name="T60" fmla="*/ 50 w 117"/>
                <a:gd name="T61" fmla="*/ 381 h 385"/>
                <a:gd name="T62" fmla="*/ 46 w 117"/>
                <a:gd name="T63" fmla="*/ 375 h 385"/>
                <a:gd name="T64" fmla="*/ 43 w 117"/>
                <a:gd name="T65" fmla="*/ 369 h 385"/>
                <a:gd name="T66" fmla="*/ 40 w 117"/>
                <a:gd name="T67" fmla="*/ 361 h 385"/>
                <a:gd name="T68" fmla="*/ 38 w 117"/>
                <a:gd name="T69" fmla="*/ 351 h 385"/>
                <a:gd name="T70" fmla="*/ 35 w 117"/>
                <a:gd name="T71" fmla="*/ 340 h 385"/>
                <a:gd name="T72" fmla="*/ 32 w 117"/>
                <a:gd name="T73" fmla="*/ 330 h 385"/>
                <a:gd name="T74" fmla="*/ 29 w 117"/>
                <a:gd name="T75" fmla="*/ 320 h 385"/>
                <a:gd name="T76" fmla="*/ 28 w 117"/>
                <a:gd name="T77" fmla="*/ 310 h 385"/>
                <a:gd name="T78" fmla="*/ 26 w 117"/>
                <a:gd name="T79" fmla="*/ 300 h 385"/>
                <a:gd name="T80" fmla="*/ 24 w 117"/>
                <a:gd name="T81" fmla="*/ 292 h 385"/>
                <a:gd name="T82" fmla="*/ 23 w 117"/>
                <a:gd name="T83" fmla="*/ 282 h 385"/>
                <a:gd name="T84" fmla="*/ 22 w 117"/>
                <a:gd name="T85" fmla="*/ 271 h 385"/>
                <a:gd name="T86" fmla="*/ 21 w 117"/>
                <a:gd name="T87" fmla="*/ 261 h 385"/>
                <a:gd name="T88" fmla="*/ 20 w 117"/>
                <a:gd name="T89" fmla="*/ 251 h 385"/>
                <a:gd name="T90" fmla="*/ 19 w 117"/>
                <a:gd name="T91" fmla="*/ 241 h 385"/>
                <a:gd name="T92" fmla="*/ 19 w 117"/>
                <a:gd name="T93" fmla="*/ 230 h 385"/>
                <a:gd name="T94" fmla="*/ 18 w 117"/>
                <a:gd name="T95" fmla="*/ 220 h 385"/>
                <a:gd name="T96" fmla="*/ 17 w 117"/>
                <a:gd name="T97" fmla="*/ 210 h 385"/>
                <a:gd name="T98" fmla="*/ 17 w 117"/>
                <a:gd name="T99" fmla="*/ 200 h 385"/>
                <a:gd name="T100" fmla="*/ 16 w 117"/>
                <a:gd name="T101" fmla="*/ 189 h 385"/>
                <a:gd name="T102" fmla="*/ 16 w 117"/>
                <a:gd name="T103" fmla="*/ 179 h 385"/>
                <a:gd name="T104" fmla="*/ 15 w 117"/>
                <a:gd name="T105" fmla="*/ 166 h 385"/>
                <a:gd name="T106" fmla="*/ 15 w 117"/>
                <a:gd name="T107" fmla="*/ 159 h 385"/>
                <a:gd name="T108" fmla="*/ 14 w 117"/>
                <a:gd name="T109" fmla="*/ 148 h 385"/>
                <a:gd name="T110" fmla="*/ 13 w 117"/>
                <a:gd name="T111" fmla="*/ 138 h 385"/>
                <a:gd name="T112" fmla="*/ 11 w 117"/>
                <a:gd name="T113" fmla="*/ 123 h 385"/>
                <a:gd name="T114" fmla="*/ 11 w 117"/>
                <a:gd name="T115" fmla="*/ 113 h 385"/>
                <a:gd name="T116" fmla="*/ 10 w 117"/>
                <a:gd name="T117" fmla="*/ 102 h 385"/>
                <a:gd name="T118" fmla="*/ 9 w 117"/>
                <a:gd name="T119" fmla="*/ 91 h 385"/>
                <a:gd name="T120" fmla="*/ 8 w 117"/>
                <a:gd name="T121" fmla="*/ 90 h 385"/>
                <a:gd name="T122" fmla="*/ 9 w 117"/>
                <a:gd name="T123" fmla="*/ 83 h 3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7"/>
                <a:gd name="T187" fmla="*/ 0 h 385"/>
                <a:gd name="T188" fmla="*/ 117 w 117"/>
                <a:gd name="T189" fmla="*/ 385 h 3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7" h="385">
                  <a:moveTo>
                    <a:pt x="116" y="0"/>
                  </a:moveTo>
                  <a:lnTo>
                    <a:pt x="108" y="64"/>
                  </a:lnTo>
                  <a:lnTo>
                    <a:pt x="102" y="97"/>
                  </a:lnTo>
                  <a:lnTo>
                    <a:pt x="102" y="104"/>
                  </a:lnTo>
                  <a:lnTo>
                    <a:pt x="102" y="111"/>
                  </a:lnTo>
                  <a:lnTo>
                    <a:pt x="99" y="118"/>
                  </a:lnTo>
                  <a:lnTo>
                    <a:pt x="102" y="118"/>
                  </a:lnTo>
                  <a:lnTo>
                    <a:pt x="101" y="131"/>
                  </a:lnTo>
                  <a:lnTo>
                    <a:pt x="101" y="136"/>
                  </a:lnTo>
                  <a:lnTo>
                    <a:pt x="100" y="141"/>
                  </a:lnTo>
                  <a:lnTo>
                    <a:pt x="99" y="146"/>
                  </a:lnTo>
                  <a:lnTo>
                    <a:pt x="99" y="151"/>
                  </a:lnTo>
                  <a:lnTo>
                    <a:pt x="99" y="156"/>
                  </a:lnTo>
                  <a:lnTo>
                    <a:pt x="98" y="161"/>
                  </a:lnTo>
                  <a:lnTo>
                    <a:pt x="98" y="166"/>
                  </a:lnTo>
                  <a:lnTo>
                    <a:pt x="98" y="172"/>
                  </a:lnTo>
                  <a:lnTo>
                    <a:pt x="97" y="177"/>
                  </a:lnTo>
                  <a:lnTo>
                    <a:pt x="97" y="182"/>
                  </a:lnTo>
                  <a:lnTo>
                    <a:pt x="96" y="187"/>
                  </a:lnTo>
                  <a:lnTo>
                    <a:pt x="96" y="195"/>
                  </a:lnTo>
                  <a:lnTo>
                    <a:pt x="96" y="200"/>
                  </a:lnTo>
                  <a:lnTo>
                    <a:pt x="95" y="205"/>
                  </a:lnTo>
                  <a:lnTo>
                    <a:pt x="94" y="209"/>
                  </a:lnTo>
                  <a:lnTo>
                    <a:pt x="94" y="215"/>
                  </a:lnTo>
                  <a:lnTo>
                    <a:pt x="94" y="220"/>
                  </a:lnTo>
                  <a:lnTo>
                    <a:pt x="93" y="225"/>
                  </a:lnTo>
                  <a:lnTo>
                    <a:pt x="92" y="230"/>
                  </a:lnTo>
                  <a:lnTo>
                    <a:pt x="92" y="236"/>
                  </a:lnTo>
                  <a:lnTo>
                    <a:pt x="91" y="241"/>
                  </a:lnTo>
                  <a:lnTo>
                    <a:pt x="91" y="248"/>
                  </a:lnTo>
                  <a:lnTo>
                    <a:pt x="91" y="253"/>
                  </a:lnTo>
                  <a:lnTo>
                    <a:pt x="90" y="259"/>
                  </a:lnTo>
                  <a:lnTo>
                    <a:pt x="89" y="264"/>
                  </a:lnTo>
                  <a:lnTo>
                    <a:pt x="88" y="269"/>
                  </a:lnTo>
                  <a:lnTo>
                    <a:pt x="87" y="274"/>
                  </a:lnTo>
                  <a:lnTo>
                    <a:pt x="86" y="279"/>
                  </a:lnTo>
                  <a:lnTo>
                    <a:pt x="85" y="292"/>
                  </a:lnTo>
                  <a:lnTo>
                    <a:pt x="84" y="297"/>
                  </a:lnTo>
                  <a:lnTo>
                    <a:pt x="84" y="302"/>
                  </a:lnTo>
                  <a:lnTo>
                    <a:pt x="82" y="310"/>
                  </a:lnTo>
                  <a:lnTo>
                    <a:pt x="81" y="315"/>
                  </a:lnTo>
                  <a:lnTo>
                    <a:pt x="81" y="320"/>
                  </a:lnTo>
                  <a:lnTo>
                    <a:pt x="79" y="325"/>
                  </a:lnTo>
                  <a:lnTo>
                    <a:pt x="78" y="330"/>
                  </a:lnTo>
                  <a:lnTo>
                    <a:pt x="78" y="333"/>
                  </a:lnTo>
                  <a:lnTo>
                    <a:pt x="77" y="340"/>
                  </a:lnTo>
                  <a:lnTo>
                    <a:pt x="76" y="346"/>
                  </a:lnTo>
                  <a:lnTo>
                    <a:pt x="75" y="351"/>
                  </a:lnTo>
                  <a:lnTo>
                    <a:pt x="74" y="356"/>
                  </a:lnTo>
                  <a:lnTo>
                    <a:pt x="72" y="361"/>
                  </a:lnTo>
                  <a:lnTo>
                    <a:pt x="70" y="365"/>
                  </a:lnTo>
                  <a:lnTo>
                    <a:pt x="69" y="371"/>
                  </a:lnTo>
                  <a:lnTo>
                    <a:pt x="67" y="374"/>
                  </a:lnTo>
                  <a:lnTo>
                    <a:pt x="65" y="376"/>
                  </a:lnTo>
                  <a:lnTo>
                    <a:pt x="63" y="380"/>
                  </a:lnTo>
                  <a:lnTo>
                    <a:pt x="58" y="384"/>
                  </a:lnTo>
                  <a:lnTo>
                    <a:pt x="56" y="384"/>
                  </a:lnTo>
                  <a:lnTo>
                    <a:pt x="54" y="383"/>
                  </a:lnTo>
                  <a:lnTo>
                    <a:pt x="52" y="383"/>
                  </a:lnTo>
                  <a:lnTo>
                    <a:pt x="50" y="381"/>
                  </a:lnTo>
                  <a:lnTo>
                    <a:pt x="49" y="381"/>
                  </a:lnTo>
                  <a:lnTo>
                    <a:pt x="46" y="375"/>
                  </a:lnTo>
                  <a:lnTo>
                    <a:pt x="44" y="374"/>
                  </a:lnTo>
                  <a:lnTo>
                    <a:pt x="43" y="369"/>
                  </a:lnTo>
                  <a:lnTo>
                    <a:pt x="41" y="366"/>
                  </a:lnTo>
                  <a:lnTo>
                    <a:pt x="40" y="361"/>
                  </a:lnTo>
                  <a:lnTo>
                    <a:pt x="39" y="356"/>
                  </a:lnTo>
                  <a:lnTo>
                    <a:pt x="38" y="351"/>
                  </a:lnTo>
                  <a:lnTo>
                    <a:pt x="37" y="346"/>
                  </a:lnTo>
                  <a:lnTo>
                    <a:pt x="35" y="340"/>
                  </a:lnTo>
                  <a:lnTo>
                    <a:pt x="34" y="335"/>
                  </a:lnTo>
                  <a:lnTo>
                    <a:pt x="32" y="330"/>
                  </a:lnTo>
                  <a:lnTo>
                    <a:pt x="31" y="325"/>
                  </a:lnTo>
                  <a:lnTo>
                    <a:pt x="29" y="320"/>
                  </a:lnTo>
                  <a:lnTo>
                    <a:pt x="29" y="315"/>
                  </a:lnTo>
                  <a:lnTo>
                    <a:pt x="28" y="310"/>
                  </a:lnTo>
                  <a:lnTo>
                    <a:pt x="27" y="305"/>
                  </a:lnTo>
                  <a:lnTo>
                    <a:pt x="26" y="300"/>
                  </a:lnTo>
                  <a:lnTo>
                    <a:pt x="25" y="298"/>
                  </a:lnTo>
                  <a:lnTo>
                    <a:pt x="24" y="292"/>
                  </a:lnTo>
                  <a:lnTo>
                    <a:pt x="23" y="287"/>
                  </a:lnTo>
                  <a:lnTo>
                    <a:pt x="23" y="282"/>
                  </a:lnTo>
                  <a:lnTo>
                    <a:pt x="22" y="276"/>
                  </a:lnTo>
                  <a:lnTo>
                    <a:pt x="22" y="271"/>
                  </a:lnTo>
                  <a:lnTo>
                    <a:pt x="21" y="266"/>
                  </a:lnTo>
                  <a:lnTo>
                    <a:pt x="21" y="261"/>
                  </a:lnTo>
                  <a:lnTo>
                    <a:pt x="20" y="256"/>
                  </a:lnTo>
                  <a:lnTo>
                    <a:pt x="20" y="251"/>
                  </a:lnTo>
                  <a:lnTo>
                    <a:pt x="20" y="246"/>
                  </a:lnTo>
                  <a:lnTo>
                    <a:pt x="19" y="241"/>
                  </a:lnTo>
                  <a:lnTo>
                    <a:pt x="19" y="236"/>
                  </a:lnTo>
                  <a:lnTo>
                    <a:pt x="19" y="230"/>
                  </a:lnTo>
                  <a:lnTo>
                    <a:pt x="19" y="225"/>
                  </a:lnTo>
                  <a:lnTo>
                    <a:pt x="18" y="220"/>
                  </a:lnTo>
                  <a:lnTo>
                    <a:pt x="18" y="215"/>
                  </a:lnTo>
                  <a:lnTo>
                    <a:pt x="17" y="210"/>
                  </a:lnTo>
                  <a:lnTo>
                    <a:pt x="17" y="205"/>
                  </a:lnTo>
                  <a:lnTo>
                    <a:pt x="17" y="200"/>
                  </a:lnTo>
                  <a:lnTo>
                    <a:pt x="16" y="195"/>
                  </a:lnTo>
                  <a:lnTo>
                    <a:pt x="16" y="189"/>
                  </a:lnTo>
                  <a:lnTo>
                    <a:pt x="16" y="184"/>
                  </a:lnTo>
                  <a:lnTo>
                    <a:pt x="16" y="179"/>
                  </a:lnTo>
                  <a:lnTo>
                    <a:pt x="16" y="174"/>
                  </a:lnTo>
                  <a:lnTo>
                    <a:pt x="15" y="166"/>
                  </a:lnTo>
                  <a:lnTo>
                    <a:pt x="15" y="164"/>
                  </a:lnTo>
                  <a:lnTo>
                    <a:pt x="15" y="159"/>
                  </a:lnTo>
                  <a:lnTo>
                    <a:pt x="15" y="154"/>
                  </a:lnTo>
                  <a:lnTo>
                    <a:pt x="14" y="148"/>
                  </a:lnTo>
                  <a:lnTo>
                    <a:pt x="14" y="143"/>
                  </a:lnTo>
                  <a:lnTo>
                    <a:pt x="13" y="138"/>
                  </a:lnTo>
                  <a:lnTo>
                    <a:pt x="11" y="131"/>
                  </a:lnTo>
                  <a:lnTo>
                    <a:pt x="11" y="123"/>
                  </a:lnTo>
                  <a:lnTo>
                    <a:pt x="11" y="118"/>
                  </a:lnTo>
                  <a:lnTo>
                    <a:pt x="11" y="113"/>
                  </a:lnTo>
                  <a:lnTo>
                    <a:pt x="10" y="108"/>
                  </a:lnTo>
                  <a:lnTo>
                    <a:pt x="10" y="102"/>
                  </a:lnTo>
                  <a:lnTo>
                    <a:pt x="9" y="97"/>
                  </a:lnTo>
                  <a:lnTo>
                    <a:pt x="9" y="91"/>
                  </a:lnTo>
                  <a:lnTo>
                    <a:pt x="0" y="51"/>
                  </a:lnTo>
                  <a:lnTo>
                    <a:pt x="8" y="90"/>
                  </a:lnTo>
                  <a:lnTo>
                    <a:pt x="9" y="83"/>
                  </a:lnTo>
                </a:path>
              </a:pathLst>
            </a:custGeom>
            <a:noFill/>
            <a:ln w="12700" cap="rnd">
              <a:solidFill>
                <a:schemeClr val="bg1"/>
              </a:solidFill>
              <a:round/>
              <a:headEnd/>
              <a:tailEnd/>
            </a:ln>
          </p:spPr>
          <p:txBody>
            <a:bodyPr/>
            <a:lstStyle/>
            <a:p>
              <a:endParaRPr lang="en-US"/>
            </a:p>
          </p:txBody>
        </p:sp>
        <p:sp>
          <p:nvSpPr>
            <p:cNvPr id="59420" name="Freeform 2076"/>
            <p:cNvSpPr>
              <a:spLocks/>
            </p:cNvSpPr>
            <p:nvPr/>
          </p:nvSpPr>
          <p:spPr bwMode="auto">
            <a:xfrm>
              <a:off x="1820" y="2621"/>
              <a:ext cx="101" cy="314"/>
            </a:xfrm>
            <a:custGeom>
              <a:avLst/>
              <a:gdLst>
                <a:gd name="T0" fmla="*/ 0 w 101"/>
                <a:gd name="T1" fmla="*/ 293 h 314"/>
                <a:gd name="T2" fmla="*/ 0 w 101"/>
                <a:gd name="T3" fmla="*/ 280 h 314"/>
                <a:gd name="T4" fmla="*/ 0 w 101"/>
                <a:gd name="T5" fmla="*/ 280 h 314"/>
                <a:gd name="T6" fmla="*/ 3 w 101"/>
                <a:gd name="T7" fmla="*/ 266 h 314"/>
                <a:gd name="T8" fmla="*/ 1 w 101"/>
                <a:gd name="T9" fmla="*/ 253 h 314"/>
                <a:gd name="T10" fmla="*/ 2 w 101"/>
                <a:gd name="T11" fmla="*/ 243 h 314"/>
                <a:gd name="T12" fmla="*/ 3 w 101"/>
                <a:gd name="T13" fmla="*/ 233 h 314"/>
                <a:gd name="T14" fmla="*/ 4 w 101"/>
                <a:gd name="T15" fmla="*/ 222 h 314"/>
                <a:gd name="T16" fmla="*/ 4 w 101"/>
                <a:gd name="T17" fmla="*/ 212 h 314"/>
                <a:gd name="T18" fmla="*/ 6 w 101"/>
                <a:gd name="T19" fmla="*/ 202 h 314"/>
                <a:gd name="T20" fmla="*/ 6 w 101"/>
                <a:gd name="T21" fmla="*/ 189 h 314"/>
                <a:gd name="T22" fmla="*/ 7 w 101"/>
                <a:gd name="T23" fmla="*/ 179 h 314"/>
                <a:gd name="T24" fmla="*/ 9 w 101"/>
                <a:gd name="T25" fmla="*/ 169 h 314"/>
                <a:gd name="T26" fmla="*/ 10 w 101"/>
                <a:gd name="T27" fmla="*/ 158 h 314"/>
                <a:gd name="T28" fmla="*/ 10 w 101"/>
                <a:gd name="T29" fmla="*/ 148 h 314"/>
                <a:gd name="T30" fmla="*/ 12 w 101"/>
                <a:gd name="T31" fmla="*/ 135 h 314"/>
                <a:gd name="T32" fmla="*/ 13 w 101"/>
                <a:gd name="T33" fmla="*/ 125 h 314"/>
                <a:gd name="T34" fmla="*/ 14 w 101"/>
                <a:gd name="T35" fmla="*/ 115 h 314"/>
                <a:gd name="T36" fmla="*/ 16 w 101"/>
                <a:gd name="T37" fmla="*/ 105 h 314"/>
                <a:gd name="T38" fmla="*/ 18 w 101"/>
                <a:gd name="T39" fmla="*/ 87 h 314"/>
                <a:gd name="T40" fmla="*/ 20 w 101"/>
                <a:gd name="T41" fmla="*/ 74 h 314"/>
                <a:gd name="T42" fmla="*/ 22 w 101"/>
                <a:gd name="T43" fmla="*/ 64 h 314"/>
                <a:gd name="T44" fmla="*/ 24 w 101"/>
                <a:gd name="T45" fmla="*/ 54 h 314"/>
                <a:gd name="T46" fmla="*/ 25 w 101"/>
                <a:gd name="T47" fmla="*/ 43 h 314"/>
                <a:gd name="T48" fmla="*/ 27 w 101"/>
                <a:gd name="T49" fmla="*/ 33 h 314"/>
                <a:gd name="T50" fmla="*/ 30 w 101"/>
                <a:gd name="T51" fmla="*/ 23 h 314"/>
                <a:gd name="T52" fmla="*/ 34 w 101"/>
                <a:gd name="T53" fmla="*/ 13 h 314"/>
                <a:gd name="T54" fmla="*/ 38 w 101"/>
                <a:gd name="T55" fmla="*/ 8 h 314"/>
                <a:gd name="T56" fmla="*/ 44 w 101"/>
                <a:gd name="T57" fmla="*/ 0 h 314"/>
                <a:gd name="T58" fmla="*/ 49 w 101"/>
                <a:gd name="T59" fmla="*/ 1 h 314"/>
                <a:gd name="T60" fmla="*/ 53 w 101"/>
                <a:gd name="T61" fmla="*/ 3 h 314"/>
                <a:gd name="T62" fmla="*/ 56 w 101"/>
                <a:gd name="T63" fmla="*/ 9 h 314"/>
                <a:gd name="T64" fmla="*/ 59 w 101"/>
                <a:gd name="T65" fmla="*/ 15 h 314"/>
                <a:gd name="T66" fmla="*/ 63 w 101"/>
                <a:gd name="T67" fmla="*/ 23 h 314"/>
                <a:gd name="T68" fmla="*/ 65 w 101"/>
                <a:gd name="T69" fmla="*/ 33 h 314"/>
                <a:gd name="T70" fmla="*/ 68 w 101"/>
                <a:gd name="T71" fmla="*/ 43 h 314"/>
                <a:gd name="T72" fmla="*/ 71 w 101"/>
                <a:gd name="T73" fmla="*/ 54 h 314"/>
                <a:gd name="T74" fmla="*/ 74 w 101"/>
                <a:gd name="T75" fmla="*/ 64 h 314"/>
                <a:gd name="T76" fmla="*/ 75 w 101"/>
                <a:gd name="T77" fmla="*/ 74 h 314"/>
                <a:gd name="T78" fmla="*/ 77 w 101"/>
                <a:gd name="T79" fmla="*/ 84 h 314"/>
                <a:gd name="T80" fmla="*/ 79 w 101"/>
                <a:gd name="T81" fmla="*/ 92 h 314"/>
                <a:gd name="T82" fmla="*/ 80 w 101"/>
                <a:gd name="T83" fmla="*/ 102 h 314"/>
                <a:gd name="T84" fmla="*/ 81 w 101"/>
                <a:gd name="T85" fmla="*/ 112 h 314"/>
                <a:gd name="T86" fmla="*/ 82 w 101"/>
                <a:gd name="T87" fmla="*/ 123 h 314"/>
                <a:gd name="T88" fmla="*/ 82 w 101"/>
                <a:gd name="T89" fmla="*/ 133 h 314"/>
                <a:gd name="T90" fmla="*/ 83 w 101"/>
                <a:gd name="T91" fmla="*/ 143 h 314"/>
                <a:gd name="T92" fmla="*/ 84 w 101"/>
                <a:gd name="T93" fmla="*/ 153 h 314"/>
                <a:gd name="T94" fmla="*/ 85 w 101"/>
                <a:gd name="T95" fmla="*/ 164 h 314"/>
                <a:gd name="T96" fmla="*/ 86 w 101"/>
                <a:gd name="T97" fmla="*/ 174 h 314"/>
                <a:gd name="T98" fmla="*/ 86 w 101"/>
                <a:gd name="T99" fmla="*/ 184 h 314"/>
                <a:gd name="T100" fmla="*/ 87 w 101"/>
                <a:gd name="T101" fmla="*/ 194 h 314"/>
                <a:gd name="T102" fmla="*/ 87 w 101"/>
                <a:gd name="T103" fmla="*/ 204 h 314"/>
                <a:gd name="T104" fmla="*/ 88 w 101"/>
                <a:gd name="T105" fmla="*/ 217 h 314"/>
                <a:gd name="T106" fmla="*/ 88 w 101"/>
                <a:gd name="T107" fmla="*/ 225 h 314"/>
                <a:gd name="T108" fmla="*/ 89 w 101"/>
                <a:gd name="T109" fmla="*/ 235 h 314"/>
                <a:gd name="T110" fmla="*/ 90 w 101"/>
                <a:gd name="T111" fmla="*/ 245 h 314"/>
                <a:gd name="T112" fmla="*/ 92 w 101"/>
                <a:gd name="T113" fmla="*/ 261 h 314"/>
                <a:gd name="T114" fmla="*/ 92 w 101"/>
                <a:gd name="T115" fmla="*/ 271 h 314"/>
                <a:gd name="T116" fmla="*/ 93 w 101"/>
                <a:gd name="T117" fmla="*/ 281 h 314"/>
                <a:gd name="T118" fmla="*/ 94 w 101"/>
                <a:gd name="T119" fmla="*/ 293 h 314"/>
                <a:gd name="T120" fmla="*/ 100 w 101"/>
                <a:gd name="T121" fmla="*/ 313 h 314"/>
                <a:gd name="T122" fmla="*/ 94 w 101"/>
                <a:gd name="T123" fmla="*/ 300 h 31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1"/>
                <a:gd name="T187" fmla="*/ 0 h 314"/>
                <a:gd name="T188" fmla="*/ 101 w 101"/>
                <a:gd name="T189" fmla="*/ 314 h 31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1" h="314">
                  <a:moveTo>
                    <a:pt x="0" y="300"/>
                  </a:moveTo>
                  <a:lnTo>
                    <a:pt x="0" y="293"/>
                  </a:lnTo>
                  <a:lnTo>
                    <a:pt x="0" y="286"/>
                  </a:lnTo>
                  <a:lnTo>
                    <a:pt x="0" y="280"/>
                  </a:lnTo>
                  <a:lnTo>
                    <a:pt x="0" y="272"/>
                  </a:lnTo>
                  <a:lnTo>
                    <a:pt x="3" y="266"/>
                  </a:lnTo>
                  <a:lnTo>
                    <a:pt x="0" y="266"/>
                  </a:lnTo>
                  <a:lnTo>
                    <a:pt x="1" y="253"/>
                  </a:lnTo>
                  <a:lnTo>
                    <a:pt x="1" y="248"/>
                  </a:lnTo>
                  <a:lnTo>
                    <a:pt x="2" y="243"/>
                  </a:lnTo>
                  <a:lnTo>
                    <a:pt x="3" y="238"/>
                  </a:lnTo>
                  <a:lnTo>
                    <a:pt x="3" y="233"/>
                  </a:lnTo>
                  <a:lnTo>
                    <a:pt x="3" y="227"/>
                  </a:lnTo>
                  <a:lnTo>
                    <a:pt x="4" y="222"/>
                  </a:lnTo>
                  <a:lnTo>
                    <a:pt x="4" y="217"/>
                  </a:lnTo>
                  <a:lnTo>
                    <a:pt x="4" y="212"/>
                  </a:lnTo>
                  <a:lnTo>
                    <a:pt x="6" y="207"/>
                  </a:lnTo>
                  <a:lnTo>
                    <a:pt x="6" y="202"/>
                  </a:lnTo>
                  <a:lnTo>
                    <a:pt x="6" y="197"/>
                  </a:lnTo>
                  <a:lnTo>
                    <a:pt x="6" y="189"/>
                  </a:lnTo>
                  <a:lnTo>
                    <a:pt x="7" y="184"/>
                  </a:lnTo>
                  <a:lnTo>
                    <a:pt x="7" y="179"/>
                  </a:lnTo>
                  <a:lnTo>
                    <a:pt x="8" y="175"/>
                  </a:lnTo>
                  <a:lnTo>
                    <a:pt x="9" y="169"/>
                  </a:lnTo>
                  <a:lnTo>
                    <a:pt x="9" y="164"/>
                  </a:lnTo>
                  <a:lnTo>
                    <a:pt x="10" y="158"/>
                  </a:lnTo>
                  <a:lnTo>
                    <a:pt x="10" y="153"/>
                  </a:lnTo>
                  <a:lnTo>
                    <a:pt x="10" y="148"/>
                  </a:lnTo>
                  <a:lnTo>
                    <a:pt x="11" y="143"/>
                  </a:lnTo>
                  <a:lnTo>
                    <a:pt x="12" y="135"/>
                  </a:lnTo>
                  <a:lnTo>
                    <a:pt x="12" y="130"/>
                  </a:lnTo>
                  <a:lnTo>
                    <a:pt x="13" y="125"/>
                  </a:lnTo>
                  <a:lnTo>
                    <a:pt x="13" y="120"/>
                  </a:lnTo>
                  <a:lnTo>
                    <a:pt x="14" y="115"/>
                  </a:lnTo>
                  <a:lnTo>
                    <a:pt x="15" y="110"/>
                  </a:lnTo>
                  <a:lnTo>
                    <a:pt x="16" y="105"/>
                  </a:lnTo>
                  <a:lnTo>
                    <a:pt x="17" y="92"/>
                  </a:lnTo>
                  <a:lnTo>
                    <a:pt x="18" y="87"/>
                  </a:lnTo>
                  <a:lnTo>
                    <a:pt x="19" y="82"/>
                  </a:lnTo>
                  <a:lnTo>
                    <a:pt x="20" y="74"/>
                  </a:lnTo>
                  <a:lnTo>
                    <a:pt x="21" y="69"/>
                  </a:lnTo>
                  <a:lnTo>
                    <a:pt x="22" y="64"/>
                  </a:lnTo>
                  <a:lnTo>
                    <a:pt x="23" y="59"/>
                  </a:lnTo>
                  <a:lnTo>
                    <a:pt x="24" y="54"/>
                  </a:lnTo>
                  <a:lnTo>
                    <a:pt x="25" y="51"/>
                  </a:lnTo>
                  <a:lnTo>
                    <a:pt x="25" y="43"/>
                  </a:lnTo>
                  <a:lnTo>
                    <a:pt x="26" y="38"/>
                  </a:lnTo>
                  <a:lnTo>
                    <a:pt x="27" y="33"/>
                  </a:lnTo>
                  <a:lnTo>
                    <a:pt x="29" y="28"/>
                  </a:lnTo>
                  <a:lnTo>
                    <a:pt x="30" y="23"/>
                  </a:lnTo>
                  <a:lnTo>
                    <a:pt x="32" y="19"/>
                  </a:lnTo>
                  <a:lnTo>
                    <a:pt x="34" y="13"/>
                  </a:lnTo>
                  <a:lnTo>
                    <a:pt x="36" y="10"/>
                  </a:lnTo>
                  <a:lnTo>
                    <a:pt x="38" y="8"/>
                  </a:lnTo>
                  <a:lnTo>
                    <a:pt x="40" y="4"/>
                  </a:lnTo>
                  <a:lnTo>
                    <a:pt x="44" y="0"/>
                  </a:lnTo>
                  <a:lnTo>
                    <a:pt x="47" y="0"/>
                  </a:lnTo>
                  <a:lnTo>
                    <a:pt x="49" y="1"/>
                  </a:lnTo>
                  <a:lnTo>
                    <a:pt x="51" y="1"/>
                  </a:lnTo>
                  <a:lnTo>
                    <a:pt x="53" y="3"/>
                  </a:lnTo>
                  <a:lnTo>
                    <a:pt x="54" y="3"/>
                  </a:lnTo>
                  <a:lnTo>
                    <a:pt x="56" y="9"/>
                  </a:lnTo>
                  <a:lnTo>
                    <a:pt x="58" y="10"/>
                  </a:lnTo>
                  <a:lnTo>
                    <a:pt x="59" y="15"/>
                  </a:lnTo>
                  <a:lnTo>
                    <a:pt x="61" y="18"/>
                  </a:lnTo>
                  <a:lnTo>
                    <a:pt x="63" y="23"/>
                  </a:lnTo>
                  <a:lnTo>
                    <a:pt x="64" y="28"/>
                  </a:lnTo>
                  <a:lnTo>
                    <a:pt x="65" y="33"/>
                  </a:lnTo>
                  <a:lnTo>
                    <a:pt x="66" y="38"/>
                  </a:lnTo>
                  <a:lnTo>
                    <a:pt x="68" y="43"/>
                  </a:lnTo>
                  <a:lnTo>
                    <a:pt x="69" y="49"/>
                  </a:lnTo>
                  <a:lnTo>
                    <a:pt x="71" y="54"/>
                  </a:lnTo>
                  <a:lnTo>
                    <a:pt x="72" y="59"/>
                  </a:lnTo>
                  <a:lnTo>
                    <a:pt x="74" y="64"/>
                  </a:lnTo>
                  <a:lnTo>
                    <a:pt x="74" y="69"/>
                  </a:lnTo>
                  <a:lnTo>
                    <a:pt x="75" y="74"/>
                  </a:lnTo>
                  <a:lnTo>
                    <a:pt x="76" y="79"/>
                  </a:lnTo>
                  <a:lnTo>
                    <a:pt x="77" y="84"/>
                  </a:lnTo>
                  <a:lnTo>
                    <a:pt x="77" y="86"/>
                  </a:lnTo>
                  <a:lnTo>
                    <a:pt x="79" y="92"/>
                  </a:lnTo>
                  <a:lnTo>
                    <a:pt x="79" y="97"/>
                  </a:lnTo>
                  <a:lnTo>
                    <a:pt x="80" y="102"/>
                  </a:lnTo>
                  <a:lnTo>
                    <a:pt x="80" y="107"/>
                  </a:lnTo>
                  <a:lnTo>
                    <a:pt x="81" y="112"/>
                  </a:lnTo>
                  <a:lnTo>
                    <a:pt x="82" y="118"/>
                  </a:lnTo>
                  <a:lnTo>
                    <a:pt x="82" y="123"/>
                  </a:lnTo>
                  <a:lnTo>
                    <a:pt x="82" y="128"/>
                  </a:lnTo>
                  <a:lnTo>
                    <a:pt x="82" y="133"/>
                  </a:lnTo>
                  <a:lnTo>
                    <a:pt x="83" y="138"/>
                  </a:lnTo>
                  <a:lnTo>
                    <a:pt x="83" y="143"/>
                  </a:lnTo>
                  <a:lnTo>
                    <a:pt x="83" y="148"/>
                  </a:lnTo>
                  <a:lnTo>
                    <a:pt x="84" y="153"/>
                  </a:lnTo>
                  <a:lnTo>
                    <a:pt x="84" y="158"/>
                  </a:lnTo>
                  <a:lnTo>
                    <a:pt x="85" y="164"/>
                  </a:lnTo>
                  <a:lnTo>
                    <a:pt x="85" y="169"/>
                  </a:lnTo>
                  <a:lnTo>
                    <a:pt x="86" y="174"/>
                  </a:lnTo>
                  <a:lnTo>
                    <a:pt x="86" y="179"/>
                  </a:lnTo>
                  <a:lnTo>
                    <a:pt x="86" y="184"/>
                  </a:lnTo>
                  <a:lnTo>
                    <a:pt x="87" y="189"/>
                  </a:lnTo>
                  <a:lnTo>
                    <a:pt x="87" y="194"/>
                  </a:lnTo>
                  <a:lnTo>
                    <a:pt x="87" y="199"/>
                  </a:lnTo>
                  <a:lnTo>
                    <a:pt x="87" y="204"/>
                  </a:lnTo>
                  <a:lnTo>
                    <a:pt x="87" y="210"/>
                  </a:lnTo>
                  <a:lnTo>
                    <a:pt x="88" y="217"/>
                  </a:lnTo>
                  <a:lnTo>
                    <a:pt x="88" y="220"/>
                  </a:lnTo>
                  <a:lnTo>
                    <a:pt x="88" y="225"/>
                  </a:lnTo>
                  <a:lnTo>
                    <a:pt x="88" y="230"/>
                  </a:lnTo>
                  <a:lnTo>
                    <a:pt x="89" y="235"/>
                  </a:lnTo>
                  <a:lnTo>
                    <a:pt x="89" y="240"/>
                  </a:lnTo>
                  <a:lnTo>
                    <a:pt x="90" y="245"/>
                  </a:lnTo>
                  <a:lnTo>
                    <a:pt x="92" y="253"/>
                  </a:lnTo>
                  <a:lnTo>
                    <a:pt x="92" y="261"/>
                  </a:lnTo>
                  <a:lnTo>
                    <a:pt x="92" y="266"/>
                  </a:lnTo>
                  <a:lnTo>
                    <a:pt x="92" y="271"/>
                  </a:lnTo>
                  <a:lnTo>
                    <a:pt x="93" y="276"/>
                  </a:lnTo>
                  <a:lnTo>
                    <a:pt x="93" y="281"/>
                  </a:lnTo>
                  <a:lnTo>
                    <a:pt x="94" y="286"/>
                  </a:lnTo>
                  <a:lnTo>
                    <a:pt x="94" y="293"/>
                  </a:lnTo>
                  <a:lnTo>
                    <a:pt x="95" y="299"/>
                  </a:lnTo>
                  <a:lnTo>
                    <a:pt x="100" y="313"/>
                  </a:lnTo>
                  <a:lnTo>
                    <a:pt x="94" y="300"/>
                  </a:lnTo>
                </a:path>
              </a:pathLst>
            </a:custGeom>
            <a:noFill/>
            <a:ln w="12700" cap="rnd">
              <a:solidFill>
                <a:schemeClr val="bg1"/>
              </a:solidFill>
              <a:round/>
              <a:headEnd/>
              <a:tailEnd/>
            </a:ln>
          </p:spPr>
          <p:txBody>
            <a:bodyPr/>
            <a:lstStyle/>
            <a:p>
              <a:endParaRPr lang="en-US"/>
            </a:p>
          </p:txBody>
        </p:sp>
        <p:sp>
          <p:nvSpPr>
            <p:cNvPr id="59421" name="Freeform 2077"/>
            <p:cNvSpPr>
              <a:spLocks/>
            </p:cNvSpPr>
            <p:nvPr/>
          </p:nvSpPr>
          <p:spPr bwMode="auto">
            <a:xfrm>
              <a:off x="1822" y="2621"/>
              <a:ext cx="99" cy="328"/>
            </a:xfrm>
            <a:custGeom>
              <a:avLst/>
              <a:gdLst>
                <a:gd name="T0" fmla="*/ 92 w 99"/>
                <a:gd name="T1" fmla="*/ 294 h 328"/>
                <a:gd name="T2" fmla="*/ 92 w 99"/>
                <a:gd name="T3" fmla="*/ 281 h 328"/>
                <a:gd name="T4" fmla="*/ 92 w 99"/>
                <a:gd name="T5" fmla="*/ 281 h 328"/>
                <a:gd name="T6" fmla="*/ 90 w 99"/>
                <a:gd name="T7" fmla="*/ 267 h 328"/>
                <a:gd name="T8" fmla="*/ 92 w 99"/>
                <a:gd name="T9" fmla="*/ 254 h 328"/>
                <a:gd name="T10" fmla="*/ 90 w 99"/>
                <a:gd name="T11" fmla="*/ 244 h 328"/>
                <a:gd name="T12" fmla="*/ 90 w 99"/>
                <a:gd name="T13" fmla="*/ 233 h 328"/>
                <a:gd name="T14" fmla="*/ 89 w 99"/>
                <a:gd name="T15" fmla="*/ 223 h 328"/>
                <a:gd name="T16" fmla="*/ 88 w 99"/>
                <a:gd name="T17" fmla="*/ 213 h 328"/>
                <a:gd name="T18" fmla="*/ 87 w 99"/>
                <a:gd name="T19" fmla="*/ 203 h 328"/>
                <a:gd name="T20" fmla="*/ 86 w 99"/>
                <a:gd name="T21" fmla="*/ 190 h 328"/>
                <a:gd name="T22" fmla="*/ 85 w 99"/>
                <a:gd name="T23" fmla="*/ 180 h 328"/>
                <a:gd name="T24" fmla="*/ 84 w 99"/>
                <a:gd name="T25" fmla="*/ 169 h 328"/>
                <a:gd name="T26" fmla="*/ 83 w 99"/>
                <a:gd name="T27" fmla="*/ 159 h 328"/>
                <a:gd name="T28" fmla="*/ 83 w 99"/>
                <a:gd name="T29" fmla="*/ 149 h 328"/>
                <a:gd name="T30" fmla="*/ 81 w 99"/>
                <a:gd name="T31" fmla="*/ 136 h 328"/>
                <a:gd name="T32" fmla="*/ 80 w 99"/>
                <a:gd name="T33" fmla="*/ 126 h 328"/>
                <a:gd name="T34" fmla="*/ 79 w 99"/>
                <a:gd name="T35" fmla="*/ 115 h 328"/>
                <a:gd name="T36" fmla="*/ 77 w 99"/>
                <a:gd name="T37" fmla="*/ 105 h 328"/>
                <a:gd name="T38" fmla="*/ 75 w 99"/>
                <a:gd name="T39" fmla="*/ 87 h 328"/>
                <a:gd name="T40" fmla="*/ 73 w 99"/>
                <a:gd name="T41" fmla="*/ 74 h 328"/>
                <a:gd name="T42" fmla="*/ 71 w 99"/>
                <a:gd name="T43" fmla="*/ 64 h 328"/>
                <a:gd name="T44" fmla="*/ 69 w 99"/>
                <a:gd name="T45" fmla="*/ 54 h 328"/>
                <a:gd name="T46" fmla="*/ 68 w 99"/>
                <a:gd name="T47" fmla="*/ 44 h 328"/>
                <a:gd name="T48" fmla="*/ 66 w 99"/>
                <a:gd name="T49" fmla="*/ 33 h 328"/>
                <a:gd name="T50" fmla="*/ 63 w 99"/>
                <a:gd name="T51" fmla="*/ 23 h 328"/>
                <a:gd name="T52" fmla="*/ 59 w 99"/>
                <a:gd name="T53" fmla="*/ 13 h 328"/>
                <a:gd name="T54" fmla="*/ 56 w 99"/>
                <a:gd name="T55" fmla="*/ 8 h 328"/>
                <a:gd name="T56" fmla="*/ 49 w 99"/>
                <a:gd name="T57" fmla="*/ 0 h 328"/>
                <a:gd name="T58" fmla="*/ 45 w 99"/>
                <a:gd name="T59" fmla="*/ 1 h 328"/>
                <a:gd name="T60" fmla="*/ 41 w 99"/>
                <a:gd name="T61" fmla="*/ 3 h 328"/>
                <a:gd name="T62" fmla="*/ 37 w 99"/>
                <a:gd name="T63" fmla="*/ 9 h 328"/>
                <a:gd name="T64" fmla="*/ 34 w 99"/>
                <a:gd name="T65" fmla="*/ 15 h 328"/>
                <a:gd name="T66" fmla="*/ 31 w 99"/>
                <a:gd name="T67" fmla="*/ 23 h 328"/>
                <a:gd name="T68" fmla="*/ 28 w 99"/>
                <a:gd name="T69" fmla="*/ 33 h 328"/>
                <a:gd name="T70" fmla="*/ 26 w 99"/>
                <a:gd name="T71" fmla="*/ 44 h 328"/>
                <a:gd name="T72" fmla="*/ 23 w 99"/>
                <a:gd name="T73" fmla="*/ 54 h 328"/>
                <a:gd name="T74" fmla="*/ 20 w 99"/>
                <a:gd name="T75" fmla="*/ 64 h 328"/>
                <a:gd name="T76" fmla="*/ 19 w 99"/>
                <a:gd name="T77" fmla="*/ 74 h 328"/>
                <a:gd name="T78" fmla="*/ 17 w 99"/>
                <a:gd name="T79" fmla="*/ 85 h 328"/>
                <a:gd name="T80" fmla="*/ 15 w 99"/>
                <a:gd name="T81" fmla="*/ 92 h 328"/>
                <a:gd name="T82" fmla="*/ 14 w 99"/>
                <a:gd name="T83" fmla="*/ 103 h 328"/>
                <a:gd name="T84" fmla="*/ 13 w 99"/>
                <a:gd name="T85" fmla="*/ 113 h 328"/>
                <a:gd name="T86" fmla="*/ 12 w 99"/>
                <a:gd name="T87" fmla="*/ 123 h 328"/>
                <a:gd name="T88" fmla="*/ 12 w 99"/>
                <a:gd name="T89" fmla="*/ 133 h 328"/>
                <a:gd name="T90" fmla="*/ 11 w 99"/>
                <a:gd name="T91" fmla="*/ 144 h 328"/>
                <a:gd name="T92" fmla="*/ 10 w 99"/>
                <a:gd name="T93" fmla="*/ 154 h 328"/>
                <a:gd name="T94" fmla="*/ 9 w 99"/>
                <a:gd name="T95" fmla="*/ 164 h 328"/>
                <a:gd name="T96" fmla="*/ 8 w 99"/>
                <a:gd name="T97" fmla="*/ 174 h 328"/>
                <a:gd name="T98" fmla="*/ 8 w 99"/>
                <a:gd name="T99" fmla="*/ 185 h 328"/>
                <a:gd name="T100" fmla="*/ 7 w 99"/>
                <a:gd name="T101" fmla="*/ 195 h 328"/>
                <a:gd name="T102" fmla="*/ 7 w 99"/>
                <a:gd name="T103" fmla="*/ 205 h 328"/>
                <a:gd name="T104" fmla="*/ 6 w 99"/>
                <a:gd name="T105" fmla="*/ 218 h 328"/>
                <a:gd name="T106" fmla="*/ 6 w 99"/>
                <a:gd name="T107" fmla="*/ 226 h 328"/>
                <a:gd name="T108" fmla="*/ 5 w 99"/>
                <a:gd name="T109" fmla="*/ 236 h 328"/>
                <a:gd name="T110" fmla="*/ 4 w 99"/>
                <a:gd name="T111" fmla="*/ 246 h 328"/>
                <a:gd name="T112" fmla="*/ 2 w 99"/>
                <a:gd name="T113" fmla="*/ 262 h 328"/>
                <a:gd name="T114" fmla="*/ 2 w 99"/>
                <a:gd name="T115" fmla="*/ 272 h 328"/>
                <a:gd name="T116" fmla="*/ 1 w 99"/>
                <a:gd name="T117" fmla="*/ 282 h 328"/>
                <a:gd name="T118" fmla="*/ 0 w 99"/>
                <a:gd name="T119" fmla="*/ 294 h 328"/>
                <a:gd name="T120" fmla="*/ 1 w 99"/>
                <a:gd name="T121" fmla="*/ 305 h 328"/>
                <a:gd name="T122" fmla="*/ 0 w 99"/>
                <a:gd name="T123" fmla="*/ 301 h 3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9"/>
                <a:gd name="T187" fmla="*/ 0 h 328"/>
                <a:gd name="T188" fmla="*/ 99 w 99"/>
                <a:gd name="T189" fmla="*/ 328 h 3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9" h="328">
                  <a:moveTo>
                    <a:pt x="98" y="327"/>
                  </a:moveTo>
                  <a:lnTo>
                    <a:pt x="92" y="294"/>
                  </a:lnTo>
                  <a:lnTo>
                    <a:pt x="92" y="287"/>
                  </a:lnTo>
                  <a:lnTo>
                    <a:pt x="92" y="281"/>
                  </a:lnTo>
                  <a:lnTo>
                    <a:pt x="92" y="273"/>
                  </a:lnTo>
                  <a:lnTo>
                    <a:pt x="90" y="267"/>
                  </a:lnTo>
                  <a:lnTo>
                    <a:pt x="92" y="267"/>
                  </a:lnTo>
                  <a:lnTo>
                    <a:pt x="92" y="254"/>
                  </a:lnTo>
                  <a:lnTo>
                    <a:pt x="91" y="249"/>
                  </a:lnTo>
                  <a:lnTo>
                    <a:pt x="90" y="244"/>
                  </a:lnTo>
                  <a:lnTo>
                    <a:pt x="90" y="239"/>
                  </a:lnTo>
                  <a:lnTo>
                    <a:pt x="90" y="233"/>
                  </a:lnTo>
                  <a:lnTo>
                    <a:pt x="90" y="228"/>
                  </a:lnTo>
                  <a:lnTo>
                    <a:pt x="89" y="223"/>
                  </a:lnTo>
                  <a:lnTo>
                    <a:pt x="88" y="218"/>
                  </a:lnTo>
                  <a:lnTo>
                    <a:pt x="88" y="213"/>
                  </a:lnTo>
                  <a:lnTo>
                    <a:pt x="87" y="208"/>
                  </a:lnTo>
                  <a:lnTo>
                    <a:pt x="87" y="203"/>
                  </a:lnTo>
                  <a:lnTo>
                    <a:pt x="86" y="197"/>
                  </a:lnTo>
                  <a:lnTo>
                    <a:pt x="86" y="190"/>
                  </a:lnTo>
                  <a:lnTo>
                    <a:pt x="86" y="185"/>
                  </a:lnTo>
                  <a:lnTo>
                    <a:pt x="85" y="180"/>
                  </a:lnTo>
                  <a:lnTo>
                    <a:pt x="84" y="176"/>
                  </a:lnTo>
                  <a:lnTo>
                    <a:pt x="84" y="169"/>
                  </a:lnTo>
                  <a:lnTo>
                    <a:pt x="84" y="164"/>
                  </a:lnTo>
                  <a:lnTo>
                    <a:pt x="83" y="159"/>
                  </a:lnTo>
                  <a:lnTo>
                    <a:pt x="83" y="154"/>
                  </a:lnTo>
                  <a:lnTo>
                    <a:pt x="83" y="149"/>
                  </a:lnTo>
                  <a:lnTo>
                    <a:pt x="82" y="144"/>
                  </a:lnTo>
                  <a:lnTo>
                    <a:pt x="81" y="136"/>
                  </a:lnTo>
                  <a:lnTo>
                    <a:pt x="81" y="131"/>
                  </a:lnTo>
                  <a:lnTo>
                    <a:pt x="80" y="126"/>
                  </a:lnTo>
                  <a:lnTo>
                    <a:pt x="80" y="121"/>
                  </a:lnTo>
                  <a:lnTo>
                    <a:pt x="79" y="115"/>
                  </a:lnTo>
                  <a:lnTo>
                    <a:pt x="78" y="110"/>
                  </a:lnTo>
                  <a:lnTo>
                    <a:pt x="77" y="105"/>
                  </a:lnTo>
                  <a:lnTo>
                    <a:pt x="76" y="92"/>
                  </a:lnTo>
                  <a:lnTo>
                    <a:pt x="75" y="87"/>
                  </a:lnTo>
                  <a:lnTo>
                    <a:pt x="74" y="82"/>
                  </a:lnTo>
                  <a:lnTo>
                    <a:pt x="73" y="74"/>
                  </a:lnTo>
                  <a:lnTo>
                    <a:pt x="72" y="69"/>
                  </a:lnTo>
                  <a:lnTo>
                    <a:pt x="71" y="64"/>
                  </a:lnTo>
                  <a:lnTo>
                    <a:pt x="70" y="59"/>
                  </a:lnTo>
                  <a:lnTo>
                    <a:pt x="69" y="54"/>
                  </a:lnTo>
                  <a:lnTo>
                    <a:pt x="69" y="51"/>
                  </a:lnTo>
                  <a:lnTo>
                    <a:pt x="68" y="44"/>
                  </a:lnTo>
                  <a:lnTo>
                    <a:pt x="67" y="38"/>
                  </a:lnTo>
                  <a:lnTo>
                    <a:pt x="66" y="33"/>
                  </a:lnTo>
                  <a:lnTo>
                    <a:pt x="64" y="28"/>
                  </a:lnTo>
                  <a:lnTo>
                    <a:pt x="63" y="23"/>
                  </a:lnTo>
                  <a:lnTo>
                    <a:pt x="61" y="19"/>
                  </a:lnTo>
                  <a:lnTo>
                    <a:pt x="59" y="13"/>
                  </a:lnTo>
                  <a:lnTo>
                    <a:pt x="57" y="10"/>
                  </a:lnTo>
                  <a:lnTo>
                    <a:pt x="56" y="8"/>
                  </a:lnTo>
                  <a:lnTo>
                    <a:pt x="54" y="4"/>
                  </a:lnTo>
                  <a:lnTo>
                    <a:pt x="49" y="0"/>
                  </a:lnTo>
                  <a:lnTo>
                    <a:pt x="47" y="0"/>
                  </a:lnTo>
                  <a:lnTo>
                    <a:pt x="45" y="1"/>
                  </a:lnTo>
                  <a:lnTo>
                    <a:pt x="42" y="1"/>
                  </a:lnTo>
                  <a:lnTo>
                    <a:pt x="41" y="3"/>
                  </a:lnTo>
                  <a:lnTo>
                    <a:pt x="40" y="3"/>
                  </a:lnTo>
                  <a:lnTo>
                    <a:pt x="37" y="9"/>
                  </a:lnTo>
                  <a:lnTo>
                    <a:pt x="35" y="10"/>
                  </a:lnTo>
                  <a:lnTo>
                    <a:pt x="34" y="15"/>
                  </a:lnTo>
                  <a:lnTo>
                    <a:pt x="32" y="18"/>
                  </a:lnTo>
                  <a:lnTo>
                    <a:pt x="31" y="23"/>
                  </a:lnTo>
                  <a:lnTo>
                    <a:pt x="29" y="28"/>
                  </a:lnTo>
                  <a:lnTo>
                    <a:pt x="28" y="33"/>
                  </a:lnTo>
                  <a:lnTo>
                    <a:pt x="28" y="38"/>
                  </a:lnTo>
                  <a:lnTo>
                    <a:pt x="26" y="44"/>
                  </a:lnTo>
                  <a:lnTo>
                    <a:pt x="25" y="49"/>
                  </a:lnTo>
                  <a:lnTo>
                    <a:pt x="23" y="54"/>
                  </a:lnTo>
                  <a:lnTo>
                    <a:pt x="22" y="59"/>
                  </a:lnTo>
                  <a:lnTo>
                    <a:pt x="20" y="64"/>
                  </a:lnTo>
                  <a:lnTo>
                    <a:pt x="20" y="69"/>
                  </a:lnTo>
                  <a:lnTo>
                    <a:pt x="19" y="74"/>
                  </a:lnTo>
                  <a:lnTo>
                    <a:pt x="18" y="80"/>
                  </a:lnTo>
                  <a:lnTo>
                    <a:pt x="17" y="85"/>
                  </a:lnTo>
                  <a:lnTo>
                    <a:pt x="16" y="86"/>
                  </a:lnTo>
                  <a:lnTo>
                    <a:pt x="15" y="92"/>
                  </a:lnTo>
                  <a:lnTo>
                    <a:pt x="14" y="97"/>
                  </a:lnTo>
                  <a:lnTo>
                    <a:pt x="14" y="103"/>
                  </a:lnTo>
                  <a:lnTo>
                    <a:pt x="14" y="108"/>
                  </a:lnTo>
                  <a:lnTo>
                    <a:pt x="13" y="113"/>
                  </a:lnTo>
                  <a:lnTo>
                    <a:pt x="12" y="118"/>
                  </a:lnTo>
                  <a:lnTo>
                    <a:pt x="12" y="123"/>
                  </a:lnTo>
                  <a:lnTo>
                    <a:pt x="12" y="128"/>
                  </a:lnTo>
                  <a:lnTo>
                    <a:pt x="12" y="133"/>
                  </a:lnTo>
                  <a:lnTo>
                    <a:pt x="11" y="138"/>
                  </a:lnTo>
                  <a:lnTo>
                    <a:pt x="11" y="144"/>
                  </a:lnTo>
                  <a:lnTo>
                    <a:pt x="11" y="149"/>
                  </a:lnTo>
                  <a:lnTo>
                    <a:pt x="10" y="154"/>
                  </a:lnTo>
                  <a:lnTo>
                    <a:pt x="10" y="159"/>
                  </a:lnTo>
                  <a:lnTo>
                    <a:pt x="9" y="164"/>
                  </a:lnTo>
                  <a:lnTo>
                    <a:pt x="9" y="169"/>
                  </a:lnTo>
                  <a:lnTo>
                    <a:pt x="8" y="174"/>
                  </a:lnTo>
                  <a:lnTo>
                    <a:pt x="8" y="180"/>
                  </a:lnTo>
                  <a:lnTo>
                    <a:pt x="8" y="185"/>
                  </a:lnTo>
                  <a:lnTo>
                    <a:pt x="7" y="190"/>
                  </a:lnTo>
                  <a:lnTo>
                    <a:pt x="7" y="195"/>
                  </a:lnTo>
                  <a:lnTo>
                    <a:pt x="7" y="200"/>
                  </a:lnTo>
                  <a:lnTo>
                    <a:pt x="7" y="205"/>
                  </a:lnTo>
                  <a:lnTo>
                    <a:pt x="7" y="210"/>
                  </a:lnTo>
                  <a:lnTo>
                    <a:pt x="6" y="218"/>
                  </a:lnTo>
                  <a:lnTo>
                    <a:pt x="6" y="221"/>
                  </a:lnTo>
                  <a:lnTo>
                    <a:pt x="6" y="226"/>
                  </a:lnTo>
                  <a:lnTo>
                    <a:pt x="6" y="231"/>
                  </a:lnTo>
                  <a:lnTo>
                    <a:pt x="5" y="236"/>
                  </a:lnTo>
                  <a:lnTo>
                    <a:pt x="5" y="241"/>
                  </a:lnTo>
                  <a:lnTo>
                    <a:pt x="4" y="246"/>
                  </a:lnTo>
                  <a:lnTo>
                    <a:pt x="2" y="254"/>
                  </a:lnTo>
                  <a:lnTo>
                    <a:pt x="2" y="262"/>
                  </a:lnTo>
                  <a:lnTo>
                    <a:pt x="2" y="267"/>
                  </a:lnTo>
                  <a:lnTo>
                    <a:pt x="2" y="272"/>
                  </a:lnTo>
                  <a:lnTo>
                    <a:pt x="1" y="277"/>
                  </a:lnTo>
                  <a:lnTo>
                    <a:pt x="1" y="282"/>
                  </a:lnTo>
                  <a:lnTo>
                    <a:pt x="0" y="287"/>
                  </a:lnTo>
                  <a:lnTo>
                    <a:pt x="0" y="294"/>
                  </a:lnTo>
                  <a:lnTo>
                    <a:pt x="1" y="305"/>
                  </a:lnTo>
                  <a:lnTo>
                    <a:pt x="0" y="301"/>
                  </a:lnTo>
                </a:path>
              </a:pathLst>
            </a:custGeom>
            <a:noFill/>
            <a:ln w="12700" cap="rnd">
              <a:solidFill>
                <a:schemeClr val="bg1"/>
              </a:solidFill>
              <a:round/>
              <a:headEnd/>
              <a:tailEnd/>
            </a:ln>
          </p:spPr>
          <p:txBody>
            <a:bodyPr/>
            <a:lstStyle/>
            <a:p>
              <a:endParaRPr lang="en-US"/>
            </a:p>
          </p:txBody>
        </p:sp>
        <p:sp>
          <p:nvSpPr>
            <p:cNvPr id="59422" name="Freeform 2078"/>
            <p:cNvSpPr>
              <a:spLocks/>
            </p:cNvSpPr>
            <p:nvPr/>
          </p:nvSpPr>
          <p:spPr bwMode="auto">
            <a:xfrm>
              <a:off x="1823" y="2832"/>
              <a:ext cx="5" cy="40"/>
            </a:xfrm>
            <a:custGeom>
              <a:avLst/>
              <a:gdLst>
                <a:gd name="T0" fmla="*/ 4 w 5"/>
                <a:gd name="T1" fmla="*/ 0 h 40"/>
                <a:gd name="T2" fmla="*/ 2 w 5"/>
                <a:gd name="T3" fmla="*/ 4 h 40"/>
                <a:gd name="T4" fmla="*/ 2 w 5"/>
                <a:gd name="T5" fmla="*/ 7 h 40"/>
                <a:gd name="T6" fmla="*/ 2 w 5"/>
                <a:gd name="T7" fmla="*/ 10 h 40"/>
                <a:gd name="T8" fmla="*/ 2 w 5"/>
                <a:gd name="T9" fmla="*/ 13 h 40"/>
                <a:gd name="T10" fmla="*/ 1 w 5"/>
                <a:gd name="T11" fmla="*/ 16 h 40"/>
                <a:gd name="T12" fmla="*/ 1 w 5"/>
                <a:gd name="T13" fmla="*/ 19 h 40"/>
                <a:gd name="T14" fmla="*/ 1 w 5"/>
                <a:gd name="T15" fmla="*/ 22 h 40"/>
                <a:gd name="T16" fmla="*/ 1 w 5"/>
                <a:gd name="T17" fmla="*/ 24 h 40"/>
                <a:gd name="T18" fmla="*/ 1 w 5"/>
                <a:gd name="T19" fmla="*/ 28 h 40"/>
                <a:gd name="T20" fmla="*/ 1 w 5"/>
                <a:gd name="T21" fmla="*/ 30 h 40"/>
                <a:gd name="T22" fmla="*/ 1 w 5"/>
                <a:gd name="T23" fmla="*/ 33 h 40"/>
                <a:gd name="T24" fmla="*/ 0 w 5"/>
                <a:gd name="T25" fmla="*/ 36 h 40"/>
                <a:gd name="T26" fmla="*/ 0 w 5"/>
                <a:gd name="T27" fmla="*/ 39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40"/>
                <a:gd name="T44" fmla="*/ 5 w 5"/>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40">
                  <a:moveTo>
                    <a:pt x="4" y="0"/>
                  </a:moveTo>
                  <a:lnTo>
                    <a:pt x="2" y="4"/>
                  </a:lnTo>
                  <a:lnTo>
                    <a:pt x="2" y="7"/>
                  </a:lnTo>
                  <a:lnTo>
                    <a:pt x="2" y="10"/>
                  </a:lnTo>
                  <a:lnTo>
                    <a:pt x="2" y="13"/>
                  </a:lnTo>
                  <a:lnTo>
                    <a:pt x="1" y="16"/>
                  </a:lnTo>
                  <a:lnTo>
                    <a:pt x="1" y="19"/>
                  </a:lnTo>
                  <a:lnTo>
                    <a:pt x="1" y="22"/>
                  </a:lnTo>
                  <a:lnTo>
                    <a:pt x="1" y="24"/>
                  </a:lnTo>
                  <a:lnTo>
                    <a:pt x="1" y="28"/>
                  </a:lnTo>
                  <a:lnTo>
                    <a:pt x="1" y="30"/>
                  </a:lnTo>
                  <a:lnTo>
                    <a:pt x="1" y="33"/>
                  </a:lnTo>
                  <a:lnTo>
                    <a:pt x="0" y="36"/>
                  </a:lnTo>
                  <a:lnTo>
                    <a:pt x="0" y="39"/>
                  </a:lnTo>
                </a:path>
              </a:pathLst>
            </a:custGeom>
            <a:noFill/>
            <a:ln w="12700" cap="rnd">
              <a:solidFill>
                <a:schemeClr val="bg1"/>
              </a:solidFill>
              <a:round/>
              <a:headEnd/>
              <a:tailEnd/>
            </a:ln>
          </p:spPr>
          <p:txBody>
            <a:bodyPr/>
            <a:lstStyle/>
            <a:p>
              <a:endParaRPr lang="en-US"/>
            </a:p>
          </p:txBody>
        </p:sp>
        <p:sp>
          <p:nvSpPr>
            <p:cNvPr id="59423" name="Freeform 2079"/>
            <p:cNvSpPr>
              <a:spLocks/>
            </p:cNvSpPr>
            <p:nvPr/>
          </p:nvSpPr>
          <p:spPr bwMode="auto">
            <a:xfrm>
              <a:off x="1908" y="2833"/>
              <a:ext cx="16" cy="116"/>
            </a:xfrm>
            <a:custGeom>
              <a:avLst/>
              <a:gdLst>
                <a:gd name="T0" fmla="*/ 14 w 16"/>
                <a:gd name="T1" fmla="*/ 115 h 116"/>
                <a:gd name="T2" fmla="*/ 15 w 16"/>
                <a:gd name="T3" fmla="*/ 110 h 116"/>
                <a:gd name="T4" fmla="*/ 14 w 16"/>
                <a:gd name="T5" fmla="*/ 107 h 116"/>
                <a:gd name="T6" fmla="*/ 12 w 16"/>
                <a:gd name="T7" fmla="*/ 104 h 116"/>
                <a:gd name="T8" fmla="*/ 12 w 16"/>
                <a:gd name="T9" fmla="*/ 100 h 116"/>
                <a:gd name="T10" fmla="*/ 10 w 16"/>
                <a:gd name="T11" fmla="*/ 98 h 116"/>
                <a:gd name="T12" fmla="*/ 10 w 16"/>
                <a:gd name="T13" fmla="*/ 95 h 116"/>
                <a:gd name="T14" fmla="*/ 10 w 16"/>
                <a:gd name="T15" fmla="*/ 90 h 116"/>
                <a:gd name="T16" fmla="*/ 10 w 16"/>
                <a:gd name="T17" fmla="*/ 87 h 116"/>
                <a:gd name="T18" fmla="*/ 9 w 16"/>
                <a:gd name="T19" fmla="*/ 84 h 116"/>
                <a:gd name="T20" fmla="*/ 9 w 16"/>
                <a:gd name="T21" fmla="*/ 82 h 116"/>
                <a:gd name="T22" fmla="*/ 8 w 16"/>
                <a:gd name="T23" fmla="*/ 78 h 116"/>
                <a:gd name="T24" fmla="*/ 8 w 16"/>
                <a:gd name="T25" fmla="*/ 75 h 116"/>
                <a:gd name="T26" fmla="*/ 7 w 16"/>
                <a:gd name="T27" fmla="*/ 71 h 116"/>
                <a:gd name="T28" fmla="*/ 7 w 16"/>
                <a:gd name="T29" fmla="*/ 69 h 116"/>
                <a:gd name="T30" fmla="*/ 7 w 16"/>
                <a:gd name="T31" fmla="*/ 65 h 116"/>
                <a:gd name="T32" fmla="*/ 6 w 16"/>
                <a:gd name="T33" fmla="*/ 63 h 116"/>
                <a:gd name="T34" fmla="*/ 6 w 16"/>
                <a:gd name="T35" fmla="*/ 60 h 116"/>
                <a:gd name="T36" fmla="*/ 6 w 16"/>
                <a:gd name="T37" fmla="*/ 57 h 116"/>
                <a:gd name="T38" fmla="*/ 5 w 16"/>
                <a:gd name="T39" fmla="*/ 54 h 116"/>
                <a:gd name="T40" fmla="*/ 4 w 16"/>
                <a:gd name="T41" fmla="*/ 51 h 116"/>
                <a:gd name="T42" fmla="*/ 3 w 16"/>
                <a:gd name="T43" fmla="*/ 48 h 116"/>
                <a:gd name="T44" fmla="*/ 3 w 16"/>
                <a:gd name="T45" fmla="*/ 44 h 116"/>
                <a:gd name="T46" fmla="*/ 3 w 16"/>
                <a:gd name="T47" fmla="*/ 42 h 116"/>
                <a:gd name="T48" fmla="*/ 3 w 16"/>
                <a:gd name="T49" fmla="*/ 38 h 116"/>
                <a:gd name="T50" fmla="*/ 3 w 16"/>
                <a:gd name="T51" fmla="*/ 35 h 116"/>
                <a:gd name="T52" fmla="*/ 3 w 16"/>
                <a:gd name="T53" fmla="*/ 32 h 116"/>
                <a:gd name="T54" fmla="*/ 2 w 16"/>
                <a:gd name="T55" fmla="*/ 29 h 116"/>
                <a:gd name="T56" fmla="*/ 2 w 16"/>
                <a:gd name="T57" fmla="*/ 26 h 116"/>
                <a:gd name="T58" fmla="*/ 1 w 16"/>
                <a:gd name="T59" fmla="*/ 23 h 116"/>
                <a:gd name="T60" fmla="*/ 1 w 16"/>
                <a:gd name="T61" fmla="*/ 21 h 116"/>
                <a:gd name="T62" fmla="*/ 1 w 16"/>
                <a:gd name="T63" fmla="*/ 17 h 116"/>
                <a:gd name="T64" fmla="*/ 1 w 16"/>
                <a:gd name="T65" fmla="*/ 15 h 116"/>
                <a:gd name="T66" fmla="*/ 1 w 16"/>
                <a:gd name="T67" fmla="*/ 12 h 116"/>
                <a:gd name="T68" fmla="*/ 1 w 16"/>
                <a:gd name="T69" fmla="*/ 9 h 116"/>
                <a:gd name="T70" fmla="*/ 1 w 16"/>
                <a:gd name="T71" fmla="*/ 6 h 116"/>
                <a:gd name="T72" fmla="*/ 1 w 16"/>
                <a:gd name="T73" fmla="*/ 3 h 116"/>
                <a:gd name="T74" fmla="*/ 0 w 16"/>
                <a:gd name="T75" fmla="*/ 0 h 116"/>
                <a:gd name="T76" fmla="*/ 1 w 16"/>
                <a:gd name="T77" fmla="*/ 3 h 116"/>
                <a:gd name="T78" fmla="*/ 1 w 16"/>
                <a:gd name="T79" fmla="*/ 6 h 116"/>
                <a:gd name="T80" fmla="*/ 1 w 16"/>
                <a:gd name="T81" fmla="*/ 9 h 116"/>
                <a:gd name="T82" fmla="*/ 2 w 16"/>
                <a:gd name="T83" fmla="*/ 12 h 116"/>
                <a:gd name="T84" fmla="*/ 3 w 16"/>
                <a:gd name="T85" fmla="*/ 15 h 116"/>
                <a:gd name="T86" fmla="*/ 3 w 16"/>
                <a:gd name="T87" fmla="*/ 17 h 116"/>
                <a:gd name="T88" fmla="*/ 3 w 16"/>
                <a:gd name="T89" fmla="*/ 21 h 116"/>
                <a:gd name="T90" fmla="*/ 3 w 16"/>
                <a:gd name="T91" fmla="*/ 23 h 116"/>
                <a:gd name="T92" fmla="*/ 2 w 16"/>
                <a:gd name="T93" fmla="*/ 26 h 116"/>
                <a:gd name="T94" fmla="*/ 2 w 16"/>
                <a:gd name="T95" fmla="*/ 29 h 116"/>
                <a:gd name="T96" fmla="*/ 2 w 16"/>
                <a:gd name="T97" fmla="*/ 32 h 1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
                <a:gd name="T148" fmla="*/ 0 h 116"/>
                <a:gd name="T149" fmla="*/ 16 w 16"/>
                <a:gd name="T150" fmla="*/ 116 h 1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 h="116">
                  <a:moveTo>
                    <a:pt x="14" y="115"/>
                  </a:moveTo>
                  <a:lnTo>
                    <a:pt x="15" y="110"/>
                  </a:lnTo>
                  <a:lnTo>
                    <a:pt x="14" y="107"/>
                  </a:lnTo>
                  <a:lnTo>
                    <a:pt x="12" y="104"/>
                  </a:lnTo>
                  <a:lnTo>
                    <a:pt x="12" y="100"/>
                  </a:lnTo>
                  <a:lnTo>
                    <a:pt x="10" y="98"/>
                  </a:lnTo>
                  <a:lnTo>
                    <a:pt x="10" y="95"/>
                  </a:lnTo>
                  <a:lnTo>
                    <a:pt x="10" y="90"/>
                  </a:lnTo>
                  <a:lnTo>
                    <a:pt x="10" y="87"/>
                  </a:lnTo>
                  <a:lnTo>
                    <a:pt x="9" y="84"/>
                  </a:lnTo>
                  <a:lnTo>
                    <a:pt x="9" y="82"/>
                  </a:lnTo>
                  <a:lnTo>
                    <a:pt x="8" y="78"/>
                  </a:lnTo>
                  <a:lnTo>
                    <a:pt x="8" y="75"/>
                  </a:lnTo>
                  <a:lnTo>
                    <a:pt x="7" y="71"/>
                  </a:lnTo>
                  <a:lnTo>
                    <a:pt x="7" y="69"/>
                  </a:lnTo>
                  <a:lnTo>
                    <a:pt x="7" y="65"/>
                  </a:lnTo>
                  <a:lnTo>
                    <a:pt x="6" y="63"/>
                  </a:lnTo>
                  <a:lnTo>
                    <a:pt x="6" y="60"/>
                  </a:lnTo>
                  <a:lnTo>
                    <a:pt x="6" y="57"/>
                  </a:lnTo>
                  <a:lnTo>
                    <a:pt x="5" y="54"/>
                  </a:lnTo>
                  <a:lnTo>
                    <a:pt x="4" y="51"/>
                  </a:lnTo>
                  <a:lnTo>
                    <a:pt x="3" y="48"/>
                  </a:lnTo>
                  <a:lnTo>
                    <a:pt x="3" y="44"/>
                  </a:lnTo>
                  <a:lnTo>
                    <a:pt x="3" y="42"/>
                  </a:lnTo>
                  <a:lnTo>
                    <a:pt x="3" y="38"/>
                  </a:lnTo>
                  <a:lnTo>
                    <a:pt x="3" y="35"/>
                  </a:lnTo>
                  <a:lnTo>
                    <a:pt x="3" y="32"/>
                  </a:lnTo>
                  <a:lnTo>
                    <a:pt x="2" y="29"/>
                  </a:lnTo>
                  <a:lnTo>
                    <a:pt x="2" y="26"/>
                  </a:lnTo>
                  <a:lnTo>
                    <a:pt x="1" y="23"/>
                  </a:lnTo>
                  <a:lnTo>
                    <a:pt x="1" y="21"/>
                  </a:lnTo>
                  <a:lnTo>
                    <a:pt x="1" y="17"/>
                  </a:lnTo>
                  <a:lnTo>
                    <a:pt x="1" y="15"/>
                  </a:lnTo>
                  <a:lnTo>
                    <a:pt x="1" y="12"/>
                  </a:lnTo>
                  <a:lnTo>
                    <a:pt x="1" y="9"/>
                  </a:lnTo>
                  <a:lnTo>
                    <a:pt x="1" y="6"/>
                  </a:lnTo>
                  <a:lnTo>
                    <a:pt x="1" y="3"/>
                  </a:lnTo>
                  <a:lnTo>
                    <a:pt x="0" y="0"/>
                  </a:lnTo>
                  <a:lnTo>
                    <a:pt x="1" y="3"/>
                  </a:lnTo>
                  <a:lnTo>
                    <a:pt x="1" y="6"/>
                  </a:lnTo>
                  <a:lnTo>
                    <a:pt x="1" y="9"/>
                  </a:lnTo>
                  <a:lnTo>
                    <a:pt x="2" y="12"/>
                  </a:lnTo>
                  <a:lnTo>
                    <a:pt x="3" y="15"/>
                  </a:lnTo>
                  <a:lnTo>
                    <a:pt x="3" y="17"/>
                  </a:lnTo>
                  <a:lnTo>
                    <a:pt x="3" y="21"/>
                  </a:lnTo>
                  <a:lnTo>
                    <a:pt x="3" y="23"/>
                  </a:lnTo>
                  <a:lnTo>
                    <a:pt x="2" y="26"/>
                  </a:lnTo>
                  <a:lnTo>
                    <a:pt x="2" y="29"/>
                  </a:lnTo>
                  <a:lnTo>
                    <a:pt x="2" y="32"/>
                  </a:lnTo>
                </a:path>
              </a:pathLst>
            </a:custGeom>
            <a:noFill/>
            <a:ln w="12700" cap="rnd">
              <a:solidFill>
                <a:schemeClr val="bg1"/>
              </a:solidFill>
              <a:round/>
              <a:headEnd/>
              <a:tailEnd/>
            </a:ln>
          </p:spPr>
          <p:txBody>
            <a:bodyPr/>
            <a:lstStyle/>
            <a:p>
              <a:endParaRPr lang="en-US"/>
            </a:p>
          </p:txBody>
        </p:sp>
        <p:sp>
          <p:nvSpPr>
            <p:cNvPr id="59424" name="Freeform 2080"/>
            <p:cNvSpPr>
              <a:spLocks/>
            </p:cNvSpPr>
            <p:nvPr/>
          </p:nvSpPr>
          <p:spPr bwMode="auto">
            <a:xfrm>
              <a:off x="1923" y="2950"/>
              <a:ext cx="7" cy="81"/>
            </a:xfrm>
            <a:custGeom>
              <a:avLst/>
              <a:gdLst>
                <a:gd name="T0" fmla="*/ 5 w 7"/>
                <a:gd name="T1" fmla="*/ 80 h 81"/>
                <a:gd name="T2" fmla="*/ 5 w 7"/>
                <a:gd name="T3" fmla="*/ 78 h 81"/>
                <a:gd name="T4" fmla="*/ 4 w 7"/>
                <a:gd name="T5" fmla="*/ 76 h 81"/>
                <a:gd name="T6" fmla="*/ 4 w 7"/>
                <a:gd name="T7" fmla="*/ 74 h 81"/>
                <a:gd name="T8" fmla="*/ 4 w 7"/>
                <a:gd name="T9" fmla="*/ 72 h 81"/>
                <a:gd name="T10" fmla="*/ 4 w 7"/>
                <a:gd name="T11" fmla="*/ 69 h 81"/>
                <a:gd name="T12" fmla="*/ 4 w 7"/>
                <a:gd name="T13" fmla="*/ 67 h 81"/>
                <a:gd name="T14" fmla="*/ 3 w 7"/>
                <a:gd name="T15" fmla="*/ 65 h 81"/>
                <a:gd name="T16" fmla="*/ 3 w 7"/>
                <a:gd name="T17" fmla="*/ 63 h 81"/>
                <a:gd name="T18" fmla="*/ 3 w 7"/>
                <a:gd name="T19" fmla="*/ 61 h 81"/>
                <a:gd name="T20" fmla="*/ 3 w 7"/>
                <a:gd name="T21" fmla="*/ 58 h 81"/>
                <a:gd name="T22" fmla="*/ 3 w 7"/>
                <a:gd name="T23" fmla="*/ 56 h 81"/>
                <a:gd name="T24" fmla="*/ 3 w 7"/>
                <a:gd name="T25" fmla="*/ 53 h 81"/>
                <a:gd name="T26" fmla="*/ 3 w 7"/>
                <a:gd name="T27" fmla="*/ 51 h 81"/>
                <a:gd name="T28" fmla="*/ 3 w 7"/>
                <a:gd name="T29" fmla="*/ 49 h 81"/>
                <a:gd name="T30" fmla="*/ 3 w 7"/>
                <a:gd name="T31" fmla="*/ 47 h 81"/>
                <a:gd name="T32" fmla="*/ 3 w 7"/>
                <a:gd name="T33" fmla="*/ 45 h 81"/>
                <a:gd name="T34" fmla="*/ 2 w 7"/>
                <a:gd name="T35" fmla="*/ 42 h 81"/>
                <a:gd name="T36" fmla="*/ 2 w 7"/>
                <a:gd name="T37" fmla="*/ 39 h 81"/>
                <a:gd name="T38" fmla="*/ 2 w 7"/>
                <a:gd name="T39" fmla="*/ 37 h 81"/>
                <a:gd name="T40" fmla="*/ 2 w 7"/>
                <a:gd name="T41" fmla="*/ 35 h 81"/>
                <a:gd name="T42" fmla="*/ 2 w 7"/>
                <a:gd name="T43" fmla="*/ 32 h 81"/>
                <a:gd name="T44" fmla="*/ 2 w 7"/>
                <a:gd name="T45" fmla="*/ 27 h 81"/>
                <a:gd name="T46" fmla="*/ 2 w 7"/>
                <a:gd name="T47" fmla="*/ 25 h 81"/>
                <a:gd name="T48" fmla="*/ 1 w 7"/>
                <a:gd name="T49" fmla="*/ 23 h 81"/>
                <a:gd name="T50" fmla="*/ 1 w 7"/>
                <a:gd name="T51" fmla="*/ 20 h 81"/>
                <a:gd name="T52" fmla="*/ 1 w 7"/>
                <a:gd name="T53" fmla="*/ 18 h 81"/>
                <a:gd name="T54" fmla="*/ 1 w 7"/>
                <a:gd name="T55" fmla="*/ 16 h 81"/>
                <a:gd name="T56" fmla="*/ 1 w 7"/>
                <a:gd name="T57" fmla="*/ 14 h 81"/>
                <a:gd name="T58" fmla="*/ 0 w 7"/>
                <a:gd name="T59" fmla="*/ 11 h 81"/>
                <a:gd name="T60" fmla="*/ 0 w 7"/>
                <a:gd name="T61" fmla="*/ 8 h 81"/>
                <a:gd name="T62" fmla="*/ 0 w 7"/>
                <a:gd name="T63" fmla="*/ 5 h 81"/>
                <a:gd name="T64" fmla="*/ 0 w 7"/>
                <a:gd name="T65" fmla="*/ 3 h 81"/>
                <a:gd name="T66" fmla="*/ 0 w 7"/>
                <a:gd name="T67" fmla="*/ 1 h 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
                <a:gd name="T103" fmla="*/ 0 h 81"/>
                <a:gd name="T104" fmla="*/ 7 w 7"/>
                <a:gd name="T105" fmla="*/ 81 h 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 h="81">
                  <a:moveTo>
                    <a:pt x="6" y="74"/>
                  </a:moveTo>
                  <a:lnTo>
                    <a:pt x="5" y="80"/>
                  </a:lnTo>
                  <a:lnTo>
                    <a:pt x="5" y="79"/>
                  </a:lnTo>
                  <a:lnTo>
                    <a:pt x="5" y="78"/>
                  </a:lnTo>
                  <a:lnTo>
                    <a:pt x="4" y="77"/>
                  </a:lnTo>
                  <a:lnTo>
                    <a:pt x="4" y="76"/>
                  </a:lnTo>
                  <a:lnTo>
                    <a:pt x="4" y="75"/>
                  </a:lnTo>
                  <a:lnTo>
                    <a:pt x="4" y="74"/>
                  </a:lnTo>
                  <a:lnTo>
                    <a:pt x="4" y="73"/>
                  </a:lnTo>
                  <a:lnTo>
                    <a:pt x="4" y="72"/>
                  </a:lnTo>
                  <a:lnTo>
                    <a:pt x="4" y="71"/>
                  </a:lnTo>
                  <a:lnTo>
                    <a:pt x="4" y="69"/>
                  </a:lnTo>
                  <a:lnTo>
                    <a:pt x="4" y="68"/>
                  </a:lnTo>
                  <a:lnTo>
                    <a:pt x="4" y="67"/>
                  </a:lnTo>
                  <a:lnTo>
                    <a:pt x="3" y="66"/>
                  </a:lnTo>
                  <a:lnTo>
                    <a:pt x="3" y="65"/>
                  </a:lnTo>
                  <a:lnTo>
                    <a:pt x="3" y="64"/>
                  </a:lnTo>
                  <a:lnTo>
                    <a:pt x="3" y="63"/>
                  </a:lnTo>
                  <a:lnTo>
                    <a:pt x="3" y="62"/>
                  </a:lnTo>
                  <a:lnTo>
                    <a:pt x="3" y="61"/>
                  </a:lnTo>
                  <a:lnTo>
                    <a:pt x="3" y="59"/>
                  </a:lnTo>
                  <a:lnTo>
                    <a:pt x="3" y="58"/>
                  </a:lnTo>
                  <a:lnTo>
                    <a:pt x="3" y="57"/>
                  </a:lnTo>
                  <a:lnTo>
                    <a:pt x="3" y="56"/>
                  </a:lnTo>
                  <a:lnTo>
                    <a:pt x="3" y="54"/>
                  </a:lnTo>
                  <a:lnTo>
                    <a:pt x="3" y="53"/>
                  </a:lnTo>
                  <a:lnTo>
                    <a:pt x="3" y="52"/>
                  </a:lnTo>
                  <a:lnTo>
                    <a:pt x="3" y="51"/>
                  </a:lnTo>
                  <a:lnTo>
                    <a:pt x="3" y="50"/>
                  </a:lnTo>
                  <a:lnTo>
                    <a:pt x="3" y="49"/>
                  </a:lnTo>
                  <a:lnTo>
                    <a:pt x="3" y="48"/>
                  </a:lnTo>
                  <a:lnTo>
                    <a:pt x="3" y="47"/>
                  </a:lnTo>
                  <a:lnTo>
                    <a:pt x="3" y="46"/>
                  </a:lnTo>
                  <a:lnTo>
                    <a:pt x="3" y="45"/>
                  </a:lnTo>
                  <a:lnTo>
                    <a:pt x="3" y="43"/>
                  </a:lnTo>
                  <a:lnTo>
                    <a:pt x="2" y="42"/>
                  </a:lnTo>
                  <a:lnTo>
                    <a:pt x="2" y="41"/>
                  </a:lnTo>
                  <a:lnTo>
                    <a:pt x="2" y="39"/>
                  </a:lnTo>
                  <a:lnTo>
                    <a:pt x="2" y="38"/>
                  </a:lnTo>
                  <a:lnTo>
                    <a:pt x="2" y="37"/>
                  </a:lnTo>
                  <a:lnTo>
                    <a:pt x="2" y="36"/>
                  </a:lnTo>
                  <a:lnTo>
                    <a:pt x="2" y="35"/>
                  </a:lnTo>
                  <a:lnTo>
                    <a:pt x="2" y="33"/>
                  </a:lnTo>
                  <a:lnTo>
                    <a:pt x="2" y="32"/>
                  </a:lnTo>
                  <a:lnTo>
                    <a:pt x="2" y="28"/>
                  </a:lnTo>
                  <a:lnTo>
                    <a:pt x="2" y="27"/>
                  </a:lnTo>
                  <a:lnTo>
                    <a:pt x="2" y="26"/>
                  </a:lnTo>
                  <a:lnTo>
                    <a:pt x="2" y="25"/>
                  </a:lnTo>
                  <a:lnTo>
                    <a:pt x="1" y="24"/>
                  </a:lnTo>
                  <a:lnTo>
                    <a:pt x="1" y="23"/>
                  </a:lnTo>
                  <a:lnTo>
                    <a:pt x="1" y="21"/>
                  </a:lnTo>
                  <a:lnTo>
                    <a:pt x="1" y="20"/>
                  </a:lnTo>
                  <a:lnTo>
                    <a:pt x="1" y="19"/>
                  </a:lnTo>
                  <a:lnTo>
                    <a:pt x="1" y="18"/>
                  </a:lnTo>
                  <a:lnTo>
                    <a:pt x="1" y="17"/>
                  </a:lnTo>
                  <a:lnTo>
                    <a:pt x="1" y="16"/>
                  </a:lnTo>
                  <a:lnTo>
                    <a:pt x="1" y="15"/>
                  </a:lnTo>
                  <a:lnTo>
                    <a:pt x="1" y="14"/>
                  </a:lnTo>
                  <a:lnTo>
                    <a:pt x="0" y="12"/>
                  </a:lnTo>
                  <a:lnTo>
                    <a:pt x="0" y="11"/>
                  </a:lnTo>
                  <a:lnTo>
                    <a:pt x="0" y="9"/>
                  </a:lnTo>
                  <a:lnTo>
                    <a:pt x="0" y="8"/>
                  </a:lnTo>
                  <a:lnTo>
                    <a:pt x="0" y="7"/>
                  </a:lnTo>
                  <a:lnTo>
                    <a:pt x="0" y="5"/>
                  </a:lnTo>
                  <a:lnTo>
                    <a:pt x="0" y="4"/>
                  </a:lnTo>
                  <a:lnTo>
                    <a:pt x="0" y="3"/>
                  </a:lnTo>
                  <a:lnTo>
                    <a:pt x="0" y="2"/>
                  </a:lnTo>
                  <a:lnTo>
                    <a:pt x="0" y="1"/>
                  </a:lnTo>
                  <a:lnTo>
                    <a:pt x="0" y="0"/>
                  </a:lnTo>
                </a:path>
              </a:pathLst>
            </a:custGeom>
            <a:noFill/>
            <a:ln w="12700" cap="rnd">
              <a:solidFill>
                <a:schemeClr val="bg1"/>
              </a:solidFill>
              <a:round/>
              <a:headEnd/>
              <a:tailEnd/>
            </a:ln>
          </p:spPr>
          <p:txBody>
            <a:bodyPr/>
            <a:lstStyle/>
            <a:p>
              <a:endParaRPr lang="en-US"/>
            </a:p>
          </p:txBody>
        </p:sp>
        <p:sp>
          <p:nvSpPr>
            <p:cNvPr id="59425" name="Line 2081"/>
            <p:cNvSpPr>
              <a:spLocks noChangeShapeType="1"/>
            </p:cNvSpPr>
            <p:nvPr/>
          </p:nvSpPr>
          <p:spPr bwMode="auto">
            <a:xfrm>
              <a:off x="1024" y="2927"/>
              <a:ext cx="391" cy="0"/>
            </a:xfrm>
            <a:prstGeom prst="line">
              <a:avLst/>
            </a:prstGeom>
            <a:noFill/>
            <a:ln w="12700">
              <a:solidFill>
                <a:schemeClr val="bg1"/>
              </a:solidFill>
              <a:round/>
              <a:headEnd/>
              <a:tailEnd/>
            </a:ln>
          </p:spPr>
          <p:txBody>
            <a:bodyPr wrap="none" anchor="ctr"/>
            <a:lstStyle/>
            <a:p>
              <a:endParaRPr lang="en-US"/>
            </a:p>
          </p:txBody>
        </p:sp>
        <p:sp>
          <p:nvSpPr>
            <p:cNvPr id="59426" name="Line 2082"/>
            <p:cNvSpPr>
              <a:spLocks noChangeShapeType="1"/>
            </p:cNvSpPr>
            <p:nvPr/>
          </p:nvSpPr>
          <p:spPr bwMode="auto">
            <a:xfrm>
              <a:off x="2226" y="2927"/>
              <a:ext cx="465" cy="0"/>
            </a:xfrm>
            <a:prstGeom prst="line">
              <a:avLst/>
            </a:prstGeom>
            <a:noFill/>
            <a:ln w="12700">
              <a:solidFill>
                <a:schemeClr val="bg1"/>
              </a:solidFill>
              <a:round/>
              <a:headEnd/>
              <a:tailEnd type="triangle" w="med" len="med"/>
            </a:ln>
          </p:spPr>
          <p:txBody>
            <a:bodyPr wrap="none" anchor="ctr"/>
            <a:lstStyle/>
            <a:p>
              <a:endParaRPr lang="en-US"/>
            </a:p>
          </p:txBody>
        </p:sp>
      </p:grpSp>
      <p:sp>
        <p:nvSpPr>
          <p:cNvPr id="35" name="Slide Number Placeholder 34"/>
          <p:cNvSpPr>
            <a:spLocks noGrp="1"/>
          </p:cNvSpPr>
          <p:nvPr>
            <p:ph type="sldNum" sz="quarter" idx="12"/>
          </p:nvPr>
        </p:nvSpPr>
        <p:spPr/>
        <p:txBody>
          <a:bodyPr/>
          <a:lstStyle/>
          <a:p>
            <a:pPr>
              <a:defRPr/>
            </a:pPr>
            <a:fld id="{743E77C2-AEA3-44A8-9027-FBCCDECA7FAE}" type="slidenum">
              <a:rPr lang="en-US" smtClean="0"/>
              <a:pPr>
                <a:defRPr/>
              </a:pPr>
              <a:t>17</a:t>
            </a:fld>
            <a:endParaRPr lang="en-US" dirty="0"/>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r>
              <a:rPr lang="en-US" sz="4000" smtClean="0"/>
              <a:t>Supplies Needed to Work with Radioactive Materials</a:t>
            </a:r>
          </a:p>
        </p:txBody>
      </p:sp>
      <p:pic>
        <p:nvPicPr>
          <p:cNvPr id="231427" name="Picture 3" descr="pic6500w"/>
          <p:cNvPicPr>
            <a:picLocks noChangeAspect="1" noChangeArrowheads="1"/>
          </p:cNvPicPr>
          <p:nvPr/>
        </p:nvPicPr>
        <p:blipFill>
          <a:blip r:embed="rId3" cstate="print"/>
          <a:srcRect/>
          <a:stretch>
            <a:fillRect/>
          </a:stretch>
        </p:blipFill>
        <p:spPr bwMode="auto">
          <a:xfrm>
            <a:off x="914400" y="2209800"/>
            <a:ext cx="2617788" cy="2011363"/>
          </a:xfrm>
          <a:prstGeom prst="rect">
            <a:avLst/>
          </a:prstGeom>
          <a:noFill/>
          <a:ln w="9525">
            <a:noFill/>
            <a:miter lim="800000"/>
            <a:headEnd/>
            <a:tailEnd/>
          </a:ln>
        </p:spPr>
      </p:pic>
      <p:pic>
        <p:nvPicPr>
          <p:cNvPr id="231428" name="Picture 4" descr="picstandards"/>
          <p:cNvPicPr>
            <a:picLocks noChangeAspect="1" noChangeArrowheads="1"/>
          </p:cNvPicPr>
          <p:nvPr/>
        </p:nvPicPr>
        <p:blipFill>
          <a:blip r:embed="rId4" cstate="print"/>
          <a:srcRect/>
          <a:stretch>
            <a:fillRect/>
          </a:stretch>
        </p:blipFill>
        <p:spPr bwMode="auto">
          <a:xfrm>
            <a:off x="1524000" y="4800600"/>
            <a:ext cx="1858963" cy="1714500"/>
          </a:xfrm>
          <a:prstGeom prst="rect">
            <a:avLst/>
          </a:prstGeom>
          <a:noFill/>
          <a:ln w="9525">
            <a:noFill/>
            <a:miter lim="800000"/>
            <a:headEnd/>
            <a:tailEnd/>
          </a:ln>
        </p:spPr>
      </p:pic>
      <p:pic>
        <p:nvPicPr>
          <p:cNvPr id="231429" name="Picture 5" descr="picvials"/>
          <p:cNvPicPr>
            <a:picLocks noChangeAspect="1" noChangeArrowheads="1"/>
          </p:cNvPicPr>
          <p:nvPr/>
        </p:nvPicPr>
        <p:blipFill>
          <a:blip r:embed="rId5" cstate="print"/>
          <a:srcRect/>
          <a:stretch>
            <a:fillRect/>
          </a:stretch>
        </p:blipFill>
        <p:spPr bwMode="auto">
          <a:xfrm>
            <a:off x="6096000" y="2667000"/>
            <a:ext cx="2125663" cy="1954213"/>
          </a:xfrm>
          <a:prstGeom prst="rect">
            <a:avLst/>
          </a:prstGeom>
          <a:noFill/>
          <a:ln w="9525">
            <a:noFill/>
            <a:miter lim="800000"/>
            <a:headEnd/>
            <a:tailEnd/>
          </a:ln>
        </p:spPr>
      </p:pic>
      <p:pic>
        <p:nvPicPr>
          <p:cNvPr id="231430" name="Picture 6" descr="scin_supp-1"/>
          <p:cNvPicPr>
            <a:picLocks noChangeAspect="1" noChangeArrowheads="1"/>
          </p:cNvPicPr>
          <p:nvPr/>
        </p:nvPicPr>
        <p:blipFill>
          <a:blip r:embed="rId6" cstate="print"/>
          <a:srcRect/>
          <a:stretch>
            <a:fillRect/>
          </a:stretch>
        </p:blipFill>
        <p:spPr bwMode="auto">
          <a:xfrm>
            <a:off x="5486400" y="5334000"/>
            <a:ext cx="1268413" cy="123507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68A458C8-0386-4430-B55D-ED44794BE158}" type="slidenum">
              <a:rPr lang="en-US" smtClean="0"/>
              <a:pPr>
                <a:defRPr/>
              </a:pPr>
              <a:t>170</a:t>
            </a:fld>
            <a:endParaRPr lang="en-US" dirty="0"/>
          </a:p>
        </p:txBody>
      </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762000" y="2362200"/>
            <a:ext cx="8001000" cy="1143000"/>
          </a:xfrm>
        </p:spPr>
        <p:txBody>
          <a:bodyPr/>
          <a:lstStyle/>
          <a:p>
            <a:r>
              <a:rPr lang="en-US" smtClean="0"/>
              <a:t>Miscellaneous Requirements</a:t>
            </a:r>
          </a:p>
        </p:txBody>
      </p:sp>
      <p:sp>
        <p:nvSpPr>
          <p:cNvPr id="3" name="Slide Number Placeholder 2"/>
          <p:cNvSpPr>
            <a:spLocks noGrp="1"/>
          </p:cNvSpPr>
          <p:nvPr>
            <p:ph type="sldNum" sz="quarter" idx="12"/>
          </p:nvPr>
        </p:nvSpPr>
        <p:spPr/>
        <p:txBody>
          <a:bodyPr/>
          <a:lstStyle/>
          <a:p>
            <a:pPr>
              <a:defRPr/>
            </a:pPr>
            <a:fld id="{68A458C8-0386-4430-B55D-ED44794BE158}" type="slidenum">
              <a:rPr lang="en-US" smtClean="0"/>
              <a:pPr>
                <a:defRPr/>
              </a:pPr>
              <a:t>171</a:t>
            </a:fld>
            <a:endParaRPr lang="en-US" dirty="0"/>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762000" y="228600"/>
            <a:ext cx="7620000" cy="533400"/>
          </a:xfrm>
        </p:spPr>
        <p:txBody>
          <a:bodyPr/>
          <a:lstStyle/>
          <a:p>
            <a:r>
              <a:rPr lang="en-US" smtClean="0"/>
              <a:t>Lasers</a:t>
            </a:r>
          </a:p>
        </p:txBody>
      </p:sp>
      <p:sp>
        <p:nvSpPr>
          <p:cNvPr id="233475" name="Rectangle 3"/>
          <p:cNvSpPr>
            <a:spLocks noGrp="1" noChangeArrowheads="1"/>
          </p:cNvSpPr>
          <p:nvPr>
            <p:ph type="body" idx="1"/>
          </p:nvPr>
        </p:nvSpPr>
        <p:spPr>
          <a:xfrm>
            <a:off x="685800" y="914400"/>
            <a:ext cx="7772400" cy="5181600"/>
          </a:xfrm>
        </p:spPr>
        <p:txBody>
          <a:bodyPr/>
          <a:lstStyle/>
          <a:p>
            <a:pPr>
              <a:lnSpc>
                <a:spcPct val="90000"/>
              </a:lnSpc>
            </a:pPr>
            <a:r>
              <a:rPr lang="en-US" sz="2400" smtClean="0"/>
              <a:t>Register lasers with the EHS office by completing an Application For The Possession And Use Of Lasers In Basic Research.</a:t>
            </a:r>
          </a:p>
          <a:p>
            <a:pPr>
              <a:lnSpc>
                <a:spcPct val="90000"/>
              </a:lnSpc>
            </a:pPr>
            <a:r>
              <a:rPr lang="en-US" sz="2400" smtClean="0"/>
              <a:t>SOP’s must be prepared for Class 3b and/or Class 4 lasers to include a total hazard evaluation that consider all safety measures.</a:t>
            </a:r>
          </a:p>
          <a:p>
            <a:pPr>
              <a:lnSpc>
                <a:spcPct val="90000"/>
              </a:lnSpc>
            </a:pPr>
            <a:r>
              <a:rPr lang="en-US" sz="2400" smtClean="0"/>
              <a:t>PPE required for the safe operation of each laser must be provided and worn by employees and visitors.</a:t>
            </a:r>
          </a:p>
          <a:p>
            <a:pPr>
              <a:lnSpc>
                <a:spcPct val="90000"/>
              </a:lnSpc>
            </a:pPr>
            <a:r>
              <a:rPr lang="en-US" sz="2400" smtClean="0"/>
              <a:t>Compliance maintained with ANSI Standard Z136.1 in order to ensure that any exposure to lasers remains below the Maximum Permissible Exposure (MPE) values.</a:t>
            </a:r>
          </a:p>
          <a:p>
            <a:pPr>
              <a:lnSpc>
                <a:spcPct val="90000"/>
              </a:lnSpc>
            </a:pPr>
            <a:r>
              <a:rPr lang="en-US" sz="2400" smtClean="0"/>
              <a:t>Practical and SOP training must be provided for all users prior to initial operation of a laser.</a:t>
            </a:r>
          </a:p>
          <a:p>
            <a:pPr>
              <a:lnSpc>
                <a:spcPct val="90000"/>
              </a:lnSpc>
            </a:pPr>
            <a:endParaRPr lang="en-US" sz="2000" smtClean="0"/>
          </a:p>
          <a:p>
            <a:pPr>
              <a:lnSpc>
                <a:spcPct val="90000"/>
              </a:lnSpc>
            </a:pPr>
            <a:endParaRPr lang="en-US" sz="2000" smtClean="0"/>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172</a:t>
            </a:fld>
            <a:endParaRPr lang="en-US" dirty="0"/>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a:xfrm>
            <a:off x="762000" y="228600"/>
            <a:ext cx="7620000" cy="762000"/>
          </a:xfrm>
        </p:spPr>
        <p:txBody>
          <a:bodyPr/>
          <a:lstStyle/>
          <a:p>
            <a:r>
              <a:rPr lang="en-US" smtClean="0"/>
              <a:t>Irradiators</a:t>
            </a:r>
          </a:p>
        </p:txBody>
      </p:sp>
      <p:sp>
        <p:nvSpPr>
          <p:cNvPr id="234499" name="Rectangle 3"/>
          <p:cNvSpPr>
            <a:spLocks noGrp="1" noChangeArrowheads="1"/>
          </p:cNvSpPr>
          <p:nvPr>
            <p:ph type="body" idx="1"/>
          </p:nvPr>
        </p:nvSpPr>
        <p:spPr>
          <a:xfrm>
            <a:off x="457200" y="1219200"/>
            <a:ext cx="6553200" cy="4114800"/>
          </a:xfrm>
        </p:spPr>
        <p:txBody>
          <a:bodyPr/>
          <a:lstStyle/>
          <a:p>
            <a:r>
              <a:rPr lang="en-US" sz="2800" dirty="0" smtClean="0"/>
              <a:t>Document the use of self-shielded irradiators in the basic research application so that their use is included on the authorization (Cicero).</a:t>
            </a:r>
          </a:p>
          <a:p>
            <a:r>
              <a:rPr lang="en-US" sz="2800" dirty="0" smtClean="0"/>
              <a:t>All users must undergo FBI finger printing to be deemed Trustworthy &amp; Reliable </a:t>
            </a:r>
          </a:p>
          <a:p>
            <a:r>
              <a:rPr lang="en-US" sz="2800" dirty="0" smtClean="0"/>
              <a:t>Compliance must be maintained with State of Maryland Regulations .</a:t>
            </a:r>
          </a:p>
          <a:p>
            <a:r>
              <a:rPr lang="en-US" sz="2800" dirty="0" smtClean="0"/>
              <a:t>All users must undergo training to access the irradiators </a:t>
            </a:r>
          </a:p>
        </p:txBody>
      </p:sp>
      <p:pic>
        <p:nvPicPr>
          <p:cNvPr id="234500" name="Picture 4" descr="irradiator8412"/>
          <p:cNvPicPr>
            <a:picLocks noChangeAspect="1" noChangeArrowheads="1"/>
          </p:cNvPicPr>
          <p:nvPr/>
        </p:nvPicPr>
        <p:blipFill>
          <a:blip r:embed="rId3" cstate="print"/>
          <a:srcRect/>
          <a:stretch>
            <a:fillRect/>
          </a:stretch>
        </p:blipFill>
        <p:spPr bwMode="auto">
          <a:xfrm>
            <a:off x="7239000" y="4648200"/>
            <a:ext cx="1463675" cy="195103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173</a:t>
            </a:fld>
            <a:endParaRPr lang="en-US" dirty="0"/>
          </a:p>
        </p:txBody>
      </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381000" y="152400"/>
            <a:ext cx="8763000" cy="533400"/>
          </a:xfrm>
        </p:spPr>
        <p:txBody>
          <a:bodyPr/>
          <a:lstStyle/>
          <a:p>
            <a:r>
              <a:rPr lang="en-US" sz="4000" smtClean="0"/>
              <a:t>Central Iodination Facility (CIF)</a:t>
            </a:r>
          </a:p>
        </p:txBody>
      </p:sp>
      <p:sp>
        <p:nvSpPr>
          <p:cNvPr id="235523" name="Rectangle 3"/>
          <p:cNvSpPr>
            <a:spLocks noGrp="1" noChangeArrowheads="1"/>
          </p:cNvSpPr>
          <p:nvPr>
            <p:ph type="body" sz="half" idx="1"/>
          </p:nvPr>
        </p:nvSpPr>
        <p:spPr>
          <a:xfrm>
            <a:off x="228600" y="914400"/>
            <a:ext cx="8458200" cy="5638800"/>
          </a:xfrm>
        </p:spPr>
        <p:txBody>
          <a:bodyPr/>
          <a:lstStyle/>
          <a:p>
            <a:r>
              <a:rPr lang="en-US" sz="2400" dirty="0" smtClean="0"/>
              <a:t>Any procedure involving the use of 1 </a:t>
            </a:r>
            <a:r>
              <a:rPr lang="en-US" sz="2400" dirty="0" err="1" smtClean="0"/>
              <a:t>mCi</a:t>
            </a:r>
            <a:r>
              <a:rPr lang="en-US" sz="2400" dirty="0" smtClean="0"/>
              <a:t> or more of Iodine-125 or 1 Ci or more of H-3 must be conducted in the CIF, 331A HH.</a:t>
            </a:r>
          </a:p>
          <a:p>
            <a:r>
              <a:rPr lang="en-US" sz="2400" dirty="0" smtClean="0"/>
              <a:t>Authorization must specifically have approval for the use of these isotopes and quantities.</a:t>
            </a:r>
          </a:p>
          <a:p>
            <a:r>
              <a:rPr lang="en-US" sz="2400" dirty="0" smtClean="0"/>
              <a:t>Central Iodination Facility Registration Form must be completed at least 24 hours prior to the intended use.</a:t>
            </a:r>
          </a:p>
          <a:p>
            <a:r>
              <a:rPr lang="en-US" sz="2400" dirty="0">
                <a:hlinkClick r:id="rId3"/>
              </a:rPr>
              <a:t>http://www.umaryland.edu/ehs/programs/radiation-safety/forms</a:t>
            </a:r>
            <a:r>
              <a:rPr lang="en-US" sz="2400" dirty="0" smtClean="0">
                <a:hlinkClick r:id="rId3"/>
              </a:rPr>
              <a:t>/</a:t>
            </a:r>
            <a:r>
              <a:rPr lang="en-US" sz="2400" dirty="0" smtClean="0"/>
              <a:t> (must have </a:t>
            </a:r>
            <a:r>
              <a:rPr lang="en-US" sz="2400" dirty="0" err="1" smtClean="0"/>
              <a:t>MyEHS</a:t>
            </a:r>
            <a:r>
              <a:rPr lang="en-US" sz="2400" dirty="0" smtClean="0"/>
              <a:t> account)</a:t>
            </a:r>
          </a:p>
          <a:p>
            <a:r>
              <a:rPr lang="en-US" sz="2400" dirty="0" smtClean="0"/>
              <a:t>Individuals will be required to participate in the bioassay program.</a:t>
            </a:r>
          </a:p>
          <a:p>
            <a:r>
              <a:rPr lang="en-US" sz="2400" dirty="0" smtClean="0"/>
              <a:t>Individuals must attend both Radiation Safety         Training and Iodination Performance Training.</a:t>
            </a:r>
          </a:p>
        </p:txBody>
      </p:sp>
      <p:pic>
        <p:nvPicPr>
          <p:cNvPr id="235524" name="Picture 5" descr="331AHHfume"/>
          <p:cNvPicPr>
            <a:picLocks noGrp="1" noChangeAspect="1" noChangeArrowheads="1"/>
          </p:cNvPicPr>
          <p:nvPr>
            <p:ph sz="half" idx="2"/>
          </p:nvPr>
        </p:nvPicPr>
        <p:blipFill>
          <a:blip r:embed="rId4" cstate="print"/>
          <a:srcRect/>
          <a:stretch>
            <a:fillRect/>
          </a:stretch>
        </p:blipFill>
        <p:spPr>
          <a:xfrm>
            <a:off x="7543800" y="5029200"/>
            <a:ext cx="1463675" cy="1646238"/>
          </a:xfrm>
          <a:noFill/>
        </p:spPr>
      </p:pic>
      <p:sp>
        <p:nvSpPr>
          <p:cNvPr id="5" name="Slide Number Placeholder 4"/>
          <p:cNvSpPr>
            <a:spLocks noGrp="1"/>
          </p:cNvSpPr>
          <p:nvPr>
            <p:ph type="sldNum" sz="quarter" idx="12"/>
          </p:nvPr>
        </p:nvSpPr>
        <p:spPr/>
        <p:txBody>
          <a:bodyPr/>
          <a:lstStyle/>
          <a:p>
            <a:pPr>
              <a:defRPr/>
            </a:pPr>
            <a:fld id="{5F3CD03D-21B7-4FE6-98F0-9159B8622C2C}" type="slidenum">
              <a:rPr lang="en-US" smtClean="0"/>
              <a:pPr>
                <a:defRPr/>
              </a:pPr>
              <a:t>174</a:t>
            </a:fld>
            <a:endParaRPr lang="en-US" dirty="0"/>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a:xfrm>
            <a:off x="685800" y="304800"/>
            <a:ext cx="7620000" cy="685800"/>
          </a:xfrm>
        </p:spPr>
        <p:txBody>
          <a:bodyPr/>
          <a:lstStyle/>
          <a:p>
            <a:r>
              <a:rPr lang="en-US" sz="3600" smtClean="0"/>
              <a:t>Radiation Producing Machines</a:t>
            </a:r>
          </a:p>
        </p:txBody>
      </p:sp>
      <p:sp>
        <p:nvSpPr>
          <p:cNvPr id="236547" name="Rectangle 3"/>
          <p:cNvSpPr>
            <a:spLocks noGrp="1" noChangeArrowheads="1"/>
          </p:cNvSpPr>
          <p:nvPr>
            <p:ph type="body" idx="1"/>
          </p:nvPr>
        </p:nvSpPr>
        <p:spPr>
          <a:xfrm>
            <a:off x="685800" y="1600200"/>
            <a:ext cx="7772400" cy="3429000"/>
          </a:xfrm>
        </p:spPr>
        <p:txBody>
          <a:bodyPr/>
          <a:lstStyle/>
          <a:p>
            <a:pPr>
              <a:lnSpc>
                <a:spcPct val="80000"/>
              </a:lnSpc>
            </a:pPr>
            <a:r>
              <a:rPr lang="en-US" sz="2000" smtClean="0"/>
              <a:t>Register machines with the EHS office by completing an application.</a:t>
            </a:r>
          </a:p>
          <a:p>
            <a:pPr>
              <a:lnSpc>
                <a:spcPct val="80000"/>
              </a:lnSpc>
            </a:pPr>
            <a:r>
              <a:rPr lang="en-US" sz="2000" smtClean="0"/>
              <a:t>All machines must be registered with MDE. </a:t>
            </a:r>
            <a:r>
              <a:rPr lang="en-US" sz="2000" smtClean="0">
                <a:solidFill>
                  <a:srgbClr val="FFFF00"/>
                </a:solidFill>
              </a:rPr>
              <a:t>Failure to register machines can lead to fines from MDE</a:t>
            </a:r>
            <a:r>
              <a:rPr lang="en-US" sz="2000" smtClean="0"/>
              <a:t> </a:t>
            </a:r>
          </a:p>
          <a:p>
            <a:pPr>
              <a:lnSpc>
                <a:spcPct val="80000"/>
              </a:lnSpc>
            </a:pPr>
            <a:r>
              <a:rPr lang="en-US" sz="2000" smtClean="0"/>
              <a:t>Periodic inspections will be conducted by the Radiation Safety Office.</a:t>
            </a:r>
          </a:p>
          <a:p>
            <a:pPr>
              <a:lnSpc>
                <a:spcPct val="80000"/>
              </a:lnSpc>
            </a:pPr>
            <a:r>
              <a:rPr lang="en-US" sz="2000" smtClean="0"/>
              <a:t>Inspections will be performed by a Private State Inspector once every three years.</a:t>
            </a:r>
          </a:p>
          <a:p>
            <a:pPr>
              <a:lnSpc>
                <a:spcPct val="80000"/>
              </a:lnSpc>
            </a:pPr>
            <a:r>
              <a:rPr lang="en-US" sz="2000" smtClean="0"/>
              <a:t>The radiation safety office requires a complete list of machine users</a:t>
            </a:r>
          </a:p>
          <a:p>
            <a:pPr>
              <a:lnSpc>
                <a:spcPct val="80000"/>
              </a:lnSpc>
            </a:pPr>
            <a:r>
              <a:rPr lang="en-US" sz="2000" smtClean="0"/>
              <a:t>All users must undergo training.</a:t>
            </a:r>
          </a:p>
          <a:p>
            <a:pPr>
              <a:lnSpc>
                <a:spcPct val="80000"/>
              </a:lnSpc>
            </a:pPr>
            <a:endParaRPr lang="en-US" sz="2000" smtClean="0"/>
          </a:p>
        </p:txBody>
      </p:sp>
      <p:pic>
        <p:nvPicPr>
          <p:cNvPr id="236548" name="Picture 4" descr="C6_Img"/>
          <p:cNvPicPr>
            <a:picLocks noChangeAspect="1" noChangeArrowheads="1"/>
          </p:cNvPicPr>
          <p:nvPr/>
        </p:nvPicPr>
        <p:blipFill>
          <a:blip r:embed="rId3" cstate="print"/>
          <a:srcRect/>
          <a:stretch>
            <a:fillRect/>
          </a:stretch>
        </p:blipFill>
        <p:spPr bwMode="auto">
          <a:xfrm>
            <a:off x="6629400" y="4724400"/>
            <a:ext cx="2336800" cy="1905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175</a:t>
            </a:fld>
            <a:endParaRPr lang="en-US" dirty="0"/>
          </a:p>
        </p:txBody>
      </p:sp>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762000" y="381000"/>
            <a:ext cx="7620000" cy="457200"/>
          </a:xfrm>
        </p:spPr>
        <p:txBody>
          <a:bodyPr/>
          <a:lstStyle/>
          <a:p>
            <a:r>
              <a:rPr lang="en-US" smtClean="0"/>
              <a:t>Animal Facilities</a:t>
            </a:r>
          </a:p>
        </p:txBody>
      </p:sp>
      <p:sp>
        <p:nvSpPr>
          <p:cNvPr id="237571" name="Rectangle 3"/>
          <p:cNvSpPr>
            <a:spLocks noGrp="1" noChangeArrowheads="1"/>
          </p:cNvSpPr>
          <p:nvPr>
            <p:ph type="body" idx="1"/>
          </p:nvPr>
        </p:nvSpPr>
        <p:spPr>
          <a:xfrm>
            <a:off x="685800" y="1524000"/>
            <a:ext cx="7772400" cy="4800600"/>
          </a:xfrm>
        </p:spPr>
        <p:txBody>
          <a:bodyPr/>
          <a:lstStyle/>
          <a:p>
            <a:pPr>
              <a:lnSpc>
                <a:spcPct val="90000"/>
              </a:lnSpc>
            </a:pPr>
            <a:r>
              <a:rPr lang="en-US" smtClean="0"/>
              <a:t>Animal facilities should be indicated in the basic research application</a:t>
            </a:r>
          </a:p>
          <a:p>
            <a:pPr>
              <a:lnSpc>
                <a:spcPct val="90000"/>
              </a:lnSpc>
            </a:pPr>
            <a:r>
              <a:rPr lang="en-US" smtClean="0"/>
              <a:t>Necropsy</a:t>
            </a:r>
          </a:p>
          <a:p>
            <a:pPr lvl="2">
              <a:lnSpc>
                <a:spcPct val="90000"/>
              </a:lnSpc>
            </a:pPr>
            <a:r>
              <a:rPr lang="en-US" smtClean="0"/>
              <a:t>Presents both contamination and irradiation hazards</a:t>
            </a:r>
          </a:p>
          <a:p>
            <a:pPr lvl="2">
              <a:lnSpc>
                <a:spcPct val="90000"/>
              </a:lnSpc>
            </a:pPr>
            <a:r>
              <a:rPr lang="en-US" smtClean="0"/>
              <a:t>Procedures for sample collection and waste disposal should be followed</a:t>
            </a:r>
          </a:p>
          <a:p>
            <a:pPr>
              <a:lnSpc>
                <a:spcPct val="90000"/>
              </a:lnSpc>
            </a:pPr>
            <a:r>
              <a:rPr lang="en-US" smtClean="0"/>
              <a:t>Irradiation</a:t>
            </a:r>
          </a:p>
          <a:p>
            <a:pPr lvl="2">
              <a:lnSpc>
                <a:spcPct val="90000"/>
              </a:lnSpc>
            </a:pPr>
            <a:r>
              <a:rPr lang="en-US" smtClean="0"/>
              <a:t>Implement time, distance and shielding</a:t>
            </a:r>
          </a:p>
          <a:p>
            <a:pPr lvl="2">
              <a:lnSpc>
                <a:spcPct val="90000"/>
              </a:lnSpc>
            </a:pPr>
            <a:r>
              <a:rPr lang="en-US" smtClean="0"/>
              <a:t>Personnel monitoring devices should be used</a:t>
            </a:r>
          </a:p>
          <a:p>
            <a:pPr lvl="2">
              <a:lnSpc>
                <a:spcPct val="90000"/>
              </a:lnSpc>
            </a:pPr>
            <a:r>
              <a:rPr lang="en-US" smtClean="0"/>
              <a:t>Use of mechanical restraining devices</a:t>
            </a:r>
          </a:p>
          <a:p>
            <a:pPr lvl="2">
              <a:lnSpc>
                <a:spcPct val="90000"/>
              </a:lnSpc>
            </a:pPr>
            <a:endParaRPr lang="en-US" smtClean="0"/>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176</a:t>
            </a:fld>
            <a:endParaRPr lang="en-US" dirty="0"/>
          </a:p>
        </p:txBody>
      </p:sp>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r>
              <a:rPr lang="en-US" smtClean="0"/>
              <a:t>Emergency Response</a:t>
            </a:r>
          </a:p>
        </p:txBody>
      </p:sp>
      <p:sp>
        <p:nvSpPr>
          <p:cNvPr id="238595" name="Rectangle 3"/>
          <p:cNvSpPr>
            <a:spLocks noGrp="1" noChangeArrowheads="1"/>
          </p:cNvSpPr>
          <p:nvPr>
            <p:ph type="body" idx="1"/>
          </p:nvPr>
        </p:nvSpPr>
        <p:spPr>
          <a:xfrm>
            <a:off x="1905000" y="2743200"/>
            <a:ext cx="5029200" cy="1371600"/>
          </a:xfrm>
        </p:spPr>
        <p:txBody>
          <a:bodyPr/>
          <a:lstStyle/>
          <a:p>
            <a:pPr algn="ctr">
              <a:buFontTx/>
              <a:buNone/>
            </a:pPr>
            <a:r>
              <a:rPr lang="en-US" smtClean="0"/>
              <a:t>What to Do If There Is An Emergency</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177</a:t>
            </a:fld>
            <a:endParaRPr lang="en-US" dirty="0"/>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685800" y="228600"/>
            <a:ext cx="7772400" cy="838200"/>
          </a:xfrm>
        </p:spPr>
        <p:txBody>
          <a:bodyPr/>
          <a:lstStyle/>
          <a:p>
            <a:r>
              <a:rPr lang="en-US" smtClean="0"/>
              <a:t>Minor Spills	</a:t>
            </a:r>
          </a:p>
        </p:txBody>
      </p:sp>
      <p:sp>
        <p:nvSpPr>
          <p:cNvPr id="239619" name="Rectangle 3"/>
          <p:cNvSpPr>
            <a:spLocks noGrp="1" noChangeArrowheads="1"/>
          </p:cNvSpPr>
          <p:nvPr>
            <p:ph type="body" idx="1"/>
          </p:nvPr>
        </p:nvSpPr>
        <p:spPr>
          <a:xfrm>
            <a:off x="762000" y="990600"/>
            <a:ext cx="7772400" cy="5486400"/>
          </a:xfrm>
        </p:spPr>
        <p:txBody>
          <a:bodyPr/>
          <a:lstStyle/>
          <a:p>
            <a:r>
              <a:rPr lang="en-US" sz="2800" smtClean="0"/>
              <a:t>Spills with 10 </a:t>
            </a:r>
            <a:r>
              <a:rPr lang="en-US" sz="2800" smtClean="0">
                <a:sym typeface="WP Greek Helve" pitchFamily="2" charset="2"/>
              </a:rPr>
              <a:t>uCi or less of radioactive material.</a:t>
            </a:r>
          </a:p>
          <a:p>
            <a:r>
              <a:rPr lang="en-US" sz="2800" smtClean="0"/>
              <a:t>Remove gloves.</a:t>
            </a:r>
          </a:p>
          <a:p>
            <a:r>
              <a:rPr lang="en-US" sz="2800" smtClean="0"/>
              <a:t>Wash hands if they were contaminated from the spill.  </a:t>
            </a:r>
          </a:p>
          <a:p>
            <a:r>
              <a:rPr lang="en-US" sz="2800" smtClean="0"/>
              <a:t>Put on clean gloves.</a:t>
            </a:r>
          </a:p>
          <a:p>
            <a:r>
              <a:rPr lang="en-US" sz="2800" smtClean="0"/>
              <a:t>Cover liquid spill with absorbent material.</a:t>
            </a:r>
          </a:p>
          <a:p>
            <a:r>
              <a:rPr lang="en-US" sz="2800" smtClean="0"/>
              <a:t>Restrict traffic to the area.</a:t>
            </a:r>
          </a:p>
          <a:p>
            <a:r>
              <a:rPr lang="en-US" sz="2800" smtClean="0"/>
              <a:t>Monitor everyone before they leave the area.</a:t>
            </a:r>
          </a:p>
          <a:p>
            <a:r>
              <a:rPr lang="en-US" sz="2800" smtClean="0"/>
              <a:t>Notify the RSO.</a:t>
            </a:r>
          </a:p>
          <a:p>
            <a:r>
              <a:rPr lang="en-US" sz="2800" smtClean="0"/>
              <a:t>Decontaminate.</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178</a:t>
            </a:fld>
            <a:endParaRPr lang="en-US" dirty="0"/>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762000" y="228600"/>
            <a:ext cx="7772400" cy="762000"/>
          </a:xfrm>
        </p:spPr>
        <p:txBody>
          <a:bodyPr/>
          <a:lstStyle/>
          <a:p>
            <a:r>
              <a:rPr lang="en-US" smtClean="0"/>
              <a:t>Major Spills</a:t>
            </a:r>
          </a:p>
        </p:txBody>
      </p:sp>
      <p:sp>
        <p:nvSpPr>
          <p:cNvPr id="240643" name="Rectangle 3"/>
          <p:cNvSpPr>
            <a:spLocks noGrp="1" noChangeArrowheads="1"/>
          </p:cNvSpPr>
          <p:nvPr>
            <p:ph type="body" idx="1"/>
          </p:nvPr>
        </p:nvSpPr>
        <p:spPr>
          <a:xfrm>
            <a:off x="609600" y="1600200"/>
            <a:ext cx="7772400" cy="4343400"/>
          </a:xfrm>
        </p:spPr>
        <p:txBody>
          <a:bodyPr/>
          <a:lstStyle/>
          <a:p>
            <a:r>
              <a:rPr lang="en-US" sz="2800" smtClean="0"/>
              <a:t>Spills of 10 </a:t>
            </a:r>
            <a:r>
              <a:rPr lang="en-US" sz="2800" smtClean="0">
                <a:sym typeface="WP Greek Helve" pitchFamily="2" charset="2"/>
              </a:rPr>
              <a:t>uCi or more of radioactive material</a:t>
            </a:r>
          </a:p>
          <a:p>
            <a:r>
              <a:rPr lang="en-US" sz="2800" smtClean="0">
                <a:sym typeface="WP Greek Helve" pitchFamily="2" charset="2"/>
              </a:rPr>
              <a:t>Notify all personnel to vacate the area and monitor them before they leave</a:t>
            </a:r>
          </a:p>
          <a:p>
            <a:r>
              <a:rPr lang="en-US" sz="2800" smtClean="0">
                <a:sym typeface="WP Greek Helve" pitchFamily="2" charset="2"/>
              </a:rPr>
              <a:t>Call EHS immediately</a:t>
            </a:r>
          </a:p>
          <a:p>
            <a:r>
              <a:rPr lang="en-US" sz="2800" smtClean="0">
                <a:sym typeface="WP Greek Helve" pitchFamily="2" charset="2"/>
              </a:rPr>
              <a:t>Confine the spill if possible, </a:t>
            </a:r>
            <a:r>
              <a:rPr lang="en-US" sz="2800" b="1" smtClean="0">
                <a:sym typeface="WP Greek Helve" pitchFamily="2" charset="2"/>
              </a:rPr>
              <a:t>DO NOT </a:t>
            </a:r>
            <a:r>
              <a:rPr lang="en-US" sz="2800" smtClean="0">
                <a:sym typeface="WP Greek Helve" pitchFamily="2" charset="2"/>
              </a:rPr>
              <a:t>attempt to clean up the spill until assisted by EHS</a:t>
            </a:r>
          </a:p>
          <a:p>
            <a:r>
              <a:rPr lang="en-US" sz="2800" b="1" u="sng" smtClean="0">
                <a:sym typeface="WP Greek Helve" pitchFamily="2" charset="2"/>
              </a:rPr>
              <a:t>NO ONE IS TO RE-ENTER THE AREA UNTIL APPROVED BY THE RSO.</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179</a:t>
            </a:fld>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dirty="0" smtClean="0"/>
              <a:t>Photons:</a:t>
            </a:r>
            <a:br>
              <a:rPr lang="en-US" dirty="0" smtClean="0"/>
            </a:br>
            <a:r>
              <a:rPr lang="en-US" dirty="0" smtClean="0"/>
              <a:t>X-Ray vs Gamma Ray</a:t>
            </a:r>
          </a:p>
        </p:txBody>
      </p:sp>
      <p:grpSp>
        <p:nvGrpSpPr>
          <p:cNvPr id="60419" name="Group 36"/>
          <p:cNvGrpSpPr>
            <a:grpSpLocks/>
          </p:cNvGrpSpPr>
          <p:nvPr/>
        </p:nvGrpSpPr>
        <p:grpSpPr bwMode="auto">
          <a:xfrm>
            <a:off x="2362200" y="2362200"/>
            <a:ext cx="4459288" cy="2590800"/>
            <a:chOff x="1488" y="1488"/>
            <a:chExt cx="2809" cy="1632"/>
          </a:xfrm>
        </p:grpSpPr>
        <p:sp>
          <p:nvSpPr>
            <p:cNvPr id="60420" name="Oval 4"/>
            <p:cNvSpPr>
              <a:spLocks noChangeArrowheads="1"/>
            </p:cNvSpPr>
            <p:nvPr/>
          </p:nvSpPr>
          <p:spPr bwMode="auto">
            <a:xfrm>
              <a:off x="1488" y="1488"/>
              <a:ext cx="1883" cy="1632"/>
            </a:xfrm>
            <a:prstGeom prst="ellipse">
              <a:avLst/>
            </a:prstGeom>
            <a:noFill/>
            <a:ln w="9525">
              <a:solidFill>
                <a:schemeClr val="folHlink"/>
              </a:solidFill>
              <a:round/>
              <a:headEnd/>
              <a:tailEnd/>
            </a:ln>
          </p:spPr>
          <p:txBody>
            <a:bodyPr wrap="none" anchor="ctr"/>
            <a:lstStyle/>
            <a:p>
              <a:endParaRPr lang="en-US"/>
            </a:p>
          </p:txBody>
        </p:sp>
        <p:sp>
          <p:nvSpPr>
            <p:cNvPr id="60421" name="Oval 5"/>
            <p:cNvSpPr>
              <a:spLocks noChangeArrowheads="1"/>
            </p:cNvSpPr>
            <p:nvPr/>
          </p:nvSpPr>
          <p:spPr bwMode="auto">
            <a:xfrm>
              <a:off x="1700" y="1789"/>
              <a:ext cx="1459" cy="1030"/>
            </a:xfrm>
            <a:prstGeom prst="ellipse">
              <a:avLst/>
            </a:prstGeom>
            <a:noFill/>
            <a:ln w="9525">
              <a:solidFill>
                <a:schemeClr val="folHlink"/>
              </a:solidFill>
              <a:round/>
              <a:headEnd/>
              <a:tailEnd/>
            </a:ln>
          </p:spPr>
          <p:txBody>
            <a:bodyPr wrap="none" anchor="ctr"/>
            <a:lstStyle/>
            <a:p>
              <a:endParaRPr lang="en-US"/>
            </a:p>
          </p:txBody>
        </p:sp>
        <p:sp>
          <p:nvSpPr>
            <p:cNvPr id="60422" name="Oval 6"/>
            <p:cNvSpPr>
              <a:spLocks noChangeArrowheads="1"/>
            </p:cNvSpPr>
            <p:nvPr/>
          </p:nvSpPr>
          <p:spPr bwMode="auto">
            <a:xfrm>
              <a:off x="1912" y="1960"/>
              <a:ext cx="1035" cy="688"/>
            </a:xfrm>
            <a:prstGeom prst="ellipse">
              <a:avLst/>
            </a:prstGeom>
            <a:noFill/>
            <a:ln w="9525">
              <a:solidFill>
                <a:schemeClr val="folHlink"/>
              </a:solidFill>
              <a:round/>
              <a:headEnd/>
              <a:tailEnd/>
            </a:ln>
          </p:spPr>
          <p:txBody>
            <a:bodyPr wrap="none" anchor="ctr"/>
            <a:lstStyle/>
            <a:p>
              <a:endParaRPr lang="en-US"/>
            </a:p>
          </p:txBody>
        </p:sp>
        <p:sp>
          <p:nvSpPr>
            <p:cNvPr id="60423" name="Oval 11"/>
            <p:cNvSpPr>
              <a:spLocks noChangeArrowheads="1"/>
            </p:cNvSpPr>
            <p:nvPr/>
          </p:nvSpPr>
          <p:spPr bwMode="auto">
            <a:xfrm>
              <a:off x="2575" y="2776"/>
              <a:ext cx="53" cy="86"/>
            </a:xfrm>
            <a:prstGeom prst="ellipse">
              <a:avLst/>
            </a:prstGeom>
            <a:solidFill>
              <a:schemeClr val="hlink"/>
            </a:solidFill>
            <a:ln w="9525">
              <a:solidFill>
                <a:schemeClr val="tx2"/>
              </a:solidFill>
              <a:round/>
              <a:headEnd/>
              <a:tailEnd/>
            </a:ln>
          </p:spPr>
          <p:txBody>
            <a:bodyPr wrap="none" anchor="ctr"/>
            <a:lstStyle/>
            <a:p>
              <a:endParaRPr lang="en-US"/>
            </a:p>
          </p:txBody>
        </p:sp>
        <p:sp>
          <p:nvSpPr>
            <p:cNvPr id="60424" name="Oval 12"/>
            <p:cNvSpPr>
              <a:spLocks noChangeArrowheads="1"/>
            </p:cNvSpPr>
            <p:nvPr/>
          </p:nvSpPr>
          <p:spPr bwMode="auto">
            <a:xfrm>
              <a:off x="3345" y="2304"/>
              <a:ext cx="53" cy="86"/>
            </a:xfrm>
            <a:prstGeom prst="ellipse">
              <a:avLst/>
            </a:prstGeom>
            <a:noFill/>
            <a:ln w="9525">
              <a:solidFill>
                <a:schemeClr val="bg1"/>
              </a:solidFill>
              <a:round/>
              <a:headEnd/>
              <a:tailEnd/>
            </a:ln>
          </p:spPr>
          <p:txBody>
            <a:bodyPr wrap="none" anchor="ctr"/>
            <a:lstStyle/>
            <a:p>
              <a:endParaRPr lang="en-US"/>
            </a:p>
          </p:txBody>
        </p:sp>
        <p:grpSp>
          <p:nvGrpSpPr>
            <p:cNvPr id="60425" name="Group 33"/>
            <p:cNvGrpSpPr>
              <a:grpSpLocks/>
            </p:cNvGrpSpPr>
            <p:nvPr/>
          </p:nvGrpSpPr>
          <p:grpSpPr bwMode="auto">
            <a:xfrm>
              <a:off x="2310" y="2175"/>
              <a:ext cx="186" cy="215"/>
              <a:chOff x="2310" y="2175"/>
              <a:chExt cx="186" cy="215"/>
            </a:xfrm>
          </p:grpSpPr>
          <p:sp>
            <p:nvSpPr>
              <p:cNvPr id="60435" name="Oval 7"/>
              <p:cNvSpPr>
                <a:spLocks noChangeArrowheads="1"/>
              </p:cNvSpPr>
              <p:nvPr/>
            </p:nvSpPr>
            <p:spPr bwMode="auto">
              <a:xfrm>
                <a:off x="2337" y="2304"/>
                <a:ext cx="53" cy="86"/>
              </a:xfrm>
              <a:prstGeom prst="ellipse">
                <a:avLst/>
              </a:prstGeom>
              <a:solidFill>
                <a:schemeClr val="hlink"/>
              </a:solidFill>
              <a:ln w="9525">
                <a:solidFill>
                  <a:schemeClr val="tx2"/>
                </a:solidFill>
                <a:round/>
                <a:headEnd/>
                <a:tailEnd/>
              </a:ln>
            </p:spPr>
            <p:txBody>
              <a:bodyPr wrap="none" anchor="ctr"/>
              <a:lstStyle/>
              <a:p>
                <a:endParaRPr lang="en-US"/>
              </a:p>
            </p:txBody>
          </p:sp>
          <p:sp>
            <p:nvSpPr>
              <p:cNvPr id="60436" name="Oval 8"/>
              <p:cNvSpPr>
                <a:spLocks noChangeArrowheads="1"/>
              </p:cNvSpPr>
              <p:nvPr/>
            </p:nvSpPr>
            <p:spPr bwMode="auto">
              <a:xfrm>
                <a:off x="2416" y="2218"/>
                <a:ext cx="53" cy="86"/>
              </a:xfrm>
              <a:prstGeom prst="ellipse">
                <a:avLst/>
              </a:prstGeom>
              <a:solidFill>
                <a:srgbClr val="969696"/>
              </a:solidFill>
              <a:ln w="9525">
                <a:solidFill>
                  <a:schemeClr val="tx2"/>
                </a:solidFill>
                <a:round/>
                <a:headEnd/>
                <a:tailEnd/>
              </a:ln>
            </p:spPr>
            <p:txBody>
              <a:bodyPr wrap="none" anchor="ctr"/>
              <a:lstStyle/>
              <a:p>
                <a:endParaRPr lang="en-US"/>
              </a:p>
            </p:txBody>
          </p:sp>
          <p:sp>
            <p:nvSpPr>
              <p:cNvPr id="60437" name="Oval 9"/>
              <p:cNvSpPr>
                <a:spLocks noChangeArrowheads="1"/>
              </p:cNvSpPr>
              <p:nvPr/>
            </p:nvSpPr>
            <p:spPr bwMode="auto">
              <a:xfrm>
                <a:off x="2443" y="2261"/>
                <a:ext cx="53" cy="86"/>
              </a:xfrm>
              <a:prstGeom prst="ellipse">
                <a:avLst/>
              </a:prstGeom>
              <a:solidFill>
                <a:srgbClr val="969696"/>
              </a:solidFill>
              <a:ln w="9525">
                <a:solidFill>
                  <a:schemeClr val="tx2"/>
                </a:solidFill>
                <a:round/>
                <a:headEnd/>
                <a:tailEnd/>
              </a:ln>
            </p:spPr>
            <p:txBody>
              <a:bodyPr wrap="none" anchor="ctr"/>
              <a:lstStyle/>
              <a:p>
                <a:endParaRPr lang="en-US"/>
              </a:p>
            </p:txBody>
          </p:sp>
          <p:sp>
            <p:nvSpPr>
              <p:cNvPr id="60438" name="Oval 10"/>
              <p:cNvSpPr>
                <a:spLocks noChangeArrowheads="1"/>
              </p:cNvSpPr>
              <p:nvPr/>
            </p:nvSpPr>
            <p:spPr bwMode="auto">
              <a:xfrm>
                <a:off x="2310" y="2218"/>
                <a:ext cx="53" cy="86"/>
              </a:xfrm>
              <a:prstGeom prst="ellipse">
                <a:avLst/>
              </a:prstGeom>
              <a:solidFill>
                <a:srgbClr val="969696"/>
              </a:solidFill>
              <a:ln w="9525">
                <a:solidFill>
                  <a:schemeClr val="tx2"/>
                </a:solidFill>
                <a:round/>
                <a:headEnd/>
                <a:tailEnd/>
              </a:ln>
            </p:spPr>
            <p:txBody>
              <a:bodyPr wrap="none" anchor="ctr"/>
              <a:lstStyle/>
              <a:p>
                <a:endParaRPr lang="en-US"/>
              </a:p>
            </p:txBody>
          </p:sp>
          <p:grpSp>
            <p:nvGrpSpPr>
              <p:cNvPr id="60439" name="Group 31"/>
              <p:cNvGrpSpPr>
                <a:grpSpLocks/>
              </p:cNvGrpSpPr>
              <p:nvPr/>
            </p:nvGrpSpPr>
            <p:grpSpPr bwMode="auto">
              <a:xfrm>
                <a:off x="2310" y="2175"/>
                <a:ext cx="186" cy="215"/>
                <a:chOff x="2310" y="2175"/>
                <a:chExt cx="186" cy="215"/>
              </a:xfrm>
            </p:grpSpPr>
            <p:sp>
              <p:nvSpPr>
                <p:cNvPr id="60440" name="Oval 14"/>
                <p:cNvSpPr>
                  <a:spLocks noChangeArrowheads="1"/>
                </p:cNvSpPr>
                <p:nvPr/>
              </p:nvSpPr>
              <p:spPr bwMode="auto">
                <a:xfrm>
                  <a:off x="2363" y="2175"/>
                  <a:ext cx="53" cy="86"/>
                </a:xfrm>
                <a:prstGeom prst="ellipse">
                  <a:avLst/>
                </a:prstGeom>
                <a:solidFill>
                  <a:srgbClr val="969696"/>
                </a:solidFill>
                <a:ln w="9525">
                  <a:solidFill>
                    <a:schemeClr val="tx2"/>
                  </a:solidFill>
                  <a:round/>
                  <a:headEnd/>
                  <a:tailEnd/>
                </a:ln>
              </p:spPr>
              <p:txBody>
                <a:bodyPr wrap="none" anchor="ctr"/>
                <a:lstStyle/>
                <a:p>
                  <a:endParaRPr lang="en-US"/>
                </a:p>
              </p:txBody>
            </p:sp>
            <p:sp>
              <p:nvSpPr>
                <p:cNvPr id="60441" name="Oval 15"/>
                <p:cNvSpPr>
                  <a:spLocks noChangeArrowheads="1"/>
                </p:cNvSpPr>
                <p:nvPr/>
              </p:nvSpPr>
              <p:spPr bwMode="auto">
                <a:xfrm>
                  <a:off x="2363" y="2304"/>
                  <a:ext cx="53" cy="86"/>
                </a:xfrm>
                <a:prstGeom prst="ellipse">
                  <a:avLst/>
                </a:prstGeom>
                <a:solidFill>
                  <a:srgbClr val="969696"/>
                </a:solidFill>
                <a:ln w="9525">
                  <a:solidFill>
                    <a:schemeClr val="tx2"/>
                  </a:solidFill>
                  <a:round/>
                  <a:headEnd/>
                  <a:tailEnd/>
                </a:ln>
              </p:spPr>
              <p:txBody>
                <a:bodyPr wrap="none" anchor="ctr"/>
                <a:lstStyle/>
                <a:p>
                  <a:endParaRPr lang="en-US"/>
                </a:p>
              </p:txBody>
            </p:sp>
            <p:sp>
              <p:nvSpPr>
                <p:cNvPr id="60442" name="Oval 16"/>
                <p:cNvSpPr>
                  <a:spLocks noChangeArrowheads="1"/>
                </p:cNvSpPr>
                <p:nvPr/>
              </p:nvSpPr>
              <p:spPr bwMode="auto">
                <a:xfrm>
                  <a:off x="2363" y="2218"/>
                  <a:ext cx="53" cy="86"/>
                </a:xfrm>
                <a:prstGeom prst="ellipse">
                  <a:avLst/>
                </a:prstGeom>
                <a:solidFill>
                  <a:srgbClr val="003366"/>
                </a:solidFill>
                <a:ln w="9525">
                  <a:solidFill>
                    <a:schemeClr val="tx2"/>
                  </a:solidFill>
                  <a:round/>
                  <a:headEnd/>
                  <a:tailEnd/>
                </a:ln>
              </p:spPr>
              <p:txBody>
                <a:bodyPr wrap="none" anchor="ctr"/>
                <a:lstStyle/>
                <a:p>
                  <a:endParaRPr lang="en-US"/>
                </a:p>
              </p:txBody>
            </p:sp>
            <p:sp>
              <p:nvSpPr>
                <p:cNvPr id="60443" name="Oval 17"/>
                <p:cNvSpPr>
                  <a:spLocks noChangeArrowheads="1"/>
                </p:cNvSpPr>
                <p:nvPr/>
              </p:nvSpPr>
              <p:spPr bwMode="auto">
                <a:xfrm>
                  <a:off x="2416" y="2304"/>
                  <a:ext cx="53" cy="86"/>
                </a:xfrm>
                <a:prstGeom prst="ellipse">
                  <a:avLst/>
                </a:prstGeom>
                <a:solidFill>
                  <a:schemeClr val="hlink"/>
                </a:solidFill>
                <a:ln w="9525">
                  <a:solidFill>
                    <a:schemeClr val="tx2"/>
                  </a:solidFill>
                  <a:round/>
                  <a:headEnd/>
                  <a:tailEnd/>
                </a:ln>
              </p:spPr>
              <p:txBody>
                <a:bodyPr wrap="none" anchor="ctr"/>
                <a:lstStyle/>
                <a:p>
                  <a:endParaRPr lang="en-US"/>
                </a:p>
              </p:txBody>
            </p:sp>
            <p:sp>
              <p:nvSpPr>
                <p:cNvPr id="60444" name="Oval 18"/>
                <p:cNvSpPr>
                  <a:spLocks noChangeArrowheads="1"/>
                </p:cNvSpPr>
                <p:nvPr/>
              </p:nvSpPr>
              <p:spPr bwMode="auto">
                <a:xfrm>
                  <a:off x="2310" y="2175"/>
                  <a:ext cx="53" cy="86"/>
                </a:xfrm>
                <a:prstGeom prst="ellipse">
                  <a:avLst/>
                </a:prstGeom>
                <a:solidFill>
                  <a:srgbClr val="003366"/>
                </a:solidFill>
                <a:ln w="9525">
                  <a:solidFill>
                    <a:schemeClr val="tx2"/>
                  </a:solidFill>
                  <a:round/>
                  <a:headEnd/>
                  <a:tailEnd/>
                </a:ln>
              </p:spPr>
              <p:txBody>
                <a:bodyPr wrap="none" anchor="ctr"/>
                <a:lstStyle/>
                <a:p>
                  <a:endParaRPr lang="en-US"/>
                </a:p>
              </p:txBody>
            </p:sp>
            <p:sp>
              <p:nvSpPr>
                <p:cNvPr id="60445" name="Oval 19"/>
                <p:cNvSpPr>
                  <a:spLocks noChangeArrowheads="1"/>
                </p:cNvSpPr>
                <p:nvPr/>
              </p:nvSpPr>
              <p:spPr bwMode="auto">
                <a:xfrm>
                  <a:off x="2443" y="2218"/>
                  <a:ext cx="53" cy="86"/>
                </a:xfrm>
                <a:prstGeom prst="ellipse">
                  <a:avLst/>
                </a:prstGeom>
                <a:solidFill>
                  <a:srgbClr val="003366"/>
                </a:solidFill>
                <a:ln w="9525">
                  <a:solidFill>
                    <a:schemeClr val="tx2"/>
                  </a:solidFill>
                  <a:round/>
                  <a:headEnd/>
                  <a:tailEnd/>
                </a:ln>
              </p:spPr>
              <p:txBody>
                <a:bodyPr wrap="none" anchor="ctr"/>
                <a:lstStyle/>
                <a:p>
                  <a:endParaRPr lang="en-US"/>
                </a:p>
              </p:txBody>
            </p:sp>
            <p:sp>
              <p:nvSpPr>
                <p:cNvPr id="60446" name="Oval 20"/>
                <p:cNvSpPr>
                  <a:spLocks noChangeArrowheads="1"/>
                </p:cNvSpPr>
                <p:nvPr/>
              </p:nvSpPr>
              <p:spPr bwMode="auto">
                <a:xfrm>
                  <a:off x="2310" y="2261"/>
                  <a:ext cx="53" cy="86"/>
                </a:xfrm>
                <a:prstGeom prst="ellipse">
                  <a:avLst/>
                </a:prstGeom>
                <a:solidFill>
                  <a:schemeClr val="hlink"/>
                </a:solidFill>
                <a:ln w="9525">
                  <a:solidFill>
                    <a:schemeClr val="tx2"/>
                  </a:solidFill>
                  <a:round/>
                  <a:headEnd/>
                  <a:tailEnd/>
                </a:ln>
              </p:spPr>
              <p:txBody>
                <a:bodyPr wrap="none" anchor="ctr"/>
                <a:lstStyle/>
                <a:p>
                  <a:endParaRPr lang="en-US"/>
                </a:p>
              </p:txBody>
            </p:sp>
          </p:grpSp>
        </p:grpSp>
        <p:sp>
          <p:nvSpPr>
            <p:cNvPr id="60426" name="Line 21"/>
            <p:cNvSpPr>
              <a:spLocks noChangeShapeType="1"/>
            </p:cNvSpPr>
            <p:nvPr/>
          </p:nvSpPr>
          <p:spPr bwMode="auto">
            <a:xfrm flipH="1">
              <a:off x="2628" y="2347"/>
              <a:ext cx="717" cy="429"/>
            </a:xfrm>
            <a:prstGeom prst="line">
              <a:avLst/>
            </a:prstGeom>
            <a:noFill/>
            <a:ln w="9525">
              <a:solidFill>
                <a:srgbClr val="CCFF99"/>
              </a:solidFill>
              <a:round/>
              <a:headEnd/>
              <a:tailEnd type="triangle" w="med" len="med"/>
            </a:ln>
          </p:spPr>
          <p:txBody>
            <a:bodyPr wrap="none" anchor="ctr"/>
            <a:lstStyle/>
            <a:p>
              <a:endParaRPr lang="en-US"/>
            </a:p>
          </p:txBody>
        </p:sp>
        <p:grpSp>
          <p:nvGrpSpPr>
            <p:cNvPr id="60427" name="Group 22"/>
            <p:cNvGrpSpPr>
              <a:grpSpLocks/>
            </p:cNvGrpSpPr>
            <p:nvPr/>
          </p:nvGrpSpPr>
          <p:grpSpPr bwMode="auto">
            <a:xfrm rot="20897485" flipV="1">
              <a:off x="2469" y="2089"/>
              <a:ext cx="982" cy="86"/>
              <a:chOff x="4320" y="2016"/>
              <a:chExt cx="1104" cy="296"/>
            </a:xfrm>
          </p:grpSpPr>
          <p:sp>
            <p:nvSpPr>
              <p:cNvPr id="60433" name="Freeform 23"/>
              <p:cNvSpPr>
                <a:spLocks/>
              </p:cNvSpPr>
              <p:nvPr/>
            </p:nvSpPr>
            <p:spPr bwMode="auto">
              <a:xfrm>
                <a:off x="4320" y="2048"/>
                <a:ext cx="1008" cy="264"/>
              </a:xfrm>
              <a:custGeom>
                <a:avLst/>
                <a:gdLst>
                  <a:gd name="T0" fmla="*/ 0 w 1008"/>
                  <a:gd name="T1" fmla="*/ 160 h 264"/>
                  <a:gd name="T2" fmla="*/ 192 w 1008"/>
                  <a:gd name="T3" fmla="*/ 16 h 264"/>
                  <a:gd name="T4" fmla="*/ 384 w 1008"/>
                  <a:gd name="T5" fmla="*/ 160 h 264"/>
                  <a:gd name="T6" fmla="*/ 576 w 1008"/>
                  <a:gd name="T7" fmla="*/ 16 h 264"/>
                  <a:gd name="T8" fmla="*/ 768 w 1008"/>
                  <a:gd name="T9" fmla="*/ 256 h 264"/>
                  <a:gd name="T10" fmla="*/ 1008 w 1008"/>
                  <a:gd name="T11" fmla="*/ 64 h 264"/>
                  <a:gd name="T12" fmla="*/ 0 60000 65536"/>
                  <a:gd name="T13" fmla="*/ 0 60000 65536"/>
                  <a:gd name="T14" fmla="*/ 0 60000 65536"/>
                  <a:gd name="T15" fmla="*/ 0 60000 65536"/>
                  <a:gd name="T16" fmla="*/ 0 60000 65536"/>
                  <a:gd name="T17" fmla="*/ 0 60000 65536"/>
                  <a:gd name="T18" fmla="*/ 0 w 1008"/>
                  <a:gd name="T19" fmla="*/ 0 h 264"/>
                  <a:gd name="T20" fmla="*/ 1008 w 1008"/>
                  <a:gd name="T21" fmla="*/ 264 h 264"/>
                </a:gdLst>
                <a:ahLst/>
                <a:cxnLst>
                  <a:cxn ang="T12">
                    <a:pos x="T0" y="T1"/>
                  </a:cxn>
                  <a:cxn ang="T13">
                    <a:pos x="T2" y="T3"/>
                  </a:cxn>
                  <a:cxn ang="T14">
                    <a:pos x="T4" y="T5"/>
                  </a:cxn>
                  <a:cxn ang="T15">
                    <a:pos x="T6" y="T7"/>
                  </a:cxn>
                  <a:cxn ang="T16">
                    <a:pos x="T8" y="T9"/>
                  </a:cxn>
                  <a:cxn ang="T17">
                    <a:pos x="T10" y="T11"/>
                  </a:cxn>
                </a:cxnLst>
                <a:rect l="T18" t="T19" r="T20" b="T21"/>
                <a:pathLst>
                  <a:path w="1008" h="264">
                    <a:moveTo>
                      <a:pt x="0" y="160"/>
                    </a:moveTo>
                    <a:cubicBezTo>
                      <a:pt x="64" y="88"/>
                      <a:pt x="128" y="16"/>
                      <a:pt x="192" y="16"/>
                    </a:cubicBezTo>
                    <a:cubicBezTo>
                      <a:pt x="256" y="16"/>
                      <a:pt x="320" y="160"/>
                      <a:pt x="384" y="160"/>
                    </a:cubicBezTo>
                    <a:cubicBezTo>
                      <a:pt x="448" y="160"/>
                      <a:pt x="512" y="0"/>
                      <a:pt x="576" y="16"/>
                    </a:cubicBezTo>
                    <a:cubicBezTo>
                      <a:pt x="640" y="32"/>
                      <a:pt x="696" y="248"/>
                      <a:pt x="768" y="256"/>
                    </a:cubicBezTo>
                    <a:cubicBezTo>
                      <a:pt x="840" y="264"/>
                      <a:pt x="968" y="96"/>
                      <a:pt x="1008" y="64"/>
                    </a:cubicBezTo>
                  </a:path>
                </a:pathLst>
              </a:custGeom>
              <a:noFill/>
              <a:ln w="9525">
                <a:solidFill>
                  <a:srgbClr val="FF99FF"/>
                </a:solidFill>
                <a:round/>
                <a:headEnd/>
                <a:tailEnd/>
              </a:ln>
            </p:spPr>
            <p:txBody>
              <a:bodyPr wrap="none" anchor="ctr"/>
              <a:lstStyle/>
              <a:p>
                <a:endParaRPr lang="en-US"/>
              </a:p>
            </p:txBody>
          </p:sp>
          <p:sp>
            <p:nvSpPr>
              <p:cNvPr id="60434" name="Line 24"/>
              <p:cNvSpPr>
                <a:spLocks noChangeShapeType="1"/>
              </p:cNvSpPr>
              <p:nvPr/>
            </p:nvSpPr>
            <p:spPr bwMode="auto">
              <a:xfrm flipV="1">
                <a:off x="5232" y="2016"/>
                <a:ext cx="192" cy="192"/>
              </a:xfrm>
              <a:prstGeom prst="line">
                <a:avLst/>
              </a:prstGeom>
              <a:noFill/>
              <a:ln w="9525">
                <a:solidFill>
                  <a:srgbClr val="FF99FF"/>
                </a:solidFill>
                <a:round/>
                <a:headEnd/>
                <a:tailEnd type="triangle" w="med" len="med"/>
              </a:ln>
            </p:spPr>
            <p:txBody>
              <a:bodyPr wrap="none" anchor="ctr"/>
              <a:lstStyle/>
              <a:p>
                <a:endParaRPr lang="en-US"/>
              </a:p>
            </p:txBody>
          </p:sp>
        </p:grpSp>
        <p:grpSp>
          <p:nvGrpSpPr>
            <p:cNvPr id="60428" name="Group 25"/>
            <p:cNvGrpSpPr>
              <a:grpSpLocks/>
            </p:cNvGrpSpPr>
            <p:nvPr/>
          </p:nvGrpSpPr>
          <p:grpSpPr bwMode="auto">
            <a:xfrm flipV="1">
              <a:off x="2973" y="2519"/>
              <a:ext cx="902" cy="214"/>
              <a:chOff x="4320" y="2016"/>
              <a:chExt cx="1104" cy="296"/>
            </a:xfrm>
          </p:grpSpPr>
          <p:sp>
            <p:nvSpPr>
              <p:cNvPr id="60431" name="Freeform 26"/>
              <p:cNvSpPr>
                <a:spLocks/>
              </p:cNvSpPr>
              <p:nvPr/>
            </p:nvSpPr>
            <p:spPr bwMode="auto">
              <a:xfrm>
                <a:off x="4320" y="2048"/>
                <a:ext cx="1008" cy="264"/>
              </a:xfrm>
              <a:custGeom>
                <a:avLst/>
                <a:gdLst>
                  <a:gd name="T0" fmla="*/ 0 w 1008"/>
                  <a:gd name="T1" fmla="*/ 160 h 264"/>
                  <a:gd name="T2" fmla="*/ 192 w 1008"/>
                  <a:gd name="T3" fmla="*/ 16 h 264"/>
                  <a:gd name="T4" fmla="*/ 384 w 1008"/>
                  <a:gd name="T5" fmla="*/ 160 h 264"/>
                  <a:gd name="T6" fmla="*/ 576 w 1008"/>
                  <a:gd name="T7" fmla="*/ 16 h 264"/>
                  <a:gd name="T8" fmla="*/ 768 w 1008"/>
                  <a:gd name="T9" fmla="*/ 256 h 264"/>
                  <a:gd name="T10" fmla="*/ 1008 w 1008"/>
                  <a:gd name="T11" fmla="*/ 64 h 264"/>
                  <a:gd name="T12" fmla="*/ 0 60000 65536"/>
                  <a:gd name="T13" fmla="*/ 0 60000 65536"/>
                  <a:gd name="T14" fmla="*/ 0 60000 65536"/>
                  <a:gd name="T15" fmla="*/ 0 60000 65536"/>
                  <a:gd name="T16" fmla="*/ 0 60000 65536"/>
                  <a:gd name="T17" fmla="*/ 0 60000 65536"/>
                  <a:gd name="T18" fmla="*/ 0 w 1008"/>
                  <a:gd name="T19" fmla="*/ 0 h 264"/>
                  <a:gd name="T20" fmla="*/ 1008 w 1008"/>
                  <a:gd name="T21" fmla="*/ 264 h 264"/>
                </a:gdLst>
                <a:ahLst/>
                <a:cxnLst>
                  <a:cxn ang="T12">
                    <a:pos x="T0" y="T1"/>
                  </a:cxn>
                  <a:cxn ang="T13">
                    <a:pos x="T2" y="T3"/>
                  </a:cxn>
                  <a:cxn ang="T14">
                    <a:pos x="T4" y="T5"/>
                  </a:cxn>
                  <a:cxn ang="T15">
                    <a:pos x="T6" y="T7"/>
                  </a:cxn>
                  <a:cxn ang="T16">
                    <a:pos x="T8" y="T9"/>
                  </a:cxn>
                  <a:cxn ang="T17">
                    <a:pos x="T10" y="T11"/>
                  </a:cxn>
                </a:cxnLst>
                <a:rect l="T18" t="T19" r="T20" b="T21"/>
                <a:pathLst>
                  <a:path w="1008" h="264">
                    <a:moveTo>
                      <a:pt x="0" y="160"/>
                    </a:moveTo>
                    <a:cubicBezTo>
                      <a:pt x="64" y="88"/>
                      <a:pt x="128" y="16"/>
                      <a:pt x="192" y="16"/>
                    </a:cubicBezTo>
                    <a:cubicBezTo>
                      <a:pt x="256" y="16"/>
                      <a:pt x="320" y="160"/>
                      <a:pt x="384" y="160"/>
                    </a:cubicBezTo>
                    <a:cubicBezTo>
                      <a:pt x="448" y="160"/>
                      <a:pt x="512" y="0"/>
                      <a:pt x="576" y="16"/>
                    </a:cubicBezTo>
                    <a:cubicBezTo>
                      <a:pt x="640" y="32"/>
                      <a:pt x="696" y="248"/>
                      <a:pt x="768" y="256"/>
                    </a:cubicBezTo>
                    <a:cubicBezTo>
                      <a:pt x="840" y="264"/>
                      <a:pt x="968" y="96"/>
                      <a:pt x="1008" y="64"/>
                    </a:cubicBezTo>
                  </a:path>
                </a:pathLst>
              </a:custGeom>
              <a:noFill/>
              <a:ln w="9525">
                <a:solidFill>
                  <a:srgbClr val="FF99FF"/>
                </a:solidFill>
                <a:round/>
                <a:headEnd/>
                <a:tailEnd/>
              </a:ln>
            </p:spPr>
            <p:txBody>
              <a:bodyPr wrap="none" anchor="ctr"/>
              <a:lstStyle/>
              <a:p>
                <a:endParaRPr lang="en-US"/>
              </a:p>
            </p:txBody>
          </p:sp>
          <p:sp>
            <p:nvSpPr>
              <p:cNvPr id="60432" name="Line 27"/>
              <p:cNvSpPr>
                <a:spLocks noChangeShapeType="1"/>
              </p:cNvSpPr>
              <p:nvPr/>
            </p:nvSpPr>
            <p:spPr bwMode="auto">
              <a:xfrm flipV="1">
                <a:off x="5232" y="2016"/>
                <a:ext cx="192" cy="192"/>
              </a:xfrm>
              <a:prstGeom prst="line">
                <a:avLst/>
              </a:prstGeom>
              <a:noFill/>
              <a:ln w="9525">
                <a:solidFill>
                  <a:srgbClr val="FF99FF"/>
                </a:solidFill>
                <a:round/>
                <a:headEnd/>
                <a:tailEnd type="triangle" w="med" len="med"/>
              </a:ln>
            </p:spPr>
            <p:txBody>
              <a:bodyPr wrap="none" anchor="ctr"/>
              <a:lstStyle/>
              <a:p>
                <a:endParaRPr lang="en-US"/>
              </a:p>
            </p:txBody>
          </p:sp>
        </p:grpSp>
        <p:sp>
          <p:nvSpPr>
            <p:cNvPr id="18460" name="Text Box 28"/>
            <p:cNvSpPr txBox="1">
              <a:spLocks noChangeArrowheads="1"/>
            </p:cNvSpPr>
            <p:nvPr/>
          </p:nvSpPr>
          <p:spPr bwMode="auto">
            <a:xfrm>
              <a:off x="3875" y="2647"/>
              <a:ext cx="422" cy="212"/>
            </a:xfrm>
            <a:prstGeom prst="rect">
              <a:avLst/>
            </a:prstGeom>
            <a:noFill/>
            <a:ln w="9525">
              <a:noFill/>
              <a:miter lim="800000"/>
              <a:headEnd/>
              <a:tailEnd/>
            </a:ln>
            <a:effectLst/>
          </p:spPr>
          <p:txBody>
            <a:bodyPr wrap="none">
              <a:spAutoFit/>
            </a:bodyPr>
            <a:lstStyle/>
            <a:p>
              <a:pPr algn="l">
                <a:defRPr/>
              </a:pPr>
              <a:r>
                <a:rPr lang="en-US" sz="1600" dirty="0">
                  <a:solidFill>
                    <a:schemeClr val="bg1"/>
                  </a:solidFill>
                  <a:effectLst>
                    <a:outerShdw blurRad="38100" dist="38100" dir="2700000" algn="tl">
                      <a:srgbClr val="000000"/>
                    </a:outerShdw>
                  </a:effectLst>
                  <a:latin typeface="Arial" pitchFamily="34" charset="0"/>
                </a:rPr>
                <a:t>X-ray</a:t>
              </a:r>
              <a:endParaRPr lang="en-US" sz="2400" dirty="0">
                <a:solidFill>
                  <a:schemeClr val="tx2"/>
                </a:solidFill>
                <a:effectLst>
                  <a:outerShdw blurRad="38100" dist="38100" dir="2700000" algn="tl">
                    <a:srgbClr val="FFFFFF"/>
                  </a:outerShdw>
                </a:effectLst>
                <a:latin typeface="Arial" pitchFamily="34" charset="0"/>
              </a:endParaRPr>
            </a:p>
          </p:txBody>
        </p:sp>
        <p:sp>
          <p:nvSpPr>
            <p:cNvPr id="18461" name="Text Box 29"/>
            <p:cNvSpPr txBox="1">
              <a:spLocks noChangeArrowheads="1"/>
            </p:cNvSpPr>
            <p:nvPr/>
          </p:nvSpPr>
          <p:spPr bwMode="auto">
            <a:xfrm>
              <a:off x="3451" y="1916"/>
              <a:ext cx="835" cy="212"/>
            </a:xfrm>
            <a:prstGeom prst="rect">
              <a:avLst/>
            </a:prstGeom>
            <a:noFill/>
            <a:ln w="9525">
              <a:noFill/>
              <a:miter lim="800000"/>
              <a:headEnd/>
              <a:tailEnd/>
            </a:ln>
            <a:effectLst/>
          </p:spPr>
          <p:txBody>
            <a:bodyPr wrap="none">
              <a:spAutoFit/>
            </a:bodyPr>
            <a:lstStyle/>
            <a:p>
              <a:pPr algn="l">
                <a:defRPr/>
              </a:pPr>
              <a:r>
                <a:rPr lang="en-US" sz="1600" dirty="0">
                  <a:solidFill>
                    <a:schemeClr val="bg1"/>
                  </a:solidFill>
                  <a:effectLst>
                    <a:outerShdw blurRad="38100" dist="38100" dir="2700000" algn="tl">
                      <a:srgbClr val="000000"/>
                    </a:outerShdw>
                  </a:effectLst>
                  <a:latin typeface="Arial" pitchFamily="34" charset="0"/>
                </a:rPr>
                <a:t>Gamma Ray</a:t>
              </a:r>
              <a:endParaRPr lang="en-US" sz="2400" dirty="0">
                <a:solidFill>
                  <a:schemeClr val="tx2"/>
                </a:solidFill>
                <a:effectLst>
                  <a:outerShdw blurRad="38100" dist="38100" dir="2700000" algn="tl">
                    <a:srgbClr val="FFFFFF"/>
                  </a:outerShdw>
                </a:effectLst>
                <a:latin typeface="Arial" pitchFamily="34" charset="0"/>
              </a:endParaRPr>
            </a:p>
          </p:txBody>
        </p:sp>
      </p:grpSp>
      <p:sp>
        <p:nvSpPr>
          <p:cNvPr id="31" name="Slide Number Placeholder 30"/>
          <p:cNvSpPr>
            <a:spLocks noGrp="1"/>
          </p:cNvSpPr>
          <p:nvPr>
            <p:ph type="sldNum" sz="quarter" idx="12"/>
          </p:nvPr>
        </p:nvSpPr>
        <p:spPr/>
        <p:txBody>
          <a:bodyPr/>
          <a:lstStyle/>
          <a:p>
            <a:pPr>
              <a:defRPr/>
            </a:pPr>
            <a:fld id="{68A458C8-0386-4430-B55D-ED44794BE158}" type="slidenum">
              <a:rPr lang="en-US" smtClean="0"/>
              <a:pPr>
                <a:defRPr/>
              </a:pPr>
              <a:t>18</a:t>
            </a:fld>
            <a:endParaRPr lang="en-US" dirty="0"/>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a:xfrm>
            <a:off x="685800" y="304800"/>
            <a:ext cx="7772400" cy="914400"/>
          </a:xfrm>
        </p:spPr>
        <p:txBody>
          <a:bodyPr/>
          <a:lstStyle/>
          <a:p>
            <a:r>
              <a:rPr lang="en-US" smtClean="0"/>
              <a:t>Decontamination</a:t>
            </a:r>
          </a:p>
        </p:txBody>
      </p:sp>
      <p:sp>
        <p:nvSpPr>
          <p:cNvPr id="411651" name="Rectangle 3"/>
          <p:cNvSpPr>
            <a:spLocks noGrp="1" noChangeArrowheads="1"/>
          </p:cNvSpPr>
          <p:nvPr>
            <p:ph type="body" idx="1"/>
          </p:nvPr>
        </p:nvSpPr>
        <p:spPr>
          <a:xfrm>
            <a:off x="609600" y="1371600"/>
            <a:ext cx="8077200" cy="5105400"/>
          </a:xfrm>
        </p:spPr>
        <p:txBody>
          <a:bodyPr/>
          <a:lstStyle/>
          <a:p>
            <a:pPr algn="ctr">
              <a:lnSpc>
                <a:spcPct val="90000"/>
              </a:lnSpc>
              <a:buFontTx/>
              <a:buNone/>
            </a:pPr>
            <a:r>
              <a:rPr lang="en-US" sz="2800" smtClean="0"/>
              <a:t>	         Personnel	</a:t>
            </a:r>
          </a:p>
          <a:p>
            <a:pPr>
              <a:lnSpc>
                <a:spcPct val="90000"/>
              </a:lnSpc>
              <a:buFontTx/>
              <a:buNone/>
            </a:pPr>
            <a:endParaRPr lang="en-US" sz="2800" smtClean="0"/>
          </a:p>
          <a:p>
            <a:pPr>
              <a:lnSpc>
                <a:spcPct val="90000"/>
              </a:lnSpc>
              <a:buFontTx/>
              <a:buNone/>
            </a:pPr>
            <a:endParaRPr lang="en-US" sz="2800" smtClean="0"/>
          </a:p>
          <a:p>
            <a:pPr>
              <a:lnSpc>
                <a:spcPct val="90000"/>
              </a:lnSpc>
              <a:buFontTx/>
              <a:buNone/>
            </a:pPr>
            <a:r>
              <a:rPr lang="en-US" sz="2800" smtClean="0"/>
              <a:t>				</a:t>
            </a:r>
          </a:p>
          <a:p>
            <a:pPr>
              <a:lnSpc>
                <a:spcPct val="90000"/>
              </a:lnSpc>
              <a:buFontTx/>
              <a:buNone/>
            </a:pPr>
            <a:r>
              <a:rPr lang="en-US" sz="2800" smtClean="0"/>
              <a:t>				   Facility</a:t>
            </a:r>
          </a:p>
          <a:p>
            <a:pPr>
              <a:lnSpc>
                <a:spcPct val="90000"/>
              </a:lnSpc>
              <a:buFontTx/>
              <a:buNone/>
            </a:pPr>
            <a:endParaRPr lang="en-US" sz="2800" smtClean="0"/>
          </a:p>
          <a:p>
            <a:pPr algn="ctr">
              <a:lnSpc>
                <a:spcPct val="90000"/>
              </a:lnSpc>
            </a:pPr>
            <a:endParaRPr lang="en-US" sz="2800" smtClean="0"/>
          </a:p>
          <a:p>
            <a:pPr algn="ctr">
              <a:lnSpc>
                <a:spcPct val="90000"/>
              </a:lnSpc>
            </a:pPr>
            <a:endParaRPr lang="en-US" sz="2800" smtClean="0"/>
          </a:p>
          <a:p>
            <a:pPr algn="ctr">
              <a:lnSpc>
                <a:spcPct val="90000"/>
              </a:lnSpc>
            </a:pPr>
            <a:endParaRPr lang="en-US" sz="2800" smtClean="0"/>
          </a:p>
          <a:p>
            <a:pPr lvl="4">
              <a:lnSpc>
                <a:spcPct val="90000"/>
              </a:lnSpc>
              <a:buFontTx/>
              <a:buNone/>
            </a:pPr>
            <a:r>
              <a:rPr lang="en-US" sz="2800" smtClean="0"/>
              <a:t>	Equipment</a:t>
            </a:r>
          </a:p>
        </p:txBody>
      </p:sp>
      <p:pic>
        <p:nvPicPr>
          <p:cNvPr id="241668" name="Picture 4" descr="AA026591"/>
          <p:cNvPicPr>
            <a:picLocks noChangeAspect="1" noChangeArrowheads="1"/>
          </p:cNvPicPr>
          <p:nvPr/>
        </p:nvPicPr>
        <p:blipFill>
          <a:blip r:embed="rId3" cstate="print"/>
          <a:srcRect/>
          <a:stretch>
            <a:fillRect/>
          </a:stretch>
        </p:blipFill>
        <p:spPr bwMode="auto">
          <a:xfrm>
            <a:off x="6248400" y="1219200"/>
            <a:ext cx="1981200" cy="2971800"/>
          </a:xfrm>
          <a:prstGeom prst="rect">
            <a:avLst/>
          </a:prstGeom>
          <a:noFill/>
          <a:ln w="9525">
            <a:noFill/>
            <a:miter lim="800000"/>
            <a:headEnd/>
            <a:tailEnd/>
          </a:ln>
        </p:spPr>
      </p:pic>
      <p:pic>
        <p:nvPicPr>
          <p:cNvPr id="241669" name="Picture 5" descr="ST000021"/>
          <p:cNvPicPr>
            <a:picLocks noChangeAspect="1" noChangeArrowheads="1"/>
          </p:cNvPicPr>
          <p:nvPr/>
        </p:nvPicPr>
        <p:blipFill>
          <a:blip r:embed="rId4" cstate="print"/>
          <a:srcRect/>
          <a:stretch>
            <a:fillRect/>
          </a:stretch>
        </p:blipFill>
        <p:spPr bwMode="auto">
          <a:xfrm>
            <a:off x="5181600" y="4343400"/>
            <a:ext cx="3530600" cy="2324100"/>
          </a:xfrm>
          <a:prstGeom prst="rect">
            <a:avLst/>
          </a:prstGeom>
          <a:noFill/>
          <a:ln w="9525">
            <a:noFill/>
            <a:miter lim="800000"/>
            <a:headEnd/>
            <a:tailEnd/>
          </a:ln>
        </p:spPr>
      </p:pic>
      <p:pic>
        <p:nvPicPr>
          <p:cNvPr id="241670" name="Picture 6" descr="IMAGE010"/>
          <p:cNvPicPr>
            <a:picLocks noChangeAspect="1" noChangeArrowheads="1"/>
          </p:cNvPicPr>
          <p:nvPr/>
        </p:nvPicPr>
        <p:blipFill>
          <a:blip r:embed="rId5" cstate="print"/>
          <a:srcRect/>
          <a:stretch>
            <a:fillRect/>
          </a:stretch>
        </p:blipFill>
        <p:spPr bwMode="auto">
          <a:xfrm>
            <a:off x="228600" y="2438400"/>
            <a:ext cx="3200400" cy="25146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6F53CE6B-D316-48F6-A9F3-70C8145D86AC}" type="slidenum">
              <a:rPr lang="en-US" smtClean="0"/>
              <a:pPr>
                <a:defRPr/>
              </a:pPr>
              <a:t>180</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11651">
                                            <p:txEl>
                                              <p:pRg st="0" end="0"/>
                                            </p:txEl>
                                          </p:spTgt>
                                        </p:tgtEl>
                                        <p:attrNameLst>
                                          <p:attrName>style.visibility</p:attrName>
                                        </p:attrNameLst>
                                      </p:cBhvr>
                                      <p:to>
                                        <p:strVal val="visible"/>
                                      </p:to>
                                    </p:set>
                                    <p:anim calcmode="lin" valueType="num">
                                      <p:cBhvr additive="base">
                                        <p:cTn id="7" dur="500" fill="hold"/>
                                        <p:tgtEl>
                                          <p:spTgt spid="4116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116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11651">
                                            <p:txEl>
                                              <p:pRg st="3" end="3"/>
                                            </p:txEl>
                                          </p:spTgt>
                                        </p:tgtEl>
                                        <p:attrNameLst>
                                          <p:attrName>style.visibility</p:attrName>
                                        </p:attrNameLst>
                                      </p:cBhvr>
                                      <p:to>
                                        <p:strVal val="visible"/>
                                      </p:to>
                                    </p:set>
                                    <p:anim calcmode="lin" valueType="num">
                                      <p:cBhvr additive="base">
                                        <p:cTn id="13" dur="500" fill="hold"/>
                                        <p:tgtEl>
                                          <p:spTgt spid="411651">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116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11651">
                                            <p:txEl>
                                              <p:pRg st="4" end="4"/>
                                            </p:txEl>
                                          </p:spTgt>
                                        </p:tgtEl>
                                        <p:attrNameLst>
                                          <p:attrName>style.visibility</p:attrName>
                                        </p:attrNameLst>
                                      </p:cBhvr>
                                      <p:to>
                                        <p:strVal val="visible"/>
                                      </p:to>
                                    </p:set>
                                    <p:anim calcmode="lin" valueType="num">
                                      <p:cBhvr additive="base">
                                        <p:cTn id="19" dur="500" fill="hold"/>
                                        <p:tgtEl>
                                          <p:spTgt spid="41165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11651">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11651">
                                            <p:txEl>
                                              <p:pRg st="9" end="9"/>
                                            </p:txEl>
                                          </p:spTgt>
                                        </p:tgtEl>
                                        <p:attrNameLst>
                                          <p:attrName>style.visibility</p:attrName>
                                        </p:attrNameLst>
                                      </p:cBhvr>
                                      <p:to>
                                        <p:strVal val="visible"/>
                                      </p:to>
                                    </p:set>
                                    <p:anim calcmode="lin" valueType="num">
                                      <p:cBhvr additive="base">
                                        <p:cTn id="23" dur="500" fill="hold"/>
                                        <p:tgtEl>
                                          <p:spTgt spid="411651">
                                            <p:txEl>
                                              <p:pRg st="9" end="9"/>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11651">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1" grpId="0" build="p"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a:xfrm>
            <a:off x="685800" y="304800"/>
            <a:ext cx="7772400" cy="762000"/>
          </a:xfrm>
        </p:spPr>
        <p:txBody>
          <a:bodyPr/>
          <a:lstStyle/>
          <a:p>
            <a:r>
              <a:rPr lang="en-US" smtClean="0"/>
              <a:t>Proper Lab Set-up</a:t>
            </a:r>
          </a:p>
        </p:txBody>
      </p:sp>
      <p:pic>
        <p:nvPicPr>
          <p:cNvPr id="242691" name="Picture 3" descr="IMAGE001"/>
          <p:cNvPicPr>
            <a:picLocks noChangeAspect="1" noChangeArrowheads="1"/>
          </p:cNvPicPr>
          <p:nvPr/>
        </p:nvPicPr>
        <p:blipFill>
          <a:blip r:embed="rId3" cstate="print"/>
          <a:srcRect/>
          <a:stretch>
            <a:fillRect/>
          </a:stretch>
        </p:blipFill>
        <p:spPr bwMode="auto">
          <a:xfrm>
            <a:off x="508000" y="1143000"/>
            <a:ext cx="8331200" cy="5334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8A458C8-0386-4430-B55D-ED44794BE158}" type="slidenum">
              <a:rPr lang="en-US" smtClean="0"/>
              <a:pPr>
                <a:defRPr/>
              </a:pPr>
              <a:t>181</a:t>
            </a:fld>
            <a:endParaRPr lang="en-US" dirty="0"/>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685800" y="228600"/>
            <a:ext cx="7772400" cy="533400"/>
          </a:xfrm>
        </p:spPr>
        <p:txBody>
          <a:bodyPr/>
          <a:lstStyle/>
          <a:p>
            <a:r>
              <a:rPr lang="en-US" smtClean="0"/>
              <a:t>Proper Lab Set-up</a:t>
            </a:r>
          </a:p>
        </p:txBody>
      </p:sp>
      <p:pic>
        <p:nvPicPr>
          <p:cNvPr id="243715" name="Picture 3" descr="IMAGE008"/>
          <p:cNvPicPr>
            <a:picLocks noChangeAspect="1" noChangeArrowheads="1"/>
          </p:cNvPicPr>
          <p:nvPr/>
        </p:nvPicPr>
        <p:blipFill>
          <a:blip r:embed="rId3" cstate="print"/>
          <a:srcRect/>
          <a:stretch>
            <a:fillRect/>
          </a:stretch>
        </p:blipFill>
        <p:spPr bwMode="auto">
          <a:xfrm>
            <a:off x="533400" y="914400"/>
            <a:ext cx="8128000" cy="5715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8A458C8-0386-4430-B55D-ED44794BE158}" type="slidenum">
              <a:rPr lang="en-US" smtClean="0"/>
              <a:pPr>
                <a:defRPr/>
              </a:pPr>
              <a:t>182</a:t>
            </a:fld>
            <a:endParaRPr lang="en-US" dirty="0"/>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685800" y="228600"/>
            <a:ext cx="7772400" cy="762000"/>
          </a:xfrm>
        </p:spPr>
        <p:txBody>
          <a:bodyPr/>
          <a:lstStyle/>
          <a:p>
            <a:r>
              <a:rPr lang="en-US" smtClean="0"/>
              <a:t>Proper Lab Set-up</a:t>
            </a:r>
          </a:p>
        </p:txBody>
      </p:sp>
      <p:pic>
        <p:nvPicPr>
          <p:cNvPr id="244739" name="Picture 3" descr="IMAGE003A"/>
          <p:cNvPicPr>
            <a:picLocks noChangeAspect="1" noChangeArrowheads="1"/>
          </p:cNvPicPr>
          <p:nvPr/>
        </p:nvPicPr>
        <p:blipFill>
          <a:blip r:embed="rId3" cstate="print"/>
          <a:srcRect/>
          <a:stretch>
            <a:fillRect/>
          </a:stretch>
        </p:blipFill>
        <p:spPr bwMode="auto">
          <a:xfrm>
            <a:off x="3048000" y="1371600"/>
            <a:ext cx="3352800" cy="47244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8A458C8-0386-4430-B55D-ED44794BE158}" type="slidenum">
              <a:rPr lang="en-US" smtClean="0"/>
              <a:pPr>
                <a:defRPr/>
              </a:pPr>
              <a:t>183</a:t>
            </a:fld>
            <a:endParaRPr lang="en-US" dirty="0"/>
          </a:p>
        </p:txBody>
      </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685800" y="0"/>
            <a:ext cx="7772400" cy="990600"/>
          </a:xfrm>
        </p:spPr>
        <p:txBody>
          <a:bodyPr/>
          <a:lstStyle/>
          <a:p>
            <a:r>
              <a:rPr lang="en-US" smtClean="0"/>
              <a:t>Proper Lab Set-up</a:t>
            </a:r>
          </a:p>
        </p:txBody>
      </p:sp>
      <p:pic>
        <p:nvPicPr>
          <p:cNvPr id="245763" name="Picture 3" descr="IMAGE009"/>
          <p:cNvPicPr>
            <a:picLocks noChangeAspect="1" noChangeArrowheads="1"/>
          </p:cNvPicPr>
          <p:nvPr/>
        </p:nvPicPr>
        <p:blipFill>
          <a:blip r:embed="rId3" cstate="print"/>
          <a:srcRect/>
          <a:stretch>
            <a:fillRect/>
          </a:stretch>
        </p:blipFill>
        <p:spPr bwMode="auto">
          <a:xfrm>
            <a:off x="508000" y="990600"/>
            <a:ext cx="8128000" cy="54864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8A458C8-0386-4430-B55D-ED44794BE158}" type="slidenum">
              <a:rPr lang="en-US" smtClean="0"/>
              <a:pPr>
                <a:defRPr/>
              </a:pPr>
              <a:t>184</a:t>
            </a:fld>
            <a:endParaRPr lang="en-US" dirty="0"/>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a:xfrm>
            <a:off x="609600" y="152400"/>
            <a:ext cx="8077200" cy="762000"/>
          </a:xfrm>
        </p:spPr>
        <p:txBody>
          <a:bodyPr/>
          <a:lstStyle/>
          <a:p>
            <a:r>
              <a:rPr lang="en-US" sz="4000" smtClean="0"/>
              <a:t>Proper Lab Set-up</a:t>
            </a:r>
          </a:p>
        </p:txBody>
      </p:sp>
      <p:pic>
        <p:nvPicPr>
          <p:cNvPr id="246787" name="Picture 3" descr="IMAGE005"/>
          <p:cNvPicPr>
            <a:picLocks noChangeAspect="1" noChangeArrowheads="1"/>
          </p:cNvPicPr>
          <p:nvPr/>
        </p:nvPicPr>
        <p:blipFill>
          <a:blip r:embed="rId3" cstate="print"/>
          <a:srcRect/>
          <a:stretch>
            <a:fillRect/>
          </a:stretch>
        </p:blipFill>
        <p:spPr bwMode="auto">
          <a:xfrm>
            <a:off x="508000" y="1066800"/>
            <a:ext cx="8128000" cy="54102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8A458C8-0386-4430-B55D-ED44794BE158}" type="slidenum">
              <a:rPr lang="en-US" smtClean="0"/>
              <a:pPr>
                <a:defRPr/>
              </a:pPr>
              <a:t>185</a:t>
            </a:fld>
            <a:endParaRPr lang="en-US" dirty="0"/>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685800" y="152400"/>
            <a:ext cx="8077200" cy="762000"/>
          </a:xfrm>
        </p:spPr>
        <p:txBody>
          <a:bodyPr/>
          <a:lstStyle/>
          <a:p>
            <a:r>
              <a:rPr lang="en-US" sz="4000" smtClean="0"/>
              <a:t>What’s wrong with this picture?</a:t>
            </a:r>
          </a:p>
        </p:txBody>
      </p:sp>
      <p:pic>
        <p:nvPicPr>
          <p:cNvPr id="247811" name="Picture 3" descr="IMAGE007"/>
          <p:cNvPicPr>
            <a:picLocks noChangeAspect="1" noChangeArrowheads="1"/>
          </p:cNvPicPr>
          <p:nvPr/>
        </p:nvPicPr>
        <p:blipFill>
          <a:blip r:embed="rId3" cstate="print"/>
          <a:srcRect/>
          <a:stretch>
            <a:fillRect/>
          </a:stretch>
        </p:blipFill>
        <p:spPr bwMode="auto">
          <a:xfrm>
            <a:off x="533400" y="914400"/>
            <a:ext cx="8128000" cy="5715000"/>
          </a:xfrm>
          <a:prstGeom prst="rect">
            <a:avLst/>
          </a:prstGeom>
          <a:noFill/>
          <a:ln w="9525">
            <a:noFill/>
            <a:miter lim="800000"/>
            <a:headEnd/>
            <a:tailEnd/>
          </a:ln>
        </p:spPr>
      </p:pic>
      <p:sp>
        <p:nvSpPr>
          <p:cNvPr id="247812" name="Text Box 4"/>
          <p:cNvSpPr txBox="1">
            <a:spLocks noChangeArrowheads="1"/>
          </p:cNvSpPr>
          <p:nvPr/>
        </p:nvSpPr>
        <p:spPr bwMode="auto">
          <a:xfrm>
            <a:off x="1676400" y="2514600"/>
            <a:ext cx="838200" cy="466725"/>
          </a:xfrm>
          <a:prstGeom prst="rect">
            <a:avLst/>
          </a:prstGeom>
          <a:solidFill>
            <a:schemeClr val="tx2"/>
          </a:solidFill>
          <a:ln w="9525">
            <a:solidFill>
              <a:schemeClr val="tx1"/>
            </a:solidFill>
            <a:miter lim="800000"/>
            <a:headEnd/>
            <a:tailEnd/>
          </a:ln>
        </p:spPr>
        <p:txBody>
          <a:bodyPr>
            <a:spAutoFit/>
          </a:bodyPr>
          <a:lstStyle/>
          <a:p>
            <a:pPr algn="l">
              <a:spcBef>
                <a:spcPct val="50000"/>
              </a:spcBef>
            </a:pPr>
            <a:endParaRPr lang="en-US" sz="2400"/>
          </a:p>
        </p:txBody>
      </p:sp>
      <p:sp>
        <p:nvSpPr>
          <p:cNvPr id="247813" name="Text Box 5"/>
          <p:cNvSpPr txBox="1">
            <a:spLocks noChangeArrowheads="1"/>
          </p:cNvSpPr>
          <p:nvPr/>
        </p:nvSpPr>
        <p:spPr bwMode="auto">
          <a:xfrm>
            <a:off x="1752600" y="2209800"/>
            <a:ext cx="762000" cy="466725"/>
          </a:xfrm>
          <a:prstGeom prst="rect">
            <a:avLst/>
          </a:prstGeom>
          <a:solidFill>
            <a:schemeClr val="tx1"/>
          </a:solidFill>
          <a:ln w="9525">
            <a:solidFill>
              <a:schemeClr val="tx1"/>
            </a:solidFill>
            <a:miter lim="800000"/>
            <a:headEnd/>
            <a:tailEnd/>
          </a:ln>
        </p:spPr>
        <p:txBody>
          <a:bodyPr>
            <a:spAutoFit/>
          </a:bodyPr>
          <a:lstStyle/>
          <a:p>
            <a:pPr algn="l">
              <a:spcBef>
                <a:spcPct val="50000"/>
              </a:spcBef>
            </a:pPr>
            <a:endParaRPr lang="en-US" sz="2400"/>
          </a:p>
        </p:txBody>
      </p:sp>
      <p:sp>
        <p:nvSpPr>
          <p:cNvPr id="6" name="Slide Number Placeholder 5"/>
          <p:cNvSpPr>
            <a:spLocks noGrp="1"/>
          </p:cNvSpPr>
          <p:nvPr>
            <p:ph type="sldNum" sz="quarter" idx="12"/>
          </p:nvPr>
        </p:nvSpPr>
        <p:spPr/>
        <p:txBody>
          <a:bodyPr/>
          <a:lstStyle/>
          <a:p>
            <a:pPr>
              <a:defRPr/>
            </a:pPr>
            <a:fld id="{68A458C8-0386-4430-B55D-ED44794BE158}" type="slidenum">
              <a:rPr lang="en-US" smtClean="0"/>
              <a:pPr>
                <a:defRPr/>
              </a:pPr>
              <a:t>186</a:t>
            </a:fld>
            <a:endParaRPr lang="en-US" dirty="0"/>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a:xfrm>
            <a:off x="304800" y="228600"/>
            <a:ext cx="8382000" cy="685800"/>
          </a:xfrm>
        </p:spPr>
        <p:txBody>
          <a:bodyPr/>
          <a:lstStyle/>
          <a:p>
            <a:r>
              <a:rPr lang="en-US" sz="4000" smtClean="0"/>
              <a:t>What’s wrong with this picture?</a:t>
            </a:r>
          </a:p>
        </p:txBody>
      </p:sp>
      <p:pic>
        <p:nvPicPr>
          <p:cNvPr id="248835" name="Picture 3" descr="IMAGE002"/>
          <p:cNvPicPr>
            <a:picLocks noChangeAspect="1" noChangeArrowheads="1"/>
          </p:cNvPicPr>
          <p:nvPr/>
        </p:nvPicPr>
        <p:blipFill>
          <a:blip r:embed="rId3" cstate="print"/>
          <a:srcRect/>
          <a:stretch>
            <a:fillRect/>
          </a:stretch>
        </p:blipFill>
        <p:spPr bwMode="auto">
          <a:xfrm>
            <a:off x="533400" y="1143000"/>
            <a:ext cx="8128000" cy="55626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8A458C8-0386-4430-B55D-ED44794BE158}" type="slidenum">
              <a:rPr lang="en-US" smtClean="0"/>
              <a:pPr>
                <a:defRPr/>
              </a:pPr>
              <a:t>187</a:t>
            </a:fld>
            <a:endParaRPr lang="en-US" dirty="0"/>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457200" y="152400"/>
            <a:ext cx="8001000" cy="838200"/>
          </a:xfrm>
        </p:spPr>
        <p:txBody>
          <a:bodyPr/>
          <a:lstStyle/>
          <a:p>
            <a:r>
              <a:rPr lang="en-US" sz="4000" smtClean="0"/>
              <a:t>What’s wrong with this picture?</a:t>
            </a:r>
          </a:p>
        </p:txBody>
      </p:sp>
      <p:pic>
        <p:nvPicPr>
          <p:cNvPr id="249859" name="Picture 3" descr="messylab"/>
          <p:cNvPicPr>
            <a:picLocks noChangeAspect="1" noChangeArrowheads="1"/>
          </p:cNvPicPr>
          <p:nvPr/>
        </p:nvPicPr>
        <p:blipFill>
          <a:blip r:embed="rId3" cstate="print"/>
          <a:srcRect/>
          <a:stretch>
            <a:fillRect/>
          </a:stretch>
        </p:blipFill>
        <p:spPr bwMode="auto">
          <a:xfrm>
            <a:off x="533400" y="1066800"/>
            <a:ext cx="8128000" cy="55626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8A458C8-0386-4430-B55D-ED44794BE158}" type="slidenum">
              <a:rPr lang="en-US" smtClean="0"/>
              <a:pPr>
                <a:defRPr/>
              </a:pPr>
              <a:t>188</a:t>
            </a:fld>
            <a:endParaRPr lang="en-US" dirty="0"/>
          </a:p>
        </p:txBody>
      </p:sp>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a:xfrm>
            <a:off x="228600" y="228600"/>
            <a:ext cx="8915400" cy="838200"/>
          </a:xfrm>
        </p:spPr>
        <p:txBody>
          <a:bodyPr/>
          <a:lstStyle/>
          <a:p>
            <a:r>
              <a:rPr lang="en-US" sz="4000" smtClean="0"/>
              <a:t>What’s wrong with this picture?</a:t>
            </a:r>
          </a:p>
        </p:txBody>
      </p:sp>
      <p:pic>
        <p:nvPicPr>
          <p:cNvPr id="250883" name="Picture 3" descr="oven2"/>
          <p:cNvPicPr>
            <a:picLocks noChangeAspect="1" noChangeArrowheads="1"/>
          </p:cNvPicPr>
          <p:nvPr/>
        </p:nvPicPr>
        <p:blipFill>
          <a:blip r:embed="rId3" cstate="print"/>
          <a:srcRect/>
          <a:stretch>
            <a:fillRect/>
          </a:stretch>
        </p:blipFill>
        <p:spPr bwMode="auto">
          <a:xfrm>
            <a:off x="609600" y="1143000"/>
            <a:ext cx="8229600" cy="54864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8A458C8-0386-4430-B55D-ED44794BE158}" type="slidenum">
              <a:rPr lang="en-US" smtClean="0"/>
              <a:pPr>
                <a:defRPr/>
              </a:pPr>
              <a:t>189</a:t>
            </a:fld>
            <a:endParaRPr lang="en-US"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3074"/>
          <p:cNvSpPr>
            <a:spLocks noGrp="1" noChangeArrowheads="1"/>
          </p:cNvSpPr>
          <p:nvPr>
            <p:ph type="title"/>
          </p:nvPr>
        </p:nvSpPr>
        <p:spPr/>
        <p:txBody>
          <a:bodyPr/>
          <a:lstStyle/>
          <a:p>
            <a:r>
              <a:rPr lang="en-US" dirty="0" smtClean="0"/>
              <a:t>Gamma Radiation: RAM</a:t>
            </a:r>
          </a:p>
        </p:txBody>
      </p:sp>
      <p:sp>
        <p:nvSpPr>
          <p:cNvPr id="62467" name="Rectangle 3075"/>
          <p:cNvSpPr>
            <a:spLocks noGrp="1" noChangeArrowheads="1"/>
          </p:cNvSpPr>
          <p:nvPr>
            <p:ph type="body" sz="half" idx="1"/>
          </p:nvPr>
        </p:nvSpPr>
        <p:spPr>
          <a:xfrm>
            <a:off x="685800" y="1981200"/>
            <a:ext cx="7010400" cy="4114800"/>
          </a:xfrm>
        </p:spPr>
        <p:txBody>
          <a:bodyPr/>
          <a:lstStyle/>
          <a:p>
            <a:r>
              <a:rPr lang="en-US" sz="2800" smtClean="0"/>
              <a:t>Electromagnetic radiation emitted from the nucleus</a:t>
            </a:r>
          </a:p>
          <a:p>
            <a:endParaRPr lang="en-US" sz="2800" smtClean="0"/>
          </a:p>
          <a:p>
            <a:r>
              <a:rPr lang="en-US" sz="2800" smtClean="0"/>
              <a:t>Only accompanies other emissions  </a:t>
            </a:r>
          </a:p>
          <a:p>
            <a:pPr lvl="1"/>
            <a:r>
              <a:rPr lang="en-US" smtClean="0"/>
              <a:t>No isotope decays by “pure” gamma emission</a:t>
            </a:r>
          </a:p>
        </p:txBody>
      </p:sp>
      <p:sp>
        <p:nvSpPr>
          <p:cNvPr id="4" name="Slide Number Placeholder 3"/>
          <p:cNvSpPr>
            <a:spLocks noGrp="1"/>
          </p:cNvSpPr>
          <p:nvPr>
            <p:ph type="sldNum" sz="quarter" idx="12"/>
          </p:nvPr>
        </p:nvSpPr>
        <p:spPr/>
        <p:txBody>
          <a:bodyPr/>
          <a:lstStyle/>
          <a:p>
            <a:pPr>
              <a:defRPr/>
            </a:pPr>
            <a:fld id="{6BB7927A-6994-4AAB-9E74-285098BA54D6}" type="slidenum">
              <a:rPr lang="en-US" smtClean="0"/>
              <a:pPr>
                <a:defRPr/>
              </a:pPr>
              <a:t>19</a:t>
            </a:fld>
            <a:endParaRPr lang="en-US" dirty="0"/>
          </a:p>
        </p:txBody>
      </p:sp>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ctrTitle"/>
          </p:nvPr>
        </p:nvSpPr>
        <p:spPr/>
        <p:txBody>
          <a:bodyPr/>
          <a:lstStyle/>
          <a:p>
            <a:r>
              <a:rPr lang="en-US" smtClean="0"/>
              <a:t>Radioactive Waste Containers -- Use and Disposal Guidelines</a:t>
            </a:r>
          </a:p>
        </p:txBody>
      </p:sp>
      <p:sp>
        <p:nvSpPr>
          <p:cNvPr id="251907" name="Rectangle 3"/>
          <p:cNvSpPr>
            <a:spLocks noGrp="1" noChangeArrowheads="1"/>
          </p:cNvSpPr>
          <p:nvPr>
            <p:ph type="subTitle" idx="1"/>
          </p:nvPr>
        </p:nvSpPr>
        <p:spPr>
          <a:xfrm>
            <a:off x="1066800" y="4724400"/>
            <a:ext cx="6400800" cy="1143000"/>
          </a:xfrm>
        </p:spPr>
        <p:txBody>
          <a:bodyPr/>
          <a:lstStyle/>
          <a:p>
            <a:pPr algn="l"/>
            <a:r>
              <a:rPr lang="en-US" sz="1800" smtClean="0"/>
              <a:t>Operations Division</a:t>
            </a:r>
          </a:p>
          <a:p>
            <a:pPr algn="l"/>
            <a:r>
              <a:rPr lang="en-US" sz="1800" smtClean="0"/>
              <a:t>Environmental Health and Safety</a:t>
            </a:r>
          </a:p>
          <a:p>
            <a:pPr algn="l"/>
            <a:r>
              <a:rPr lang="en-US" sz="1800" smtClean="0"/>
              <a:t>University of Maryland, Baltimore</a:t>
            </a:r>
          </a:p>
        </p:txBody>
      </p:sp>
      <p:sp>
        <p:nvSpPr>
          <p:cNvPr id="4" name="Slide Number Placeholder 3"/>
          <p:cNvSpPr>
            <a:spLocks noGrp="1"/>
          </p:cNvSpPr>
          <p:nvPr>
            <p:ph type="sldNum" sz="quarter" idx="12"/>
          </p:nvPr>
        </p:nvSpPr>
        <p:spPr/>
        <p:txBody>
          <a:bodyPr/>
          <a:lstStyle/>
          <a:p>
            <a:pPr>
              <a:defRPr/>
            </a:pPr>
            <a:fld id="{FECB6B7F-9823-4F0B-B2E3-182BC99DEAB3}" type="slidenum">
              <a:rPr lang="en-US" smtClean="0"/>
              <a:pPr>
                <a:defRPr/>
              </a:pPr>
              <a:t>190</a:t>
            </a:fld>
            <a:endParaRPr lang="en-US"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457200" y="1981200"/>
            <a:ext cx="8229600" cy="1143000"/>
          </a:xfrm>
        </p:spPr>
        <p:txBody>
          <a:bodyPr/>
          <a:lstStyle/>
          <a:p>
            <a:r>
              <a:rPr lang="en-US" sz="4800" smtClean="0"/>
              <a:t>Section 1</a:t>
            </a:r>
            <a:br>
              <a:rPr lang="en-US" sz="4800" smtClean="0"/>
            </a:br>
            <a:r>
              <a:rPr lang="en-US" sz="4800" smtClean="0"/>
              <a:t>The Radioactive Waste Forms</a:t>
            </a:r>
          </a:p>
        </p:txBody>
      </p:sp>
      <p:sp>
        <p:nvSpPr>
          <p:cNvPr id="3" name="Slide Number Placeholder 2"/>
          <p:cNvSpPr>
            <a:spLocks noGrp="1"/>
          </p:cNvSpPr>
          <p:nvPr>
            <p:ph type="sldNum" sz="quarter" idx="12"/>
          </p:nvPr>
        </p:nvSpPr>
        <p:spPr/>
        <p:txBody>
          <a:bodyPr/>
          <a:lstStyle/>
          <a:p>
            <a:pPr>
              <a:defRPr/>
            </a:pPr>
            <a:fld id="{68A458C8-0386-4430-B55D-ED44794BE158}" type="slidenum">
              <a:rPr lang="en-US" smtClean="0"/>
              <a:pPr>
                <a:defRPr/>
              </a:pPr>
              <a:t>191</a:t>
            </a:fld>
            <a:endParaRPr lang="en-US"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Cram1a"/>
          <p:cNvPicPr>
            <a:picLocks noChangeAspect="1" noChangeArrowheads="1"/>
          </p:cNvPicPr>
          <p:nvPr/>
        </p:nvPicPr>
        <p:blipFill>
          <a:blip r:embed="rId3" cstate="print"/>
          <a:srcRect/>
          <a:stretch>
            <a:fillRect/>
          </a:stretch>
        </p:blipFill>
        <p:spPr bwMode="auto">
          <a:xfrm>
            <a:off x="4648200" y="1219200"/>
            <a:ext cx="3781425" cy="2455863"/>
          </a:xfrm>
          <a:prstGeom prst="rect">
            <a:avLst/>
          </a:prstGeom>
          <a:noFill/>
          <a:ln w="9525">
            <a:noFill/>
            <a:miter lim="800000"/>
            <a:headEnd/>
            <a:tailEnd/>
          </a:ln>
        </p:spPr>
      </p:pic>
      <p:pic>
        <p:nvPicPr>
          <p:cNvPr id="253955" name="Picture 3" descr="logsheet blank"/>
          <p:cNvPicPr>
            <a:picLocks noChangeAspect="1" noChangeArrowheads="1"/>
          </p:cNvPicPr>
          <p:nvPr/>
        </p:nvPicPr>
        <p:blipFill>
          <a:blip r:embed="rId4" cstate="print"/>
          <a:srcRect/>
          <a:stretch>
            <a:fillRect/>
          </a:stretch>
        </p:blipFill>
        <p:spPr bwMode="auto">
          <a:xfrm>
            <a:off x="533400" y="1219200"/>
            <a:ext cx="3810000" cy="5148263"/>
          </a:xfrm>
          <a:prstGeom prst="rect">
            <a:avLst/>
          </a:prstGeom>
          <a:noFill/>
          <a:ln w="9525">
            <a:noFill/>
            <a:miter lim="800000"/>
            <a:headEnd/>
            <a:tailEnd/>
          </a:ln>
        </p:spPr>
      </p:pic>
      <p:sp>
        <p:nvSpPr>
          <p:cNvPr id="253956" name="Text Box 4"/>
          <p:cNvSpPr txBox="1">
            <a:spLocks noChangeArrowheads="1"/>
          </p:cNvSpPr>
          <p:nvPr/>
        </p:nvSpPr>
        <p:spPr bwMode="auto">
          <a:xfrm>
            <a:off x="685800" y="304800"/>
            <a:ext cx="3505200" cy="793750"/>
          </a:xfrm>
          <a:prstGeom prst="rect">
            <a:avLst/>
          </a:prstGeom>
          <a:noFill/>
          <a:ln w="9525">
            <a:noFill/>
            <a:miter lim="800000"/>
            <a:headEnd/>
            <a:tailEnd/>
          </a:ln>
        </p:spPr>
        <p:txBody>
          <a:bodyPr>
            <a:spAutoFit/>
          </a:bodyPr>
          <a:lstStyle/>
          <a:p>
            <a:pPr>
              <a:spcBef>
                <a:spcPct val="50000"/>
              </a:spcBef>
            </a:pPr>
            <a:r>
              <a:rPr lang="en-US" sz="2800">
                <a:solidFill>
                  <a:schemeClr val="bg1"/>
                </a:solidFill>
                <a:latin typeface="Arial" charset="0"/>
              </a:rPr>
              <a:t>Log Sheet</a:t>
            </a:r>
          </a:p>
          <a:p>
            <a:pPr>
              <a:spcBef>
                <a:spcPct val="50000"/>
              </a:spcBef>
            </a:pPr>
            <a:r>
              <a:rPr lang="en-US" sz="1200" b="1">
                <a:solidFill>
                  <a:schemeClr val="bg1"/>
                </a:solidFill>
                <a:latin typeface="Arial" charset="0"/>
              </a:rPr>
              <a:t>(Also Available Online)</a:t>
            </a:r>
          </a:p>
        </p:txBody>
      </p:sp>
      <p:sp>
        <p:nvSpPr>
          <p:cNvPr id="253957" name="Text Box 5"/>
          <p:cNvSpPr txBox="1">
            <a:spLocks noChangeArrowheads="1"/>
          </p:cNvSpPr>
          <p:nvPr/>
        </p:nvSpPr>
        <p:spPr bwMode="auto">
          <a:xfrm>
            <a:off x="533400" y="228600"/>
            <a:ext cx="3810000" cy="579438"/>
          </a:xfrm>
          <a:prstGeom prst="rect">
            <a:avLst/>
          </a:prstGeom>
          <a:noFill/>
          <a:ln w="9525">
            <a:noFill/>
            <a:miter lim="800000"/>
            <a:headEnd/>
            <a:tailEnd/>
          </a:ln>
        </p:spPr>
        <p:txBody>
          <a:bodyPr>
            <a:spAutoFit/>
          </a:bodyPr>
          <a:lstStyle/>
          <a:p>
            <a:pPr algn="l">
              <a:spcBef>
                <a:spcPct val="50000"/>
              </a:spcBef>
            </a:pPr>
            <a:endParaRPr lang="en-US" sz="3200">
              <a:latin typeface="Arial" charset="0"/>
            </a:endParaRPr>
          </a:p>
        </p:txBody>
      </p:sp>
      <p:sp>
        <p:nvSpPr>
          <p:cNvPr id="253958" name="Text Box 6"/>
          <p:cNvSpPr txBox="1">
            <a:spLocks noChangeArrowheads="1"/>
          </p:cNvSpPr>
          <p:nvPr/>
        </p:nvSpPr>
        <p:spPr bwMode="auto">
          <a:xfrm>
            <a:off x="4724400" y="304800"/>
            <a:ext cx="3810000" cy="366713"/>
          </a:xfrm>
          <a:prstGeom prst="rect">
            <a:avLst/>
          </a:prstGeom>
          <a:noFill/>
          <a:ln w="9525">
            <a:noFill/>
            <a:miter lim="800000"/>
            <a:headEnd/>
            <a:tailEnd/>
          </a:ln>
        </p:spPr>
        <p:txBody>
          <a:bodyPr>
            <a:spAutoFit/>
          </a:bodyPr>
          <a:lstStyle/>
          <a:p>
            <a:pPr algn="l">
              <a:spcBef>
                <a:spcPct val="50000"/>
              </a:spcBef>
            </a:pPr>
            <a:endParaRPr lang="en-US" sz="1800">
              <a:latin typeface="Arial" charset="0"/>
            </a:endParaRPr>
          </a:p>
        </p:txBody>
      </p:sp>
      <p:sp>
        <p:nvSpPr>
          <p:cNvPr id="253959" name="Text Box 7"/>
          <p:cNvSpPr txBox="1">
            <a:spLocks noChangeArrowheads="1"/>
          </p:cNvSpPr>
          <p:nvPr/>
        </p:nvSpPr>
        <p:spPr bwMode="auto">
          <a:xfrm>
            <a:off x="4572000" y="152400"/>
            <a:ext cx="3962400" cy="946150"/>
          </a:xfrm>
          <a:prstGeom prst="rect">
            <a:avLst/>
          </a:prstGeom>
          <a:noFill/>
          <a:ln w="9525">
            <a:noFill/>
            <a:miter lim="800000"/>
            <a:headEnd/>
            <a:tailEnd/>
          </a:ln>
        </p:spPr>
        <p:txBody>
          <a:bodyPr>
            <a:spAutoFit/>
          </a:bodyPr>
          <a:lstStyle/>
          <a:p>
            <a:pPr>
              <a:spcBef>
                <a:spcPct val="50000"/>
              </a:spcBef>
            </a:pPr>
            <a:r>
              <a:rPr lang="en-US" sz="2800">
                <a:solidFill>
                  <a:schemeClr val="bg1"/>
                </a:solidFill>
                <a:latin typeface="Arial" charset="0"/>
              </a:rPr>
              <a:t>Caution Radioactive Material (CRAM) Label</a:t>
            </a:r>
          </a:p>
        </p:txBody>
      </p:sp>
      <p:sp>
        <p:nvSpPr>
          <p:cNvPr id="8" name="Slide Number Placeholder 7"/>
          <p:cNvSpPr>
            <a:spLocks noGrp="1"/>
          </p:cNvSpPr>
          <p:nvPr>
            <p:ph type="sldNum" sz="quarter" idx="12"/>
          </p:nvPr>
        </p:nvSpPr>
        <p:spPr/>
        <p:txBody>
          <a:bodyPr/>
          <a:lstStyle/>
          <a:p>
            <a:pPr>
              <a:defRPr/>
            </a:pPr>
            <a:fld id="{C522BB97-A1AB-4EB0-BFA7-E8CD839FB1E6}" type="slidenum">
              <a:rPr lang="en-US" smtClean="0"/>
              <a:pPr>
                <a:defRPr/>
              </a:pPr>
              <a:t>192</a:t>
            </a:fld>
            <a:endParaRPr lang="en-US"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2" descr="logsheet1"/>
          <p:cNvPicPr>
            <a:picLocks noGrp="1" noChangeAspect="1" noChangeArrowheads="1"/>
          </p:cNvPicPr>
          <p:nvPr>
            <p:ph/>
          </p:nvPr>
        </p:nvPicPr>
        <p:blipFill>
          <a:blip r:embed="rId3" cstate="print"/>
          <a:srcRect/>
          <a:stretch>
            <a:fillRect/>
          </a:stretch>
        </p:blipFill>
        <p:spPr>
          <a:xfrm>
            <a:off x="304800" y="381000"/>
            <a:ext cx="4410075" cy="5867400"/>
          </a:xfrm>
          <a:noFill/>
        </p:spPr>
      </p:pic>
      <p:sp>
        <p:nvSpPr>
          <p:cNvPr id="254979" name="Text Box 3"/>
          <p:cNvSpPr txBox="1">
            <a:spLocks noChangeArrowheads="1"/>
          </p:cNvSpPr>
          <p:nvPr/>
        </p:nvSpPr>
        <p:spPr bwMode="auto">
          <a:xfrm>
            <a:off x="4876800" y="838200"/>
            <a:ext cx="3962400" cy="4473575"/>
          </a:xfrm>
          <a:prstGeom prst="rect">
            <a:avLst/>
          </a:prstGeom>
          <a:noFill/>
          <a:ln w="9525">
            <a:noFill/>
            <a:miter lim="800000"/>
            <a:headEnd/>
            <a:tailEnd/>
          </a:ln>
        </p:spPr>
        <p:txBody>
          <a:bodyPr>
            <a:spAutoFit/>
          </a:bodyPr>
          <a:lstStyle/>
          <a:p>
            <a:pPr algn="l">
              <a:spcBef>
                <a:spcPct val="50000"/>
              </a:spcBef>
            </a:pPr>
            <a:r>
              <a:rPr lang="en-US" sz="2400" b="1">
                <a:solidFill>
                  <a:srgbClr val="FFCC00"/>
                </a:solidFill>
                <a:latin typeface="Arial" charset="0"/>
              </a:rPr>
              <a:t>Use the Log Sheet to record </a:t>
            </a:r>
            <a:r>
              <a:rPr lang="en-US" sz="2400" b="1" u="sng">
                <a:latin typeface="Arial" charset="0"/>
              </a:rPr>
              <a:t>every addition</a:t>
            </a:r>
            <a:r>
              <a:rPr lang="en-US" sz="2400" b="1">
                <a:solidFill>
                  <a:srgbClr val="FFCC00"/>
                </a:solidFill>
                <a:latin typeface="Arial" charset="0"/>
              </a:rPr>
              <a:t> to the waste container.</a:t>
            </a:r>
          </a:p>
          <a:p>
            <a:pPr algn="l">
              <a:spcBef>
                <a:spcPct val="50000"/>
              </a:spcBef>
            </a:pPr>
            <a:endParaRPr lang="en-US" sz="2400" b="1">
              <a:solidFill>
                <a:srgbClr val="FFCC00"/>
              </a:solidFill>
              <a:latin typeface="Arial" charset="0"/>
            </a:endParaRPr>
          </a:p>
          <a:p>
            <a:pPr algn="l">
              <a:spcBef>
                <a:spcPct val="50000"/>
              </a:spcBef>
            </a:pPr>
            <a:r>
              <a:rPr lang="en-US" sz="2400" b="1">
                <a:solidFill>
                  <a:srgbClr val="FFCC00"/>
                </a:solidFill>
                <a:latin typeface="Arial" charset="0"/>
              </a:rPr>
              <a:t>List chemicals by name and percentage for liquids &amp; LSVs.</a:t>
            </a:r>
          </a:p>
          <a:p>
            <a:pPr algn="l">
              <a:spcBef>
                <a:spcPct val="50000"/>
              </a:spcBef>
            </a:pPr>
            <a:endParaRPr lang="en-US" sz="2400" b="1">
              <a:solidFill>
                <a:srgbClr val="FFCC00"/>
              </a:solidFill>
              <a:latin typeface="Arial" charset="0"/>
            </a:endParaRPr>
          </a:p>
          <a:p>
            <a:pPr algn="l">
              <a:spcBef>
                <a:spcPct val="50000"/>
              </a:spcBef>
            </a:pPr>
            <a:r>
              <a:rPr lang="en-US" sz="2400" b="1">
                <a:solidFill>
                  <a:srgbClr val="FFCC00"/>
                </a:solidFill>
                <a:latin typeface="Arial" charset="0"/>
              </a:rPr>
              <a:t>Do not use formulae or abbreviations.</a:t>
            </a:r>
          </a:p>
        </p:txBody>
      </p:sp>
      <p:sp>
        <p:nvSpPr>
          <p:cNvPr id="4" name="Slide Number Placeholder 3"/>
          <p:cNvSpPr>
            <a:spLocks noGrp="1"/>
          </p:cNvSpPr>
          <p:nvPr>
            <p:ph type="sldNum" sz="quarter" idx="12"/>
          </p:nvPr>
        </p:nvSpPr>
        <p:spPr/>
        <p:txBody>
          <a:bodyPr/>
          <a:lstStyle/>
          <a:p>
            <a:pPr>
              <a:defRPr/>
            </a:pPr>
            <a:fld id="{8334F506-411B-4FB1-8C16-3FCB9FEBFA03}" type="slidenum">
              <a:rPr lang="en-US" smtClean="0"/>
              <a:pPr>
                <a:defRPr/>
              </a:pPr>
              <a:t>193</a:t>
            </a:fld>
            <a:endParaRPr lang="en-US"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t>CRAM Label</a:t>
            </a:r>
          </a:p>
        </p:txBody>
      </p:sp>
      <p:sp>
        <p:nvSpPr>
          <p:cNvPr id="256003" name="Rectangle 3"/>
          <p:cNvSpPr>
            <a:spLocks noGrp="1" noChangeArrowheads="1"/>
          </p:cNvSpPr>
          <p:nvPr>
            <p:ph type="body" sz="half" idx="2"/>
          </p:nvPr>
        </p:nvSpPr>
        <p:spPr>
          <a:xfrm>
            <a:off x="4643438" y="1981200"/>
            <a:ext cx="3814762" cy="4114800"/>
          </a:xfrm>
        </p:spPr>
        <p:txBody>
          <a:bodyPr/>
          <a:lstStyle/>
          <a:p>
            <a:pPr>
              <a:buFontTx/>
              <a:buNone/>
            </a:pPr>
            <a:r>
              <a:rPr lang="en-US" sz="2800" smtClean="0"/>
              <a:t>   CRAM Labels are to be filled out when containers are full, prior to EHS pickup.</a:t>
            </a:r>
          </a:p>
        </p:txBody>
      </p:sp>
      <p:pic>
        <p:nvPicPr>
          <p:cNvPr id="256004" name="Picture 4" descr="Cram2"/>
          <p:cNvPicPr>
            <a:picLocks noGrp="1" noChangeAspect="1" noChangeArrowheads="1"/>
          </p:cNvPicPr>
          <p:nvPr>
            <p:ph type="clipArt" sz="half" idx="1"/>
          </p:nvPr>
        </p:nvPicPr>
        <p:blipFill>
          <a:blip r:embed="rId3" cstate="print"/>
          <a:srcRect/>
          <a:stretch>
            <a:fillRect/>
          </a:stretch>
        </p:blipFill>
        <p:spPr>
          <a:xfrm>
            <a:off x="685800" y="2120900"/>
            <a:ext cx="3814763" cy="2392363"/>
          </a:xfrm>
        </p:spPr>
      </p:pic>
      <p:sp>
        <p:nvSpPr>
          <p:cNvPr id="5" name="Slide Number Placeholder 4"/>
          <p:cNvSpPr>
            <a:spLocks noGrp="1"/>
          </p:cNvSpPr>
          <p:nvPr>
            <p:ph type="sldNum" sz="quarter" idx="12"/>
          </p:nvPr>
        </p:nvSpPr>
        <p:spPr/>
        <p:txBody>
          <a:bodyPr/>
          <a:lstStyle/>
          <a:p>
            <a:pPr>
              <a:defRPr/>
            </a:pPr>
            <a:fld id="{83755D6E-AA42-4434-8B81-4CB1A78D4D3D}" type="slidenum">
              <a:rPr lang="en-US" smtClean="0"/>
              <a:pPr>
                <a:defRPr/>
              </a:pPr>
              <a:t>194</a:t>
            </a:fld>
            <a:endParaRPr lang="en-US" dirty="0"/>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a:xfrm>
            <a:off x="685800" y="250825"/>
            <a:ext cx="7924800" cy="1860550"/>
          </a:xfrm>
          <a:noFill/>
        </p:spPr>
        <p:txBody>
          <a:bodyPr>
            <a:spAutoFit/>
          </a:bodyPr>
          <a:lstStyle/>
          <a:p>
            <a:r>
              <a:rPr lang="en-US" sz="2000" b="0" i="1" smtClean="0"/>
              <a:t> Q: What is the #1 Violation during Laboratory Audits?</a:t>
            </a:r>
            <a:r>
              <a:rPr lang="en-US" sz="2000" b="0" i="1" u="sng" smtClean="0"/>
              <a:t/>
            </a:r>
            <a:br>
              <a:rPr lang="en-US" sz="2000" b="0" i="1" u="sng" smtClean="0"/>
            </a:br>
            <a:r>
              <a:rPr lang="en-US" sz="1800" b="0" smtClean="0"/>
              <a:t/>
            </a:r>
            <a:br>
              <a:rPr lang="en-US" sz="1800" b="0" smtClean="0"/>
            </a:br>
            <a:r>
              <a:rPr lang="en-US" sz="1800" b="0" smtClean="0"/>
              <a:t>A:</a:t>
            </a:r>
            <a:r>
              <a:rPr lang="en-US" sz="2400" b="0" smtClean="0"/>
              <a:t> Improper labeling of radioactive waste containers!</a:t>
            </a:r>
            <a:r>
              <a:rPr lang="en-US" sz="1800" b="0" smtClean="0"/>
              <a:t>  </a:t>
            </a:r>
            <a:br>
              <a:rPr lang="en-US" sz="1800" b="0" smtClean="0"/>
            </a:br>
            <a:r>
              <a:rPr lang="en-US" sz="1800" b="0" smtClean="0"/>
              <a:t/>
            </a:r>
            <a:br>
              <a:rPr lang="en-US" sz="1800" b="0" smtClean="0"/>
            </a:br>
            <a:r>
              <a:rPr lang="en-US" sz="1800" b="0" smtClean="0"/>
              <a:t/>
            </a:r>
            <a:br>
              <a:rPr lang="en-US" sz="1800" b="0" smtClean="0"/>
            </a:br>
            <a:r>
              <a:rPr lang="en-US" sz="1800" b="0" smtClean="0"/>
              <a:t>To reduce the number of violations, follow these simple guidelines:</a:t>
            </a:r>
          </a:p>
        </p:txBody>
      </p:sp>
      <p:sp>
        <p:nvSpPr>
          <p:cNvPr id="257027" name="Text Box 3"/>
          <p:cNvSpPr txBox="1">
            <a:spLocks noChangeArrowheads="1"/>
          </p:cNvSpPr>
          <p:nvPr/>
        </p:nvSpPr>
        <p:spPr bwMode="auto">
          <a:xfrm>
            <a:off x="838200" y="2362200"/>
            <a:ext cx="7391400" cy="1190625"/>
          </a:xfrm>
          <a:prstGeom prst="rect">
            <a:avLst/>
          </a:prstGeom>
          <a:noFill/>
          <a:ln w="9525">
            <a:noFill/>
            <a:miter lim="800000"/>
            <a:headEnd/>
            <a:tailEnd/>
          </a:ln>
        </p:spPr>
        <p:txBody>
          <a:bodyPr>
            <a:spAutoFit/>
          </a:bodyPr>
          <a:lstStyle/>
          <a:p>
            <a:pPr algn="l">
              <a:spcBef>
                <a:spcPct val="50000"/>
              </a:spcBef>
            </a:pPr>
            <a:r>
              <a:rPr lang="en-US" sz="1800" b="1">
                <a:solidFill>
                  <a:schemeClr val="bg1"/>
                </a:solidFill>
                <a:latin typeface="Arial" charset="0"/>
              </a:rPr>
              <a:t>1) Every addition to the waste container must be logged.  Record each </a:t>
            </a:r>
            <a:r>
              <a:rPr lang="en-US" sz="1800" b="1" u="sng">
                <a:solidFill>
                  <a:srgbClr val="FF0000"/>
                </a:solidFill>
                <a:latin typeface="Arial" charset="0"/>
              </a:rPr>
              <a:t>nuclide</a:t>
            </a:r>
            <a:r>
              <a:rPr lang="en-US" sz="1800" b="1">
                <a:latin typeface="Arial" charset="0"/>
              </a:rPr>
              <a:t>, </a:t>
            </a:r>
            <a:r>
              <a:rPr lang="en-US" sz="1800" b="1" u="sng">
                <a:solidFill>
                  <a:srgbClr val="FF6600"/>
                </a:solidFill>
                <a:latin typeface="Arial" charset="0"/>
              </a:rPr>
              <a:t>activity</a:t>
            </a:r>
            <a:r>
              <a:rPr lang="en-US" sz="1800" b="1">
                <a:latin typeface="Arial" charset="0"/>
              </a:rPr>
              <a:t>, </a:t>
            </a:r>
            <a:r>
              <a:rPr lang="en-US" sz="1800" b="1" u="sng">
                <a:solidFill>
                  <a:srgbClr val="FFCC00"/>
                </a:solidFill>
                <a:latin typeface="Arial" charset="0"/>
              </a:rPr>
              <a:t>assay date</a:t>
            </a:r>
            <a:r>
              <a:rPr lang="en-US" sz="1800" b="1">
                <a:latin typeface="Arial" charset="0"/>
              </a:rPr>
              <a:t>, </a:t>
            </a:r>
            <a:r>
              <a:rPr lang="en-US" sz="1800" b="1" u="sng">
                <a:solidFill>
                  <a:srgbClr val="33CC33"/>
                </a:solidFill>
                <a:latin typeface="Arial" charset="0"/>
              </a:rPr>
              <a:t>chemical</a:t>
            </a:r>
            <a:r>
              <a:rPr lang="en-US" sz="1800" b="1">
                <a:latin typeface="Arial" charset="0"/>
              </a:rPr>
              <a:t> </a:t>
            </a:r>
            <a:r>
              <a:rPr lang="en-US" sz="1800" b="1">
                <a:solidFill>
                  <a:schemeClr val="bg1"/>
                </a:solidFill>
                <a:latin typeface="Arial" charset="0"/>
              </a:rPr>
              <a:t>(for liquids and LSVs), and your</a:t>
            </a:r>
            <a:r>
              <a:rPr lang="en-US" sz="1800" b="1">
                <a:latin typeface="Arial" charset="0"/>
              </a:rPr>
              <a:t> </a:t>
            </a:r>
            <a:r>
              <a:rPr lang="en-US" sz="1800" b="1" u="sng">
                <a:solidFill>
                  <a:srgbClr val="FF00FF"/>
                </a:solidFill>
                <a:latin typeface="Arial" charset="0"/>
              </a:rPr>
              <a:t>initials</a:t>
            </a:r>
            <a:r>
              <a:rPr lang="en-US" sz="1800" b="1">
                <a:latin typeface="Arial" charset="0"/>
              </a:rPr>
              <a:t> </a:t>
            </a:r>
            <a:r>
              <a:rPr lang="en-US" sz="1800" b="1">
                <a:solidFill>
                  <a:schemeClr val="bg1"/>
                </a:solidFill>
                <a:latin typeface="Arial" charset="0"/>
              </a:rPr>
              <a:t>on the log sheet.</a:t>
            </a:r>
            <a:r>
              <a:rPr lang="en-US" sz="1800" b="1">
                <a:latin typeface="Arial" charset="0"/>
              </a:rPr>
              <a:t/>
            </a:r>
            <a:br>
              <a:rPr lang="en-US" sz="1800" b="1">
                <a:latin typeface="Arial" charset="0"/>
              </a:rPr>
            </a:br>
            <a:endParaRPr lang="en-US" sz="1800" b="1">
              <a:latin typeface="Arial" charset="0"/>
            </a:endParaRPr>
          </a:p>
        </p:txBody>
      </p:sp>
      <p:sp>
        <p:nvSpPr>
          <p:cNvPr id="615428" name="Text Box 4"/>
          <p:cNvSpPr txBox="1">
            <a:spLocks noChangeArrowheads="1"/>
          </p:cNvSpPr>
          <p:nvPr/>
        </p:nvSpPr>
        <p:spPr bwMode="auto">
          <a:xfrm>
            <a:off x="838200" y="3581400"/>
            <a:ext cx="7543800" cy="1531938"/>
          </a:xfrm>
          <a:prstGeom prst="rect">
            <a:avLst/>
          </a:prstGeom>
          <a:noFill/>
          <a:ln w="9525">
            <a:noFill/>
            <a:miter lim="800000"/>
            <a:headEnd/>
            <a:tailEnd/>
          </a:ln>
          <a:effectLst/>
        </p:spPr>
        <p:txBody>
          <a:bodyPr>
            <a:spAutoFit/>
          </a:bodyPr>
          <a:lstStyle/>
          <a:p>
            <a:pPr algn="l" eaLnBrk="1" hangingPunct="1">
              <a:lnSpc>
                <a:spcPct val="80000"/>
              </a:lnSpc>
              <a:spcBef>
                <a:spcPct val="20000"/>
              </a:spcBef>
              <a:buClr>
                <a:schemeClr val="tx2"/>
              </a:buClr>
              <a:defRPr/>
            </a:pPr>
            <a:r>
              <a:rPr lang="en-US" sz="1800" b="1" dirty="0">
                <a:solidFill>
                  <a:schemeClr val="bg1"/>
                </a:solidFill>
                <a:latin typeface="Arial" pitchFamily="34" charset="0"/>
              </a:rPr>
              <a:t>2) When the container is full, seal and close the container.  Complete the “</a:t>
            </a:r>
            <a:r>
              <a:rPr lang="en-US" sz="1800" b="1" dirty="0">
                <a:solidFill>
                  <a:srgbClr val="FFFF00"/>
                </a:solidFill>
                <a:effectLst>
                  <a:outerShdw blurRad="38100" dist="38100" dir="2700000" algn="tl">
                    <a:srgbClr val="000000"/>
                  </a:outerShdw>
                </a:effectLst>
                <a:latin typeface="Arial" pitchFamily="34" charset="0"/>
              </a:rPr>
              <a:t>Caution Radioactive Material</a:t>
            </a:r>
            <a:r>
              <a:rPr lang="en-US" sz="1800" b="1" dirty="0">
                <a:solidFill>
                  <a:schemeClr val="bg1"/>
                </a:solidFill>
                <a:latin typeface="Arial" pitchFamily="34" charset="0"/>
              </a:rPr>
              <a:t>” label using the log sheet.  List activities for each nuclide separately.  The </a:t>
            </a:r>
            <a:r>
              <a:rPr lang="en-US" sz="1800" b="1" u="sng" dirty="0">
                <a:solidFill>
                  <a:schemeClr val="bg1"/>
                </a:solidFill>
                <a:latin typeface="Arial" pitchFamily="34" charset="0"/>
              </a:rPr>
              <a:t>last addition</a:t>
            </a:r>
            <a:r>
              <a:rPr lang="en-US" sz="1800" b="1" dirty="0">
                <a:solidFill>
                  <a:schemeClr val="bg1"/>
                </a:solidFill>
                <a:latin typeface="Arial" pitchFamily="34" charset="0"/>
              </a:rPr>
              <a:t> will be the assay date recorded.</a:t>
            </a:r>
          </a:p>
          <a:p>
            <a:pPr algn="l" eaLnBrk="1" hangingPunct="1">
              <a:lnSpc>
                <a:spcPct val="80000"/>
              </a:lnSpc>
              <a:spcBef>
                <a:spcPct val="20000"/>
              </a:spcBef>
              <a:buClr>
                <a:schemeClr val="tx2"/>
              </a:buClr>
              <a:defRPr/>
            </a:pPr>
            <a:endParaRPr lang="en-US" sz="1800" b="1" dirty="0">
              <a:solidFill>
                <a:schemeClr val="bg1"/>
              </a:solidFill>
              <a:latin typeface="Arial" pitchFamily="34" charset="0"/>
            </a:endParaRPr>
          </a:p>
          <a:p>
            <a:pPr algn="l" eaLnBrk="1" hangingPunct="1">
              <a:lnSpc>
                <a:spcPct val="80000"/>
              </a:lnSpc>
              <a:spcBef>
                <a:spcPct val="20000"/>
              </a:spcBef>
              <a:buClr>
                <a:schemeClr val="tx2"/>
              </a:buClr>
              <a:defRPr/>
            </a:pPr>
            <a:r>
              <a:rPr lang="en-US" sz="1800" b="1" dirty="0">
                <a:solidFill>
                  <a:schemeClr val="bg1"/>
                </a:solidFill>
                <a:latin typeface="Arial" pitchFamily="34" charset="0"/>
              </a:rPr>
              <a:t>3) Contact EHS for waste removal, and replacement containers.</a:t>
            </a:r>
          </a:p>
        </p:txBody>
      </p:sp>
      <p:pic>
        <p:nvPicPr>
          <p:cNvPr id="257029" name="Picture 5" descr="parking-control-ticket"/>
          <p:cNvPicPr>
            <a:picLocks noChangeAspect="1" noChangeArrowheads="1"/>
          </p:cNvPicPr>
          <p:nvPr/>
        </p:nvPicPr>
        <p:blipFill>
          <a:blip r:embed="rId3" cstate="print"/>
          <a:srcRect/>
          <a:stretch>
            <a:fillRect/>
          </a:stretch>
        </p:blipFill>
        <p:spPr bwMode="auto">
          <a:xfrm>
            <a:off x="7010400" y="5086350"/>
            <a:ext cx="1905000" cy="1423988"/>
          </a:xfrm>
          <a:prstGeom prst="rect">
            <a:avLst/>
          </a:prstGeom>
          <a:noFill/>
          <a:ln w="9525">
            <a:noFill/>
            <a:miter lim="800000"/>
            <a:headEnd/>
            <a:tailEnd/>
          </a:ln>
        </p:spPr>
      </p:pic>
      <p:pic>
        <p:nvPicPr>
          <p:cNvPr id="257030" name="Picture 6" descr="one"/>
          <p:cNvPicPr>
            <a:picLocks noChangeAspect="1" noChangeArrowheads="1"/>
          </p:cNvPicPr>
          <p:nvPr/>
        </p:nvPicPr>
        <p:blipFill>
          <a:blip r:embed="rId4" cstate="print"/>
          <a:srcRect/>
          <a:stretch>
            <a:fillRect/>
          </a:stretch>
        </p:blipFill>
        <p:spPr bwMode="auto">
          <a:xfrm>
            <a:off x="0" y="0"/>
            <a:ext cx="914400" cy="8382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6F53CE6B-D316-48F6-A9F3-70C8145D86AC}" type="slidenum">
              <a:rPr lang="en-US" smtClean="0"/>
              <a:pPr>
                <a:defRPr/>
              </a:pPr>
              <a:t>195</a:t>
            </a:fld>
            <a:endParaRPr lang="en-US"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381000" y="0"/>
            <a:ext cx="8229600" cy="1143000"/>
          </a:xfrm>
        </p:spPr>
        <p:txBody>
          <a:bodyPr/>
          <a:lstStyle/>
          <a:p>
            <a:r>
              <a:rPr lang="en-US" smtClean="0"/>
              <a:t>Correct CRAM Labels</a:t>
            </a:r>
          </a:p>
        </p:txBody>
      </p:sp>
      <p:pic>
        <p:nvPicPr>
          <p:cNvPr id="258051" name="Picture 3" descr="cramgood1"/>
          <p:cNvPicPr>
            <a:picLocks noGrp="1" noChangeAspect="1" noChangeArrowheads="1"/>
          </p:cNvPicPr>
          <p:nvPr>
            <p:ph sz="half" idx="4294967295"/>
          </p:nvPr>
        </p:nvPicPr>
        <p:blipFill>
          <a:blip r:embed="rId3" cstate="print"/>
          <a:srcRect/>
          <a:stretch>
            <a:fillRect/>
          </a:stretch>
        </p:blipFill>
        <p:spPr>
          <a:xfrm>
            <a:off x="757238" y="3376613"/>
            <a:ext cx="3810000" cy="2573337"/>
          </a:xfrm>
          <a:noFill/>
          <a:ln>
            <a:solidFill>
              <a:srgbClr val="000000"/>
            </a:solidFill>
          </a:ln>
        </p:spPr>
      </p:pic>
      <p:pic>
        <p:nvPicPr>
          <p:cNvPr id="258052" name="Picture 4" descr="cramgood2"/>
          <p:cNvPicPr>
            <a:picLocks noGrp="1" noChangeAspect="1" noChangeArrowheads="1"/>
          </p:cNvPicPr>
          <p:nvPr>
            <p:ph sz="half" idx="4294967295"/>
          </p:nvPr>
        </p:nvPicPr>
        <p:blipFill>
          <a:blip r:embed="rId4" cstate="print"/>
          <a:srcRect/>
          <a:stretch>
            <a:fillRect/>
          </a:stretch>
        </p:blipFill>
        <p:spPr>
          <a:xfrm>
            <a:off x="4800600" y="3124200"/>
            <a:ext cx="4033838" cy="2789238"/>
          </a:xfrm>
          <a:noFill/>
          <a:ln>
            <a:solidFill>
              <a:srgbClr val="000000"/>
            </a:solidFill>
          </a:ln>
        </p:spPr>
      </p:pic>
      <p:grpSp>
        <p:nvGrpSpPr>
          <p:cNvPr id="258053" name="Group 5"/>
          <p:cNvGrpSpPr>
            <a:grpSpLocks/>
          </p:cNvGrpSpPr>
          <p:nvPr/>
        </p:nvGrpSpPr>
        <p:grpSpPr bwMode="auto">
          <a:xfrm>
            <a:off x="457200" y="3276600"/>
            <a:ext cx="8305800" cy="2438400"/>
            <a:chOff x="288" y="2064"/>
            <a:chExt cx="5232" cy="1536"/>
          </a:xfrm>
        </p:grpSpPr>
        <p:sp>
          <p:nvSpPr>
            <p:cNvPr id="258057" name="Oval 6"/>
            <p:cNvSpPr>
              <a:spLocks noChangeArrowheads="1"/>
            </p:cNvSpPr>
            <p:nvPr/>
          </p:nvSpPr>
          <p:spPr bwMode="auto">
            <a:xfrm>
              <a:off x="288" y="3120"/>
              <a:ext cx="912" cy="480"/>
            </a:xfrm>
            <a:prstGeom prst="ellipse">
              <a:avLst/>
            </a:prstGeom>
            <a:noFill/>
            <a:ln w="9525">
              <a:solidFill>
                <a:schemeClr val="bg2"/>
              </a:solidFill>
              <a:round/>
              <a:headEnd/>
              <a:tailEnd/>
            </a:ln>
          </p:spPr>
          <p:txBody>
            <a:bodyPr wrap="none" anchor="ctr"/>
            <a:lstStyle/>
            <a:p>
              <a:endParaRPr lang="en-US" sz="1800">
                <a:solidFill>
                  <a:schemeClr val="bg2"/>
                </a:solidFill>
                <a:latin typeface="Arial" charset="0"/>
              </a:endParaRPr>
            </a:p>
          </p:txBody>
        </p:sp>
        <p:sp>
          <p:nvSpPr>
            <p:cNvPr id="258058" name="Oval 7"/>
            <p:cNvSpPr>
              <a:spLocks noChangeArrowheads="1"/>
            </p:cNvSpPr>
            <p:nvPr/>
          </p:nvSpPr>
          <p:spPr bwMode="auto">
            <a:xfrm>
              <a:off x="2928" y="3216"/>
              <a:ext cx="960" cy="288"/>
            </a:xfrm>
            <a:prstGeom prst="ellipse">
              <a:avLst/>
            </a:prstGeom>
            <a:noFill/>
            <a:ln w="9525">
              <a:solidFill>
                <a:schemeClr val="bg2"/>
              </a:solidFill>
              <a:round/>
              <a:headEnd/>
              <a:tailEnd/>
            </a:ln>
          </p:spPr>
          <p:txBody>
            <a:bodyPr wrap="none" anchor="ctr"/>
            <a:lstStyle/>
            <a:p>
              <a:endParaRPr lang="en-US"/>
            </a:p>
          </p:txBody>
        </p:sp>
        <p:sp>
          <p:nvSpPr>
            <p:cNvPr id="258059" name="Oval 8"/>
            <p:cNvSpPr>
              <a:spLocks noChangeArrowheads="1"/>
            </p:cNvSpPr>
            <p:nvPr/>
          </p:nvSpPr>
          <p:spPr bwMode="auto">
            <a:xfrm>
              <a:off x="1152" y="2352"/>
              <a:ext cx="1728" cy="528"/>
            </a:xfrm>
            <a:prstGeom prst="ellipse">
              <a:avLst/>
            </a:prstGeom>
            <a:noFill/>
            <a:ln w="9525">
              <a:solidFill>
                <a:schemeClr val="bg2"/>
              </a:solidFill>
              <a:round/>
              <a:headEnd/>
              <a:tailEnd/>
            </a:ln>
          </p:spPr>
          <p:txBody>
            <a:bodyPr wrap="none" anchor="ctr"/>
            <a:lstStyle/>
            <a:p>
              <a:endParaRPr lang="en-US"/>
            </a:p>
          </p:txBody>
        </p:sp>
        <p:sp>
          <p:nvSpPr>
            <p:cNvPr id="258060" name="Oval 9"/>
            <p:cNvSpPr>
              <a:spLocks noChangeArrowheads="1"/>
            </p:cNvSpPr>
            <p:nvPr/>
          </p:nvSpPr>
          <p:spPr bwMode="auto">
            <a:xfrm>
              <a:off x="3696" y="2352"/>
              <a:ext cx="1824" cy="528"/>
            </a:xfrm>
            <a:prstGeom prst="ellipse">
              <a:avLst/>
            </a:prstGeom>
            <a:noFill/>
            <a:ln w="9525">
              <a:solidFill>
                <a:schemeClr val="bg2"/>
              </a:solidFill>
              <a:round/>
              <a:headEnd/>
              <a:tailEnd/>
            </a:ln>
          </p:spPr>
          <p:txBody>
            <a:bodyPr wrap="none" anchor="ctr"/>
            <a:lstStyle/>
            <a:p>
              <a:endParaRPr lang="en-US"/>
            </a:p>
          </p:txBody>
        </p:sp>
        <p:sp>
          <p:nvSpPr>
            <p:cNvPr id="258061" name="Oval 10"/>
            <p:cNvSpPr>
              <a:spLocks noChangeArrowheads="1"/>
            </p:cNvSpPr>
            <p:nvPr/>
          </p:nvSpPr>
          <p:spPr bwMode="auto">
            <a:xfrm>
              <a:off x="1440" y="2064"/>
              <a:ext cx="1104" cy="192"/>
            </a:xfrm>
            <a:prstGeom prst="ellipse">
              <a:avLst/>
            </a:prstGeom>
            <a:noFill/>
            <a:ln w="9525">
              <a:solidFill>
                <a:schemeClr val="bg2"/>
              </a:solidFill>
              <a:round/>
              <a:headEnd/>
              <a:tailEnd/>
            </a:ln>
          </p:spPr>
          <p:txBody>
            <a:bodyPr wrap="none" anchor="ctr"/>
            <a:lstStyle/>
            <a:p>
              <a:endParaRPr lang="en-US"/>
            </a:p>
          </p:txBody>
        </p:sp>
      </p:grpSp>
      <p:sp>
        <p:nvSpPr>
          <p:cNvPr id="258054" name="Oval 11"/>
          <p:cNvSpPr>
            <a:spLocks noChangeArrowheads="1"/>
          </p:cNvSpPr>
          <p:nvPr/>
        </p:nvSpPr>
        <p:spPr bwMode="auto">
          <a:xfrm>
            <a:off x="6705600" y="3276600"/>
            <a:ext cx="1447800" cy="381000"/>
          </a:xfrm>
          <a:prstGeom prst="ellipse">
            <a:avLst/>
          </a:prstGeom>
          <a:noFill/>
          <a:ln w="9525">
            <a:solidFill>
              <a:schemeClr val="bg2"/>
            </a:solidFill>
            <a:round/>
            <a:headEnd/>
            <a:tailEnd/>
          </a:ln>
        </p:spPr>
        <p:txBody>
          <a:bodyPr wrap="none" anchor="ctr"/>
          <a:lstStyle/>
          <a:p>
            <a:endParaRPr lang="en-US" sz="1800" b="1">
              <a:latin typeface="Arial" charset="0"/>
            </a:endParaRPr>
          </a:p>
        </p:txBody>
      </p:sp>
      <p:sp>
        <p:nvSpPr>
          <p:cNvPr id="616461" name="Text Box 13"/>
          <p:cNvSpPr txBox="1">
            <a:spLocks noChangeArrowheads="1"/>
          </p:cNvSpPr>
          <p:nvPr/>
        </p:nvSpPr>
        <p:spPr bwMode="auto">
          <a:xfrm>
            <a:off x="533400" y="990600"/>
            <a:ext cx="8610600" cy="1311275"/>
          </a:xfrm>
          <a:prstGeom prst="rect">
            <a:avLst/>
          </a:prstGeom>
          <a:noFill/>
          <a:ln w="9525">
            <a:noFill/>
            <a:miter lim="800000"/>
            <a:headEnd/>
            <a:tailEnd/>
          </a:ln>
          <a:effectLst/>
        </p:spPr>
        <p:txBody>
          <a:bodyPr>
            <a:spAutoFit/>
          </a:bodyPr>
          <a:lstStyle/>
          <a:p>
            <a:pPr algn="l">
              <a:spcBef>
                <a:spcPct val="50000"/>
              </a:spcBef>
              <a:defRPr/>
            </a:pPr>
            <a:r>
              <a:rPr lang="en-US" b="1" dirty="0">
                <a:solidFill>
                  <a:schemeClr val="bg1"/>
                </a:solidFill>
                <a:effectLst>
                  <a:outerShdw blurRad="38100" dist="38100" dir="2700000" algn="tl">
                    <a:srgbClr val="FFFFFF"/>
                  </a:outerShdw>
                </a:effectLst>
                <a:latin typeface="Arial" pitchFamily="34" charset="0"/>
              </a:rPr>
              <a:t>Chemical Identification should reflect brand name of scintillation cocktail or, if a solution, chemical percentages.  Do not use abbreviations.</a:t>
            </a:r>
            <a:r>
              <a:rPr lang="en-US" b="1" dirty="0">
                <a:solidFill>
                  <a:schemeClr val="tx2"/>
                </a:solidFill>
                <a:effectLst>
                  <a:outerShdw blurRad="38100" dist="38100" dir="2700000" algn="tl">
                    <a:srgbClr val="FFFFFF"/>
                  </a:outerShdw>
                </a:effectLst>
                <a:latin typeface="Arial" pitchFamily="34" charset="0"/>
              </a:rPr>
              <a:t/>
            </a:r>
            <a:br>
              <a:rPr lang="en-US" b="1" dirty="0">
                <a:solidFill>
                  <a:schemeClr val="tx2"/>
                </a:solidFill>
                <a:effectLst>
                  <a:outerShdw blurRad="38100" dist="38100" dir="2700000" algn="tl">
                    <a:srgbClr val="FFFFFF"/>
                  </a:outerShdw>
                </a:effectLst>
                <a:latin typeface="Arial" pitchFamily="34" charset="0"/>
              </a:rPr>
            </a:br>
            <a:endParaRPr lang="en-US" b="1" dirty="0">
              <a:solidFill>
                <a:schemeClr val="tx2"/>
              </a:solidFill>
              <a:effectLst>
                <a:outerShdw blurRad="38100" dist="38100" dir="2700000" algn="tl">
                  <a:srgbClr val="FFFFFF"/>
                </a:outerShdw>
              </a:effectLst>
              <a:latin typeface="Arial" pitchFamily="34" charset="0"/>
            </a:endParaRPr>
          </a:p>
        </p:txBody>
      </p:sp>
      <p:sp>
        <p:nvSpPr>
          <p:cNvPr id="616462" name="Text Box 14"/>
          <p:cNvSpPr txBox="1">
            <a:spLocks noChangeArrowheads="1"/>
          </p:cNvSpPr>
          <p:nvPr/>
        </p:nvSpPr>
        <p:spPr bwMode="auto">
          <a:xfrm>
            <a:off x="533400" y="2057400"/>
            <a:ext cx="8153400" cy="701675"/>
          </a:xfrm>
          <a:prstGeom prst="rect">
            <a:avLst/>
          </a:prstGeom>
          <a:noFill/>
          <a:ln w="9525">
            <a:noFill/>
            <a:miter lim="800000"/>
            <a:headEnd/>
            <a:tailEnd/>
          </a:ln>
          <a:effectLst/>
        </p:spPr>
        <p:txBody>
          <a:bodyPr>
            <a:spAutoFit/>
          </a:bodyPr>
          <a:lstStyle/>
          <a:p>
            <a:pPr algn="l">
              <a:spcBef>
                <a:spcPct val="50000"/>
              </a:spcBef>
              <a:defRPr/>
            </a:pPr>
            <a:r>
              <a:rPr lang="en-US" b="1" dirty="0">
                <a:solidFill>
                  <a:schemeClr val="bg1"/>
                </a:solidFill>
                <a:effectLst>
                  <a:outerShdw blurRad="38100" dist="38100" dir="2700000" algn="tl">
                    <a:srgbClr val="FFFFFF"/>
                  </a:outerShdw>
                </a:effectLst>
                <a:latin typeface="Arial" pitchFamily="34" charset="0"/>
              </a:rPr>
              <a:t>Use the log sheet and total the activity.  Write the isotope, total activity and the last date waste was added on to the CRAM label.</a:t>
            </a:r>
          </a:p>
        </p:txBody>
      </p:sp>
      <p:sp>
        <p:nvSpPr>
          <p:cNvPr id="14" name="Slide Number Placeholder 13"/>
          <p:cNvSpPr>
            <a:spLocks noGrp="1"/>
          </p:cNvSpPr>
          <p:nvPr>
            <p:ph type="sldNum" sz="quarter" idx="12"/>
          </p:nvPr>
        </p:nvSpPr>
        <p:spPr/>
        <p:txBody>
          <a:bodyPr/>
          <a:lstStyle/>
          <a:p>
            <a:pPr>
              <a:defRPr/>
            </a:pPr>
            <a:fld id="{68A458C8-0386-4430-B55D-ED44794BE158}" type="slidenum">
              <a:rPr lang="en-US" smtClean="0"/>
              <a:pPr>
                <a:defRPr/>
              </a:pPr>
              <a:t>196</a:t>
            </a:fld>
            <a:endParaRPr lang="en-US"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990600" y="228600"/>
            <a:ext cx="7196138" cy="762000"/>
          </a:xfrm>
        </p:spPr>
        <p:txBody>
          <a:bodyPr/>
          <a:lstStyle/>
          <a:p>
            <a:r>
              <a:rPr lang="en-US" smtClean="0"/>
              <a:t>Incorrect CRAM Labels</a:t>
            </a:r>
          </a:p>
        </p:txBody>
      </p:sp>
      <p:pic>
        <p:nvPicPr>
          <p:cNvPr id="259075" name="Picture 3" descr="crambad1"/>
          <p:cNvPicPr>
            <a:picLocks noGrp="1" noChangeAspect="1" noChangeArrowheads="1"/>
          </p:cNvPicPr>
          <p:nvPr>
            <p:ph sz="half" idx="1"/>
          </p:nvPr>
        </p:nvPicPr>
        <p:blipFill>
          <a:blip r:embed="rId3" cstate="print"/>
          <a:srcRect/>
          <a:stretch>
            <a:fillRect/>
          </a:stretch>
        </p:blipFill>
        <p:spPr>
          <a:xfrm>
            <a:off x="685800" y="1143000"/>
            <a:ext cx="3810000" cy="2540000"/>
          </a:xfrm>
          <a:noFill/>
          <a:ln>
            <a:solidFill>
              <a:schemeClr val="bg2"/>
            </a:solidFill>
          </a:ln>
        </p:spPr>
      </p:pic>
      <p:pic>
        <p:nvPicPr>
          <p:cNvPr id="259076" name="Picture 4" descr="crambad2"/>
          <p:cNvPicPr>
            <a:picLocks noGrp="1" noChangeAspect="1" noChangeArrowheads="1"/>
          </p:cNvPicPr>
          <p:nvPr>
            <p:ph sz="half" idx="2"/>
          </p:nvPr>
        </p:nvPicPr>
        <p:blipFill>
          <a:blip r:embed="rId4" cstate="print"/>
          <a:srcRect/>
          <a:stretch>
            <a:fillRect/>
          </a:stretch>
        </p:blipFill>
        <p:spPr>
          <a:xfrm>
            <a:off x="4648200" y="3657600"/>
            <a:ext cx="3810000" cy="2533650"/>
          </a:xfrm>
          <a:noFill/>
          <a:ln>
            <a:solidFill>
              <a:srgbClr val="000000"/>
            </a:solidFill>
          </a:ln>
        </p:spPr>
      </p:pic>
      <p:sp>
        <p:nvSpPr>
          <p:cNvPr id="259077" name="Oval 5"/>
          <p:cNvSpPr>
            <a:spLocks noChangeArrowheads="1"/>
          </p:cNvSpPr>
          <p:nvPr/>
        </p:nvSpPr>
        <p:spPr bwMode="auto">
          <a:xfrm>
            <a:off x="685800" y="2971800"/>
            <a:ext cx="1422400" cy="457200"/>
          </a:xfrm>
          <a:prstGeom prst="ellipse">
            <a:avLst/>
          </a:prstGeom>
          <a:solidFill>
            <a:srgbClr val="110C05">
              <a:alpha val="0"/>
            </a:srgbClr>
          </a:solidFill>
          <a:ln w="9525">
            <a:solidFill>
              <a:schemeClr val="bg2"/>
            </a:solidFill>
            <a:round/>
            <a:headEnd/>
            <a:tailEnd/>
          </a:ln>
        </p:spPr>
        <p:txBody>
          <a:bodyPr wrap="none" anchor="ctr"/>
          <a:lstStyle/>
          <a:p>
            <a:pPr eaLnBrk="1" hangingPunct="1"/>
            <a:endParaRPr lang="en-US" sz="2400">
              <a:solidFill>
                <a:srgbClr val="110C05"/>
              </a:solidFill>
            </a:endParaRPr>
          </a:p>
        </p:txBody>
      </p:sp>
      <p:sp>
        <p:nvSpPr>
          <p:cNvPr id="259078" name="Oval 6"/>
          <p:cNvSpPr>
            <a:spLocks noChangeArrowheads="1"/>
          </p:cNvSpPr>
          <p:nvPr/>
        </p:nvSpPr>
        <p:spPr bwMode="auto">
          <a:xfrm>
            <a:off x="1828800" y="1828800"/>
            <a:ext cx="2743200" cy="1371600"/>
          </a:xfrm>
          <a:prstGeom prst="ellipse">
            <a:avLst/>
          </a:prstGeom>
          <a:solidFill>
            <a:schemeClr val="accent1">
              <a:alpha val="0"/>
            </a:schemeClr>
          </a:solidFill>
          <a:ln w="9525">
            <a:solidFill>
              <a:schemeClr val="bg2"/>
            </a:solidFill>
            <a:round/>
            <a:headEnd/>
            <a:tailEnd/>
          </a:ln>
        </p:spPr>
        <p:txBody>
          <a:bodyPr wrap="none" anchor="ctr"/>
          <a:lstStyle/>
          <a:p>
            <a:endParaRPr lang="en-US"/>
          </a:p>
        </p:txBody>
      </p:sp>
      <p:sp>
        <p:nvSpPr>
          <p:cNvPr id="259079" name="Oval 7"/>
          <p:cNvSpPr>
            <a:spLocks noChangeArrowheads="1"/>
          </p:cNvSpPr>
          <p:nvPr/>
        </p:nvSpPr>
        <p:spPr bwMode="auto">
          <a:xfrm>
            <a:off x="5638800" y="4343400"/>
            <a:ext cx="2946400" cy="971550"/>
          </a:xfrm>
          <a:prstGeom prst="ellipse">
            <a:avLst/>
          </a:prstGeom>
          <a:solidFill>
            <a:schemeClr val="accent1">
              <a:alpha val="0"/>
            </a:schemeClr>
          </a:solidFill>
          <a:ln w="9525">
            <a:solidFill>
              <a:schemeClr val="bg2"/>
            </a:solidFill>
            <a:round/>
            <a:headEnd/>
            <a:tailEnd/>
          </a:ln>
        </p:spPr>
        <p:txBody>
          <a:bodyPr wrap="none" anchor="ctr"/>
          <a:lstStyle/>
          <a:p>
            <a:endParaRPr lang="en-US"/>
          </a:p>
        </p:txBody>
      </p:sp>
      <p:sp>
        <p:nvSpPr>
          <p:cNvPr id="259080" name="Oval 8"/>
          <p:cNvSpPr>
            <a:spLocks noChangeArrowheads="1"/>
          </p:cNvSpPr>
          <p:nvPr/>
        </p:nvSpPr>
        <p:spPr bwMode="auto">
          <a:xfrm>
            <a:off x="4572000" y="5486400"/>
            <a:ext cx="1524000" cy="514350"/>
          </a:xfrm>
          <a:prstGeom prst="ellipse">
            <a:avLst/>
          </a:prstGeom>
          <a:solidFill>
            <a:schemeClr val="accent1">
              <a:alpha val="0"/>
            </a:schemeClr>
          </a:solidFill>
          <a:ln w="9525">
            <a:solidFill>
              <a:schemeClr val="bg2"/>
            </a:solidFill>
            <a:round/>
            <a:headEnd/>
            <a:tailEnd/>
          </a:ln>
        </p:spPr>
        <p:txBody>
          <a:bodyPr wrap="none" anchor="ctr"/>
          <a:lstStyle/>
          <a:p>
            <a:endParaRPr lang="en-US" sz="1800">
              <a:solidFill>
                <a:schemeClr val="bg2"/>
              </a:solidFill>
              <a:latin typeface="Arial" charset="0"/>
            </a:endParaRPr>
          </a:p>
        </p:txBody>
      </p:sp>
      <p:sp>
        <p:nvSpPr>
          <p:cNvPr id="259081" name="Text Box 9"/>
          <p:cNvSpPr txBox="1">
            <a:spLocks noChangeArrowheads="1"/>
          </p:cNvSpPr>
          <p:nvPr/>
        </p:nvSpPr>
        <p:spPr bwMode="auto">
          <a:xfrm>
            <a:off x="762000" y="4876800"/>
            <a:ext cx="2743200" cy="457200"/>
          </a:xfrm>
          <a:prstGeom prst="rect">
            <a:avLst/>
          </a:prstGeom>
          <a:noFill/>
          <a:ln w="9525">
            <a:noFill/>
            <a:miter lim="800000"/>
            <a:headEnd/>
            <a:tailEnd/>
          </a:ln>
        </p:spPr>
        <p:txBody>
          <a:bodyPr>
            <a:spAutoFit/>
          </a:bodyPr>
          <a:lstStyle/>
          <a:p>
            <a:pPr algn="l" eaLnBrk="1" hangingPunct="1">
              <a:spcBef>
                <a:spcPct val="50000"/>
              </a:spcBef>
            </a:pPr>
            <a:endParaRPr lang="en-US" sz="2400"/>
          </a:p>
        </p:txBody>
      </p:sp>
      <p:sp>
        <p:nvSpPr>
          <p:cNvPr id="259082" name="Text Box 10"/>
          <p:cNvSpPr txBox="1">
            <a:spLocks noChangeArrowheads="1"/>
          </p:cNvSpPr>
          <p:nvPr/>
        </p:nvSpPr>
        <p:spPr bwMode="auto">
          <a:xfrm>
            <a:off x="228600" y="4191000"/>
            <a:ext cx="3429000" cy="701675"/>
          </a:xfrm>
          <a:prstGeom prst="rect">
            <a:avLst/>
          </a:prstGeom>
          <a:noFill/>
          <a:ln w="9525">
            <a:noFill/>
            <a:miter lim="800000"/>
            <a:headEnd/>
            <a:tailEnd/>
          </a:ln>
        </p:spPr>
        <p:txBody>
          <a:bodyPr>
            <a:spAutoFit/>
          </a:bodyPr>
          <a:lstStyle/>
          <a:p>
            <a:pPr algn="l" eaLnBrk="1" hangingPunct="1">
              <a:spcBef>
                <a:spcPct val="50000"/>
              </a:spcBef>
            </a:pPr>
            <a:r>
              <a:rPr lang="en-US">
                <a:solidFill>
                  <a:schemeClr val="bg1"/>
                </a:solidFill>
              </a:rPr>
              <a:t>The liquid has not been identified i.e. water.</a:t>
            </a:r>
          </a:p>
        </p:txBody>
      </p:sp>
      <p:sp>
        <p:nvSpPr>
          <p:cNvPr id="259083" name="Text Box 11"/>
          <p:cNvSpPr txBox="1">
            <a:spLocks noChangeArrowheads="1"/>
          </p:cNvSpPr>
          <p:nvPr/>
        </p:nvSpPr>
        <p:spPr bwMode="auto">
          <a:xfrm>
            <a:off x="1447800" y="5181600"/>
            <a:ext cx="2057400" cy="1190625"/>
          </a:xfrm>
          <a:prstGeom prst="rect">
            <a:avLst/>
          </a:prstGeom>
          <a:noFill/>
          <a:ln w="9525">
            <a:noFill/>
            <a:miter lim="800000"/>
            <a:headEnd/>
            <a:tailEnd/>
          </a:ln>
        </p:spPr>
        <p:txBody>
          <a:bodyPr>
            <a:spAutoFit/>
          </a:bodyPr>
          <a:lstStyle/>
          <a:p>
            <a:pPr algn="l" eaLnBrk="1" hangingPunct="1">
              <a:spcBef>
                <a:spcPct val="50000"/>
              </a:spcBef>
            </a:pPr>
            <a:r>
              <a:rPr lang="en-US" sz="1800">
                <a:solidFill>
                  <a:schemeClr val="bg1"/>
                </a:solidFill>
              </a:rPr>
              <a:t>The Liquid has been identified using an abbreviation for ethanol.</a:t>
            </a:r>
          </a:p>
        </p:txBody>
      </p:sp>
      <p:sp>
        <p:nvSpPr>
          <p:cNvPr id="259084" name="Text Box 12"/>
          <p:cNvSpPr txBox="1">
            <a:spLocks noChangeArrowheads="1"/>
          </p:cNvSpPr>
          <p:nvPr/>
        </p:nvSpPr>
        <p:spPr bwMode="auto">
          <a:xfrm>
            <a:off x="5334000" y="1219200"/>
            <a:ext cx="3048000" cy="701675"/>
          </a:xfrm>
          <a:prstGeom prst="rect">
            <a:avLst/>
          </a:prstGeom>
          <a:noFill/>
          <a:ln w="9525">
            <a:noFill/>
            <a:miter lim="800000"/>
            <a:headEnd/>
            <a:tailEnd/>
          </a:ln>
        </p:spPr>
        <p:txBody>
          <a:bodyPr>
            <a:spAutoFit/>
          </a:bodyPr>
          <a:lstStyle/>
          <a:p>
            <a:pPr algn="l" eaLnBrk="1" hangingPunct="1">
              <a:spcBef>
                <a:spcPct val="50000"/>
              </a:spcBef>
            </a:pPr>
            <a:r>
              <a:rPr lang="en-US">
                <a:solidFill>
                  <a:schemeClr val="bg1"/>
                </a:solidFill>
              </a:rPr>
              <a:t>This CRAM label is being used as a log sheet</a:t>
            </a:r>
          </a:p>
        </p:txBody>
      </p:sp>
      <p:sp>
        <p:nvSpPr>
          <p:cNvPr id="259085" name="Line 13"/>
          <p:cNvSpPr>
            <a:spLocks noChangeShapeType="1"/>
          </p:cNvSpPr>
          <p:nvPr/>
        </p:nvSpPr>
        <p:spPr bwMode="auto">
          <a:xfrm flipH="1">
            <a:off x="4648200" y="1600200"/>
            <a:ext cx="609600" cy="457200"/>
          </a:xfrm>
          <a:prstGeom prst="line">
            <a:avLst/>
          </a:prstGeom>
          <a:noFill/>
          <a:ln w="9525">
            <a:solidFill>
              <a:schemeClr val="tx1"/>
            </a:solidFill>
            <a:round/>
            <a:headEnd/>
            <a:tailEnd type="triangle" w="med" len="med"/>
          </a:ln>
        </p:spPr>
        <p:txBody>
          <a:bodyPr wrap="none"/>
          <a:lstStyle/>
          <a:p>
            <a:endParaRPr lang="en-US"/>
          </a:p>
        </p:txBody>
      </p:sp>
      <p:sp>
        <p:nvSpPr>
          <p:cNvPr id="259086" name="Line 14"/>
          <p:cNvSpPr>
            <a:spLocks noChangeShapeType="1"/>
          </p:cNvSpPr>
          <p:nvPr/>
        </p:nvSpPr>
        <p:spPr bwMode="auto">
          <a:xfrm>
            <a:off x="3352800" y="5638800"/>
            <a:ext cx="1066800" cy="0"/>
          </a:xfrm>
          <a:prstGeom prst="line">
            <a:avLst/>
          </a:prstGeom>
          <a:noFill/>
          <a:ln w="9525">
            <a:solidFill>
              <a:schemeClr val="tx1"/>
            </a:solidFill>
            <a:round/>
            <a:headEnd/>
            <a:tailEnd type="triangle" w="med" len="med"/>
          </a:ln>
        </p:spPr>
        <p:txBody>
          <a:bodyPr wrap="none"/>
          <a:lstStyle/>
          <a:p>
            <a:endParaRPr lang="en-US"/>
          </a:p>
        </p:txBody>
      </p:sp>
      <p:sp>
        <p:nvSpPr>
          <p:cNvPr id="259087" name="Line 15"/>
          <p:cNvSpPr>
            <a:spLocks noChangeShapeType="1"/>
          </p:cNvSpPr>
          <p:nvPr/>
        </p:nvSpPr>
        <p:spPr bwMode="auto">
          <a:xfrm flipV="1">
            <a:off x="1066800" y="3657600"/>
            <a:ext cx="0" cy="533400"/>
          </a:xfrm>
          <a:prstGeom prst="line">
            <a:avLst/>
          </a:prstGeom>
          <a:noFill/>
          <a:ln w="9525">
            <a:solidFill>
              <a:schemeClr val="tx1"/>
            </a:solidFill>
            <a:round/>
            <a:headEnd/>
            <a:tailEnd type="triangle" w="med" len="med"/>
          </a:ln>
        </p:spPr>
        <p:txBody>
          <a:bodyPr wrap="none"/>
          <a:lstStyle/>
          <a:p>
            <a:endParaRPr lang="en-US"/>
          </a:p>
        </p:txBody>
      </p:sp>
      <p:sp>
        <p:nvSpPr>
          <p:cNvPr id="259088" name="Text Box 16"/>
          <p:cNvSpPr txBox="1">
            <a:spLocks noChangeArrowheads="1"/>
          </p:cNvSpPr>
          <p:nvPr/>
        </p:nvSpPr>
        <p:spPr bwMode="auto">
          <a:xfrm>
            <a:off x="4953000" y="2209800"/>
            <a:ext cx="3429000" cy="1006475"/>
          </a:xfrm>
          <a:prstGeom prst="rect">
            <a:avLst/>
          </a:prstGeom>
          <a:noFill/>
          <a:ln w="9525">
            <a:noFill/>
            <a:miter lim="800000"/>
            <a:headEnd/>
            <a:tailEnd/>
          </a:ln>
        </p:spPr>
        <p:txBody>
          <a:bodyPr>
            <a:spAutoFit/>
          </a:bodyPr>
          <a:lstStyle/>
          <a:p>
            <a:pPr algn="l" eaLnBrk="1" hangingPunct="1">
              <a:spcBef>
                <a:spcPct val="50000"/>
              </a:spcBef>
            </a:pPr>
            <a:r>
              <a:rPr lang="en-US">
                <a:solidFill>
                  <a:schemeClr val="bg1"/>
                </a:solidFill>
              </a:rPr>
              <a:t>Nothing was written to identify the nuclide, activity, or assay date of the waste.</a:t>
            </a:r>
          </a:p>
        </p:txBody>
      </p:sp>
      <p:sp>
        <p:nvSpPr>
          <p:cNvPr id="259089" name="Line 17"/>
          <p:cNvSpPr>
            <a:spLocks noChangeShapeType="1"/>
          </p:cNvSpPr>
          <p:nvPr/>
        </p:nvSpPr>
        <p:spPr bwMode="auto">
          <a:xfrm flipH="1">
            <a:off x="6400800" y="3048000"/>
            <a:ext cx="533400" cy="533400"/>
          </a:xfrm>
          <a:prstGeom prst="line">
            <a:avLst/>
          </a:prstGeom>
          <a:noFill/>
          <a:ln w="9525">
            <a:solidFill>
              <a:schemeClr val="tx1"/>
            </a:solidFill>
            <a:round/>
            <a:headEnd/>
            <a:tailEnd type="triangle" w="med" len="med"/>
          </a:ln>
        </p:spPr>
        <p:txBody>
          <a:bodyPr wrap="none"/>
          <a:lstStyle/>
          <a:p>
            <a:endParaRPr lang="en-US"/>
          </a:p>
        </p:txBody>
      </p:sp>
      <p:sp>
        <p:nvSpPr>
          <p:cNvPr id="18" name="Slide Number Placeholder 17"/>
          <p:cNvSpPr>
            <a:spLocks noGrp="1"/>
          </p:cNvSpPr>
          <p:nvPr>
            <p:ph type="sldNum" sz="quarter" idx="12"/>
          </p:nvPr>
        </p:nvSpPr>
        <p:spPr/>
        <p:txBody>
          <a:bodyPr/>
          <a:lstStyle/>
          <a:p>
            <a:pPr>
              <a:defRPr/>
            </a:pPr>
            <a:fld id="{743E77C2-AEA3-44A8-9027-FBCCDECA7FAE}" type="slidenum">
              <a:rPr lang="en-US" smtClean="0"/>
              <a:pPr>
                <a:defRPr/>
              </a:pPr>
              <a:t>197</a:t>
            </a:fld>
            <a:endParaRPr lang="en-US"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381000" y="2362200"/>
            <a:ext cx="8229600" cy="1143000"/>
          </a:xfrm>
        </p:spPr>
        <p:txBody>
          <a:bodyPr/>
          <a:lstStyle/>
          <a:p>
            <a:r>
              <a:rPr lang="en-US" sz="4800" smtClean="0"/>
              <a:t>Section 2</a:t>
            </a:r>
            <a:br>
              <a:rPr lang="en-US" sz="4800" smtClean="0"/>
            </a:br>
            <a:r>
              <a:rPr lang="en-US" sz="4800" smtClean="0"/>
              <a:t>The Radioactive Waste Containers</a:t>
            </a:r>
            <a:br>
              <a:rPr lang="en-US" sz="4800" smtClean="0"/>
            </a:br>
            <a:endParaRPr lang="en-US" sz="4800" smtClean="0"/>
          </a:p>
        </p:txBody>
      </p:sp>
      <p:sp>
        <p:nvSpPr>
          <p:cNvPr id="3" name="Slide Number Placeholder 2"/>
          <p:cNvSpPr>
            <a:spLocks noGrp="1"/>
          </p:cNvSpPr>
          <p:nvPr>
            <p:ph type="sldNum" sz="quarter" idx="12"/>
          </p:nvPr>
        </p:nvSpPr>
        <p:spPr/>
        <p:txBody>
          <a:bodyPr/>
          <a:lstStyle/>
          <a:p>
            <a:pPr>
              <a:defRPr/>
            </a:pPr>
            <a:fld id="{68A458C8-0386-4430-B55D-ED44794BE158}" type="slidenum">
              <a:rPr lang="en-US" smtClean="0"/>
              <a:pPr>
                <a:defRPr/>
              </a:pPr>
              <a:t>198</a:t>
            </a:fld>
            <a:endParaRPr lang="en-US"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r>
              <a:rPr lang="en-US" smtClean="0"/>
              <a:t>Dry Solid Box</a:t>
            </a:r>
          </a:p>
        </p:txBody>
      </p:sp>
      <p:sp>
        <p:nvSpPr>
          <p:cNvPr id="261123" name="Rectangle 3"/>
          <p:cNvSpPr>
            <a:spLocks noGrp="1" noChangeArrowheads="1"/>
          </p:cNvSpPr>
          <p:nvPr>
            <p:ph type="body" sz="half" idx="2"/>
          </p:nvPr>
        </p:nvSpPr>
        <p:spPr>
          <a:xfrm>
            <a:off x="3563938" y="1981200"/>
            <a:ext cx="4894262" cy="4114800"/>
          </a:xfrm>
        </p:spPr>
        <p:txBody>
          <a:bodyPr/>
          <a:lstStyle/>
          <a:p>
            <a:pPr>
              <a:lnSpc>
                <a:spcPct val="90000"/>
              </a:lnSpc>
              <a:spcBef>
                <a:spcPct val="50000"/>
              </a:spcBef>
            </a:pPr>
            <a:r>
              <a:rPr lang="en-US" sz="2800" smtClean="0"/>
              <a:t>Place only dry solids into this box. </a:t>
            </a:r>
          </a:p>
          <a:p>
            <a:pPr>
              <a:lnSpc>
                <a:spcPct val="90000"/>
              </a:lnSpc>
              <a:spcBef>
                <a:spcPct val="50000"/>
              </a:spcBef>
            </a:pPr>
            <a:r>
              <a:rPr lang="en-US" sz="2800" smtClean="0"/>
              <a:t>No liquids, lead pigs, sharps, or hazardous chemicals. </a:t>
            </a:r>
          </a:p>
          <a:p>
            <a:pPr>
              <a:lnSpc>
                <a:spcPct val="90000"/>
              </a:lnSpc>
              <a:spcBef>
                <a:spcPct val="50000"/>
              </a:spcBef>
            </a:pPr>
            <a:r>
              <a:rPr lang="en-US" sz="2800" smtClean="0"/>
              <a:t>Bags must be closed and sealed inside the boxes.</a:t>
            </a:r>
          </a:p>
          <a:p>
            <a:pPr>
              <a:lnSpc>
                <a:spcPct val="90000"/>
              </a:lnSpc>
              <a:spcBef>
                <a:spcPct val="50000"/>
              </a:spcBef>
            </a:pPr>
            <a:r>
              <a:rPr lang="en-US" sz="2800" smtClean="0"/>
              <a:t>Full boxes must be closed and sealed with 2-inch packing tape.</a:t>
            </a:r>
          </a:p>
          <a:p>
            <a:pPr>
              <a:lnSpc>
                <a:spcPct val="90000"/>
              </a:lnSpc>
            </a:pPr>
            <a:endParaRPr lang="en-US" sz="2800" smtClean="0"/>
          </a:p>
        </p:txBody>
      </p:sp>
      <p:grpSp>
        <p:nvGrpSpPr>
          <p:cNvPr id="261124" name="Group 4"/>
          <p:cNvGrpSpPr>
            <a:grpSpLocks/>
          </p:cNvGrpSpPr>
          <p:nvPr/>
        </p:nvGrpSpPr>
        <p:grpSpPr bwMode="auto">
          <a:xfrm>
            <a:off x="304800" y="1676400"/>
            <a:ext cx="4795838" cy="4419600"/>
            <a:chOff x="2019" y="768"/>
            <a:chExt cx="3021" cy="2784"/>
          </a:xfrm>
        </p:grpSpPr>
        <p:pic>
          <p:nvPicPr>
            <p:cNvPr id="261125" name="Picture 5" descr="radbox1"/>
            <p:cNvPicPr>
              <a:picLocks noChangeAspect="1" noChangeArrowheads="1"/>
            </p:cNvPicPr>
            <p:nvPr/>
          </p:nvPicPr>
          <p:blipFill>
            <a:blip r:embed="rId3" cstate="print"/>
            <a:srcRect/>
            <a:stretch>
              <a:fillRect/>
            </a:stretch>
          </p:blipFill>
          <p:spPr bwMode="auto">
            <a:xfrm>
              <a:off x="2019" y="768"/>
              <a:ext cx="1701" cy="2784"/>
            </a:xfrm>
            <a:prstGeom prst="rect">
              <a:avLst/>
            </a:prstGeom>
            <a:noFill/>
            <a:ln w="9525">
              <a:noFill/>
              <a:miter lim="800000"/>
              <a:headEnd/>
              <a:tailEnd/>
            </a:ln>
          </p:spPr>
        </p:pic>
        <p:sp>
          <p:nvSpPr>
            <p:cNvPr id="261126" name="Text Box 6"/>
            <p:cNvSpPr txBox="1">
              <a:spLocks noChangeArrowheads="1"/>
            </p:cNvSpPr>
            <p:nvPr/>
          </p:nvSpPr>
          <p:spPr bwMode="auto">
            <a:xfrm>
              <a:off x="3888" y="1632"/>
              <a:ext cx="1152" cy="231"/>
            </a:xfrm>
            <a:prstGeom prst="rect">
              <a:avLst/>
            </a:prstGeom>
            <a:noFill/>
            <a:ln w="9525">
              <a:noFill/>
              <a:miter lim="800000"/>
              <a:headEnd/>
              <a:tailEnd/>
            </a:ln>
          </p:spPr>
          <p:txBody>
            <a:bodyPr>
              <a:spAutoFit/>
            </a:bodyPr>
            <a:lstStyle/>
            <a:p>
              <a:pPr algn="l">
                <a:spcBef>
                  <a:spcPct val="50000"/>
                </a:spcBef>
              </a:pPr>
              <a:endParaRPr lang="en-US" sz="1800" b="1">
                <a:latin typeface="Arial" charset="0"/>
              </a:endParaRPr>
            </a:p>
          </p:txBody>
        </p:sp>
      </p:grpSp>
      <p:sp>
        <p:nvSpPr>
          <p:cNvPr id="7" name="Slide Number Placeholder 6"/>
          <p:cNvSpPr>
            <a:spLocks noGrp="1"/>
          </p:cNvSpPr>
          <p:nvPr>
            <p:ph type="sldNum" sz="quarter" idx="12"/>
          </p:nvPr>
        </p:nvSpPr>
        <p:spPr/>
        <p:txBody>
          <a:bodyPr/>
          <a:lstStyle/>
          <a:p>
            <a:pPr>
              <a:defRPr/>
            </a:pPr>
            <a:fld id="{83755D6E-AA42-4434-8B81-4CB1A78D4D3D}" type="slidenum">
              <a:rPr lang="en-US" smtClean="0"/>
              <a:pPr>
                <a:defRPr/>
              </a:pPr>
              <a:t>199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ctrTitle"/>
          </p:nvPr>
        </p:nvSpPr>
        <p:spPr>
          <a:xfrm>
            <a:off x="304800" y="762000"/>
            <a:ext cx="8458200" cy="2133600"/>
          </a:xfrm>
        </p:spPr>
        <p:txBody>
          <a:bodyPr/>
          <a:lstStyle/>
          <a:p>
            <a:pPr>
              <a:defRPr/>
            </a:pPr>
            <a:r>
              <a:rPr lang="en-US" smtClean="0">
                <a:effectLst>
                  <a:outerShdw blurRad="38100" dist="38100" dir="2700000" algn="tl">
                    <a:srgbClr val="000000"/>
                  </a:outerShdw>
                </a:effectLst>
              </a:rPr>
              <a:t>Radiation Safety Instruction</a:t>
            </a:r>
            <a:endParaRPr lang="en-US" dirty="0" smtClean="0"/>
          </a:p>
        </p:txBody>
      </p:sp>
      <p:sp>
        <p:nvSpPr>
          <p:cNvPr id="96259" name="Rectangle 3"/>
          <p:cNvSpPr>
            <a:spLocks noGrp="1" noChangeArrowheads="1"/>
          </p:cNvSpPr>
          <p:nvPr>
            <p:ph type="subTitle" idx="1"/>
          </p:nvPr>
        </p:nvSpPr>
        <p:spPr>
          <a:xfrm>
            <a:off x="304800" y="3352800"/>
            <a:ext cx="8534400" cy="1600200"/>
          </a:xfrm>
        </p:spPr>
        <p:txBody>
          <a:bodyPr/>
          <a:lstStyle/>
          <a:p>
            <a:pPr>
              <a:defRPr/>
            </a:pPr>
            <a:r>
              <a:rPr lang="en-US" sz="2400" smtClean="0">
                <a:effectLst>
                  <a:outerShdw blurRad="38100" dist="38100" dir="2700000" algn="tl">
                    <a:srgbClr val="000000"/>
                  </a:outerShdw>
                </a:effectLst>
              </a:rPr>
              <a:t>Presented by</a:t>
            </a:r>
            <a:r>
              <a:rPr lang="en-US" sz="2400" smtClean="0"/>
              <a:t>:</a:t>
            </a:r>
          </a:p>
          <a:p>
            <a:pPr>
              <a:defRPr/>
            </a:pPr>
            <a:r>
              <a:rPr lang="en-US" sz="2400" smtClean="0"/>
              <a:t>Department of Environmental Health &amp; Safety</a:t>
            </a:r>
          </a:p>
          <a:p>
            <a:pPr>
              <a:defRPr/>
            </a:pPr>
            <a:r>
              <a:rPr lang="en-US" sz="2400" smtClean="0"/>
              <a:t>University of Maryland, Baltimore</a:t>
            </a:r>
          </a:p>
          <a:p>
            <a:pPr>
              <a:defRPr/>
            </a:pPr>
            <a:endParaRPr lang="en-US" dirty="0" smtClean="0"/>
          </a:p>
        </p:txBody>
      </p:sp>
      <p:sp>
        <p:nvSpPr>
          <p:cNvPr id="4" name="Slide Number Placeholder 3"/>
          <p:cNvSpPr>
            <a:spLocks noGrp="1"/>
          </p:cNvSpPr>
          <p:nvPr>
            <p:ph type="sldNum" sz="quarter" idx="12"/>
          </p:nvPr>
        </p:nvSpPr>
        <p:spPr/>
        <p:txBody>
          <a:bodyPr/>
          <a:lstStyle/>
          <a:p>
            <a:pPr>
              <a:defRPr/>
            </a:pPr>
            <a:fld id="{FECB6B7F-9823-4F0B-B2E3-182BC99DEAB3}" type="slidenum">
              <a:rPr lang="en-US" smtClean="0"/>
              <a:pPr>
                <a:defRPr/>
              </a:pPr>
              <a:t>2</a:t>
            </a:fld>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26"/>
          <p:cNvSpPr>
            <a:spLocks noGrp="1" noChangeArrowheads="1"/>
          </p:cNvSpPr>
          <p:nvPr>
            <p:ph type="title"/>
          </p:nvPr>
        </p:nvSpPr>
        <p:spPr>
          <a:xfrm>
            <a:off x="609600" y="762000"/>
            <a:ext cx="7772400" cy="685800"/>
          </a:xfrm>
        </p:spPr>
        <p:txBody>
          <a:bodyPr/>
          <a:lstStyle/>
          <a:p>
            <a:r>
              <a:rPr lang="en-US" dirty="0" smtClean="0"/>
              <a:t>X-Ray Radiation: RPM</a:t>
            </a:r>
          </a:p>
        </p:txBody>
      </p:sp>
      <p:sp>
        <p:nvSpPr>
          <p:cNvPr id="66563" name="Rectangle 1027"/>
          <p:cNvSpPr>
            <a:spLocks noGrp="1" noChangeArrowheads="1"/>
          </p:cNvSpPr>
          <p:nvPr>
            <p:ph type="body" sz="half" idx="1"/>
          </p:nvPr>
        </p:nvSpPr>
        <p:spPr>
          <a:xfrm>
            <a:off x="685800" y="2133600"/>
            <a:ext cx="4572000" cy="4267200"/>
          </a:xfrm>
        </p:spPr>
        <p:txBody>
          <a:bodyPr/>
          <a:lstStyle/>
          <a:p>
            <a:pPr>
              <a:lnSpc>
                <a:spcPct val="90000"/>
              </a:lnSpc>
              <a:buFontTx/>
              <a:buNone/>
            </a:pPr>
            <a:endParaRPr lang="en-US" u="sng" dirty="0" smtClean="0"/>
          </a:p>
          <a:p>
            <a:pPr>
              <a:lnSpc>
                <a:spcPct val="90000"/>
              </a:lnSpc>
            </a:pPr>
            <a:endParaRPr lang="en-US" sz="2400" dirty="0" smtClean="0"/>
          </a:p>
          <a:p>
            <a:pPr>
              <a:lnSpc>
                <a:spcPct val="90000"/>
              </a:lnSpc>
            </a:pPr>
            <a:r>
              <a:rPr lang="en-US" sz="2400" dirty="0" smtClean="0"/>
              <a:t>Emitted as a broad spectrum of energies</a:t>
            </a:r>
          </a:p>
          <a:p>
            <a:pPr>
              <a:lnSpc>
                <a:spcPct val="90000"/>
              </a:lnSpc>
            </a:pPr>
            <a:endParaRPr lang="en-US" sz="2400" dirty="0" smtClean="0"/>
          </a:p>
          <a:p>
            <a:pPr>
              <a:lnSpc>
                <a:spcPct val="90000"/>
              </a:lnSpc>
            </a:pPr>
            <a:r>
              <a:rPr lang="en-US" sz="2400" dirty="0" smtClean="0"/>
              <a:t>Result of electrons interaction with a tungsten target (Bremsstrahlung)</a:t>
            </a:r>
          </a:p>
          <a:p>
            <a:pPr marL="0" indent="0">
              <a:lnSpc>
                <a:spcPct val="90000"/>
              </a:lnSpc>
              <a:buNone/>
            </a:pPr>
            <a:endParaRPr lang="en-US" sz="2400" dirty="0" smtClean="0"/>
          </a:p>
        </p:txBody>
      </p:sp>
      <p:pic>
        <p:nvPicPr>
          <p:cNvPr id="66564" name="Picture 1028" descr="xray_skull"/>
          <p:cNvPicPr>
            <a:picLocks noChangeAspect="1" noChangeArrowheads="1"/>
          </p:cNvPicPr>
          <p:nvPr/>
        </p:nvPicPr>
        <p:blipFill>
          <a:blip r:embed="rId3" cstate="print"/>
          <a:srcRect/>
          <a:stretch>
            <a:fillRect/>
          </a:stretch>
        </p:blipFill>
        <p:spPr bwMode="auto">
          <a:xfrm>
            <a:off x="5943600" y="2514600"/>
            <a:ext cx="2451100" cy="33528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743E77C2-AEA3-44A8-9027-FBCCDECA7FAE}" type="slidenum">
              <a:rPr lang="en-US" smtClean="0"/>
              <a:pPr>
                <a:defRPr/>
              </a:pPr>
              <a:t>20</a:t>
            </a:fld>
            <a:endParaRPr lang="en-US" dirty="0"/>
          </a:p>
        </p:txBody>
      </p:sp>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t>1 gallon Liquid Jar</a:t>
            </a:r>
          </a:p>
        </p:txBody>
      </p:sp>
      <p:sp>
        <p:nvSpPr>
          <p:cNvPr id="262147" name="Rectangle 3"/>
          <p:cNvSpPr>
            <a:spLocks noGrp="1" noChangeArrowheads="1"/>
          </p:cNvSpPr>
          <p:nvPr>
            <p:ph type="body" sz="half" idx="2"/>
          </p:nvPr>
        </p:nvSpPr>
        <p:spPr>
          <a:xfrm>
            <a:off x="4643438" y="1981200"/>
            <a:ext cx="3814762" cy="4114800"/>
          </a:xfrm>
        </p:spPr>
        <p:txBody>
          <a:bodyPr/>
          <a:lstStyle/>
          <a:p>
            <a:pPr>
              <a:spcBef>
                <a:spcPct val="50000"/>
              </a:spcBef>
            </a:pPr>
            <a:r>
              <a:rPr lang="en-US" sz="2400" smtClean="0"/>
              <a:t>Use for liquids, </a:t>
            </a:r>
            <a:r>
              <a:rPr lang="en-US" sz="2400" u="sng" smtClean="0"/>
              <a:t>or</a:t>
            </a:r>
            <a:r>
              <a:rPr lang="en-US" sz="2400" smtClean="0"/>
              <a:t> small quantities of dry solids. </a:t>
            </a:r>
          </a:p>
          <a:p>
            <a:pPr>
              <a:spcBef>
                <a:spcPct val="50000"/>
              </a:spcBef>
            </a:pPr>
            <a:r>
              <a:rPr lang="en-US" sz="2400" smtClean="0"/>
              <a:t>Do not mix liquids and dry solids in the same jar. </a:t>
            </a:r>
          </a:p>
          <a:p>
            <a:pPr>
              <a:spcBef>
                <a:spcPct val="50000"/>
              </a:spcBef>
            </a:pPr>
            <a:r>
              <a:rPr lang="en-US" sz="2400" smtClean="0"/>
              <a:t>Please remove the log sheet from the inside of the container before adding liquids. </a:t>
            </a:r>
          </a:p>
          <a:p>
            <a:pPr>
              <a:spcBef>
                <a:spcPct val="50000"/>
              </a:spcBef>
            </a:pPr>
            <a:r>
              <a:rPr lang="en-US" sz="2400" smtClean="0"/>
              <a:t>Keep container closed at all times. </a:t>
            </a:r>
          </a:p>
          <a:p>
            <a:endParaRPr lang="en-US" sz="2400" smtClean="0"/>
          </a:p>
        </p:txBody>
      </p:sp>
      <p:grpSp>
        <p:nvGrpSpPr>
          <p:cNvPr id="262148" name="Group 4"/>
          <p:cNvGrpSpPr>
            <a:grpSpLocks/>
          </p:cNvGrpSpPr>
          <p:nvPr/>
        </p:nvGrpSpPr>
        <p:grpSpPr bwMode="auto">
          <a:xfrm>
            <a:off x="457200" y="1676400"/>
            <a:ext cx="5562600" cy="4648200"/>
            <a:chOff x="1968" y="768"/>
            <a:chExt cx="3504" cy="2928"/>
          </a:xfrm>
        </p:grpSpPr>
        <p:pic>
          <p:nvPicPr>
            <p:cNvPr id="262149" name="Picture 5" descr="radjar1"/>
            <p:cNvPicPr>
              <a:picLocks noChangeAspect="1" noChangeArrowheads="1"/>
            </p:cNvPicPr>
            <p:nvPr/>
          </p:nvPicPr>
          <p:blipFill>
            <a:blip r:embed="rId3" cstate="print"/>
            <a:srcRect/>
            <a:stretch>
              <a:fillRect/>
            </a:stretch>
          </p:blipFill>
          <p:spPr bwMode="auto">
            <a:xfrm>
              <a:off x="1968" y="768"/>
              <a:ext cx="2303" cy="2928"/>
            </a:xfrm>
            <a:prstGeom prst="rect">
              <a:avLst/>
            </a:prstGeom>
            <a:noFill/>
            <a:ln w="9525">
              <a:noFill/>
              <a:miter lim="800000"/>
              <a:headEnd/>
              <a:tailEnd/>
            </a:ln>
          </p:spPr>
        </p:pic>
        <p:sp>
          <p:nvSpPr>
            <p:cNvPr id="262150" name="Text Box 6"/>
            <p:cNvSpPr txBox="1">
              <a:spLocks noChangeArrowheads="1"/>
            </p:cNvSpPr>
            <p:nvPr/>
          </p:nvSpPr>
          <p:spPr bwMode="auto">
            <a:xfrm>
              <a:off x="4416" y="2395"/>
              <a:ext cx="1056" cy="231"/>
            </a:xfrm>
            <a:prstGeom prst="rect">
              <a:avLst/>
            </a:prstGeom>
            <a:noFill/>
            <a:ln w="9525">
              <a:noFill/>
              <a:miter lim="800000"/>
              <a:headEnd/>
              <a:tailEnd/>
            </a:ln>
          </p:spPr>
          <p:txBody>
            <a:bodyPr>
              <a:spAutoFit/>
            </a:bodyPr>
            <a:lstStyle/>
            <a:p>
              <a:pPr algn="l">
                <a:spcBef>
                  <a:spcPct val="50000"/>
                </a:spcBef>
              </a:pPr>
              <a:endParaRPr lang="en-US" sz="1800" b="1">
                <a:latin typeface="Arial" charset="0"/>
              </a:endParaRPr>
            </a:p>
          </p:txBody>
        </p:sp>
      </p:grpSp>
      <p:sp>
        <p:nvSpPr>
          <p:cNvPr id="7" name="Slide Number Placeholder 6"/>
          <p:cNvSpPr>
            <a:spLocks noGrp="1"/>
          </p:cNvSpPr>
          <p:nvPr>
            <p:ph type="sldNum" sz="quarter" idx="12"/>
          </p:nvPr>
        </p:nvSpPr>
        <p:spPr/>
        <p:txBody>
          <a:bodyPr/>
          <a:lstStyle/>
          <a:p>
            <a:pPr>
              <a:defRPr/>
            </a:pPr>
            <a:fld id="{83755D6E-AA42-4434-8B81-4CB1A78D4D3D}" type="slidenum">
              <a:rPr lang="en-US" smtClean="0"/>
              <a:pPr>
                <a:defRPr/>
              </a:pPr>
              <a:t>200</a:t>
            </a:fld>
            <a:endParaRPr lang="en-US" dirty="0"/>
          </a:p>
        </p:txBody>
      </p:sp>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r>
              <a:rPr lang="en-US" sz="4000" smtClean="0"/>
              <a:t>5 gallon Liquid Pail</a:t>
            </a:r>
            <a:br>
              <a:rPr lang="en-US" sz="4000" smtClean="0"/>
            </a:br>
            <a:r>
              <a:rPr lang="en-US" sz="4000" smtClean="0"/>
              <a:t>“ Closed-top pail ”</a:t>
            </a:r>
          </a:p>
        </p:txBody>
      </p:sp>
      <p:sp>
        <p:nvSpPr>
          <p:cNvPr id="263171" name="Rectangle 3"/>
          <p:cNvSpPr>
            <a:spLocks noGrp="1" noChangeArrowheads="1"/>
          </p:cNvSpPr>
          <p:nvPr>
            <p:ph type="body" sz="half" idx="2"/>
          </p:nvPr>
        </p:nvSpPr>
        <p:spPr>
          <a:xfrm>
            <a:off x="4643438" y="1981200"/>
            <a:ext cx="3814762" cy="4114800"/>
          </a:xfrm>
        </p:spPr>
        <p:txBody>
          <a:bodyPr/>
          <a:lstStyle/>
          <a:p>
            <a:pPr>
              <a:spcBef>
                <a:spcPct val="50000"/>
              </a:spcBef>
            </a:pPr>
            <a:endParaRPr lang="en-US" sz="2800" smtClean="0"/>
          </a:p>
          <a:p>
            <a:pPr>
              <a:spcBef>
                <a:spcPct val="50000"/>
              </a:spcBef>
            </a:pPr>
            <a:r>
              <a:rPr lang="en-US" sz="2800" smtClean="0"/>
              <a:t>Use for liquids.</a:t>
            </a:r>
          </a:p>
          <a:p>
            <a:pPr>
              <a:spcBef>
                <a:spcPct val="50000"/>
              </a:spcBef>
            </a:pPr>
            <a:r>
              <a:rPr lang="en-US" sz="2800" smtClean="0"/>
              <a:t>Do not overfill.  Leave 3” of head space at the top of the pail.</a:t>
            </a:r>
          </a:p>
          <a:p>
            <a:pPr>
              <a:spcBef>
                <a:spcPct val="50000"/>
              </a:spcBef>
            </a:pPr>
            <a:r>
              <a:rPr lang="en-US" sz="2800" smtClean="0"/>
              <a:t>Keep container closed at all times.</a:t>
            </a:r>
          </a:p>
        </p:txBody>
      </p:sp>
      <p:pic>
        <p:nvPicPr>
          <p:cNvPr id="263172" name="Picture 4" descr="pails4"/>
          <p:cNvPicPr>
            <a:picLocks noGrp="1" noChangeAspect="1" noChangeArrowheads="1"/>
          </p:cNvPicPr>
          <p:nvPr>
            <p:ph type="clipArt" sz="half" idx="1"/>
          </p:nvPr>
        </p:nvPicPr>
        <p:blipFill>
          <a:blip r:embed="rId3" cstate="print"/>
          <a:srcRect/>
          <a:stretch>
            <a:fillRect/>
          </a:stretch>
        </p:blipFill>
        <p:spPr>
          <a:xfrm>
            <a:off x="1262063" y="2470150"/>
            <a:ext cx="1952625" cy="2859088"/>
          </a:xfrm>
        </p:spPr>
      </p:pic>
      <p:pic>
        <p:nvPicPr>
          <p:cNvPr id="263173" name="Picture 5" descr="Cram2"/>
          <p:cNvPicPr>
            <a:picLocks noChangeAspect="1" noChangeArrowheads="1"/>
          </p:cNvPicPr>
          <p:nvPr/>
        </p:nvPicPr>
        <p:blipFill>
          <a:blip r:embed="rId4" cstate="print"/>
          <a:srcRect/>
          <a:stretch>
            <a:fillRect/>
          </a:stretch>
        </p:blipFill>
        <p:spPr bwMode="auto">
          <a:xfrm>
            <a:off x="1447800" y="3429000"/>
            <a:ext cx="1295400" cy="83978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83755D6E-AA42-4434-8B81-4CB1A78D4D3D}" type="slidenum">
              <a:rPr lang="en-US" smtClean="0"/>
              <a:pPr>
                <a:defRPr/>
              </a:pPr>
              <a:t>201</a:t>
            </a:fld>
            <a:endParaRPr lang="en-US" dirty="0"/>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sz="4000" smtClean="0"/>
              <a:t>5 gallon LSV Pail</a:t>
            </a:r>
            <a:br>
              <a:rPr lang="en-US" sz="4000" smtClean="0"/>
            </a:br>
            <a:r>
              <a:rPr lang="en-US" sz="4000" smtClean="0"/>
              <a:t>“ Open-top Pail ”</a:t>
            </a:r>
          </a:p>
        </p:txBody>
      </p:sp>
      <p:sp>
        <p:nvSpPr>
          <p:cNvPr id="264195" name="Rectangle 3"/>
          <p:cNvSpPr>
            <a:spLocks noGrp="1" noChangeArrowheads="1"/>
          </p:cNvSpPr>
          <p:nvPr>
            <p:ph type="body" sz="half" idx="2"/>
          </p:nvPr>
        </p:nvSpPr>
        <p:spPr>
          <a:xfrm>
            <a:off x="4643438" y="1981200"/>
            <a:ext cx="3814762" cy="4114800"/>
          </a:xfrm>
        </p:spPr>
        <p:txBody>
          <a:bodyPr/>
          <a:lstStyle/>
          <a:p>
            <a:pPr>
              <a:spcBef>
                <a:spcPct val="50000"/>
              </a:spcBef>
              <a:buFontTx/>
              <a:buNone/>
            </a:pPr>
            <a:endParaRPr lang="en-US" sz="2800" smtClean="0"/>
          </a:p>
          <a:p>
            <a:pPr>
              <a:spcBef>
                <a:spcPct val="50000"/>
              </a:spcBef>
            </a:pPr>
            <a:r>
              <a:rPr lang="en-US" sz="2800" smtClean="0"/>
              <a:t>Use for liquid scintillation vials (LSVs).</a:t>
            </a:r>
          </a:p>
          <a:p>
            <a:pPr>
              <a:spcBef>
                <a:spcPct val="50000"/>
              </a:spcBef>
            </a:pPr>
            <a:r>
              <a:rPr lang="en-US" sz="2800" smtClean="0"/>
              <a:t>Bags must be closed and sealed inside the pail.</a:t>
            </a:r>
          </a:p>
          <a:p>
            <a:pPr>
              <a:spcBef>
                <a:spcPct val="50000"/>
              </a:spcBef>
            </a:pPr>
            <a:r>
              <a:rPr lang="en-US" sz="2800" smtClean="0"/>
              <a:t>Do not overfill.</a:t>
            </a:r>
          </a:p>
          <a:p>
            <a:endParaRPr lang="en-US" sz="2800" smtClean="0"/>
          </a:p>
        </p:txBody>
      </p:sp>
      <p:grpSp>
        <p:nvGrpSpPr>
          <p:cNvPr id="264196" name="Group 4"/>
          <p:cNvGrpSpPr>
            <a:grpSpLocks/>
          </p:cNvGrpSpPr>
          <p:nvPr/>
        </p:nvGrpSpPr>
        <p:grpSpPr bwMode="auto">
          <a:xfrm>
            <a:off x="304800" y="1828800"/>
            <a:ext cx="5105400" cy="4038600"/>
            <a:chOff x="1779" y="720"/>
            <a:chExt cx="3693" cy="3024"/>
          </a:xfrm>
        </p:grpSpPr>
        <p:pic>
          <p:nvPicPr>
            <p:cNvPr id="264197" name="Picture 5" descr="5galscin"/>
            <p:cNvPicPr>
              <a:picLocks noChangeAspect="1" noChangeArrowheads="1"/>
            </p:cNvPicPr>
            <p:nvPr/>
          </p:nvPicPr>
          <p:blipFill>
            <a:blip r:embed="rId3" cstate="print"/>
            <a:srcRect/>
            <a:stretch>
              <a:fillRect/>
            </a:stretch>
          </p:blipFill>
          <p:spPr bwMode="auto">
            <a:xfrm>
              <a:off x="1779" y="720"/>
              <a:ext cx="2560" cy="3024"/>
            </a:xfrm>
            <a:prstGeom prst="rect">
              <a:avLst/>
            </a:prstGeom>
            <a:noFill/>
            <a:ln w="9525">
              <a:noFill/>
              <a:miter lim="800000"/>
              <a:headEnd/>
              <a:tailEnd/>
            </a:ln>
          </p:spPr>
        </p:pic>
        <p:sp>
          <p:nvSpPr>
            <p:cNvPr id="264198" name="Text Box 6"/>
            <p:cNvSpPr txBox="1">
              <a:spLocks noChangeArrowheads="1"/>
            </p:cNvSpPr>
            <p:nvPr/>
          </p:nvSpPr>
          <p:spPr bwMode="auto">
            <a:xfrm>
              <a:off x="4464" y="2923"/>
              <a:ext cx="1008" cy="274"/>
            </a:xfrm>
            <a:prstGeom prst="rect">
              <a:avLst/>
            </a:prstGeom>
            <a:noFill/>
            <a:ln w="9525">
              <a:noFill/>
              <a:miter lim="800000"/>
              <a:headEnd/>
              <a:tailEnd/>
            </a:ln>
          </p:spPr>
          <p:txBody>
            <a:bodyPr>
              <a:spAutoFit/>
            </a:bodyPr>
            <a:lstStyle/>
            <a:p>
              <a:pPr algn="l">
                <a:spcBef>
                  <a:spcPct val="50000"/>
                </a:spcBef>
              </a:pPr>
              <a:endParaRPr lang="en-US" sz="1800" b="1">
                <a:latin typeface="Arial" charset="0"/>
              </a:endParaRPr>
            </a:p>
          </p:txBody>
        </p:sp>
      </p:grpSp>
      <p:sp>
        <p:nvSpPr>
          <p:cNvPr id="7" name="Slide Number Placeholder 6"/>
          <p:cNvSpPr>
            <a:spLocks noGrp="1"/>
          </p:cNvSpPr>
          <p:nvPr>
            <p:ph type="sldNum" sz="quarter" idx="12"/>
          </p:nvPr>
        </p:nvSpPr>
        <p:spPr/>
        <p:txBody>
          <a:bodyPr/>
          <a:lstStyle/>
          <a:p>
            <a:pPr>
              <a:defRPr/>
            </a:pPr>
            <a:fld id="{83755D6E-AA42-4434-8B81-4CB1A78D4D3D}" type="slidenum">
              <a:rPr lang="en-US" smtClean="0"/>
              <a:pPr>
                <a:defRPr/>
              </a:pPr>
              <a:t>202</a:t>
            </a:fld>
            <a:endParaRPr lang="en-US"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r>
              <a:rPr lang="en-US" smtClean="0"/>
              <a:t>30 gallon LSV Drum</a:t>
            </a:r>
          </a:p>
        </p:txBody>
      </p:sp>
      <p:sp>
        <p:nvSpPr>
          <p:cNvPr id="265219" name="Rectangle 3"/>
          <p:cNvSpPr>
            <a:spLocks noGrp="1" noChangeArrowheads="1"/>
          </p:cNvSpPr>
          <p:nvPr>
            <p:ph type="body" sz="half" idx="2"/>
          </p:nvPr>
        </p:nvSpPr>
        <p:spPr>
          <a:xfrm>
            <a:off x="4643438" y="1981200"/>
            <a:ext cx="3814762" cy="4114800"/>
          </a:xfrm>
        </p:spPr>
        <p:txBody>
          <a:bodyPr/>
          <a:lstStyle/>
          <a:p>
            <a:pPr>
              <a:spcBef>
                <a:spcPct val="50000"/>
              </a:spcBef>
            </a:pPr>
            <a:r>
              <a:rPr lang="en-US" sz="2800" smtClean="0"/>
              <a:t>Use only for liquid scintillation vials.</a:t>
            </a:r>
          </a:p>
          <a:p>
            <a:pPr>
              <a:spcBef>
                <a:spcPct val="50000"/>
              </a:spcBef>
            </a:pPr>
            <a:r>
              <a:rPr lang="en-US" sz="2800" smtClean="0"/>
              <a:t>Bags must be closed and sealed inside the drum.</a:t>
            </a:r>
          </a:p>
          <a:p>
            <a:pPr>
              <a:spcBef>
                <a:spcPct val="50000"/>
              </a:spcBef>
            </a:pPr>
            <a:endParaRPr lang="en-US" sz="2800" smtClean="0"/>
          </a:p>
          <a:p>
            <a:endParaRPr lang="en-US" sz="2800" smtClean="0"/>
          </a:p>
        </p:txBody>
      </p:sp>
      <p:grpSp>
        <p:nvGrpSpPr>
          <p:cNvPr id="265220" name="Group 4"/>
          <p:cNvGrpSpPr>
            <a:grpSpLocks/>
          </p:cNvGrpSpPr>
          <p:nvPr/>
        </p:nvGrpSpPr>
        <p:grpSpPr bwMode="auto">
          <a:xfrm>
            <a:off x="381000" y="1600200"/>
            <a:ext cx="5791200" cy="4876800"/>
            <a:chOff x="1872" y="672"/>
            <a:chExt cx="3648" cy="3072"/>
          </a:xfrm>
        </p:grpSpPr>
        <p:pic>
          <p:nvPicPr>
            <p:cNvPr id="265221" name="Picture 5" descr="scin30gal1"/>
            <p:cNvPicPr>
              <a:picLocks noChangeAspect="1" noChangeArrowheads="1"/>
            </p:cNvPicPr>
            <p:nvPr/>
          </p:nvPicPr>
          <p:blipFill>
            <a:blip r:embed="rId3" cstate="print"/>
            <a:srcRect/>
            <a:stretch>
              <a:fillRect/>
            </a:stretch>
          </p:blipFill>
          <p:spPr bwMode="auto">
            <a:xfrm>
              <a:off x="1872" y="672"/>
              <a:ext cx="2112" cy="3072"/>
            </a:xfrm>
            <a:prstGeom prst="rect">
              <a:avLst/>
            </a:prstGeom>
            <a:noFill/>
            <a:ln w="9525">
              <a:noFill/>
              <a:miter lim="800000"/>
              <a:headEnd/>
              <a:tailEnd/>
            </a:ln>
          </p:spPr>
        </p:pic>
        <p:sp>
          <p:nvSpPr>
            <p:cNvPr id="265222" name="Text Box 6"/>
            <p:cNvSpPr txBox="1">
              <a:spLocks noChangeArrowheads="1"/>
            </p:cNvSpPr>
            <p:nvPr/>
          </p:nvSpPr>
          <p:spPr bwMode="auto">
            <a:xfrm>
              <a:off x="4128" y="960"/>
              <a:ext cx="1392" cy="231"/>
            </a:xfrm>
            <a:prstGeom prst="rect">
              <a:avLst/>
            </a:prstGeom>
            <a:noFill/>
            <a:ln w="9525">
              <a:noFill/>
              <a:miter lim="800000"/>
              <a:headEnd/>
              <a:tailEnd/>
            </a:ln>
          </p:spPr>
          <p:txBody>
            <a:bodyPr>
              <a:spAutoFit/>
            </a:bodyPr>
            <a:lstStyle/>
            <a:p>
              <a:pPr algn="l">
                <a:spcBef>
                  <a:spcPct val="50000"/>
                </a:spcBef>
              </a:pPr>
              <a:endParaRPr lang="en-US" sz="1800" b="1">
                <a:latin typeface="Arial" charset="0"/>
              </a:endParaRPr>
            </a:p>
          </p:txBody>
        </p:sp>
      </p:grpSp>
      <p:sp>
        <p:nvSpPr>
          <p:cNvPr id="7" name="Slide Number Placeholder 6"/>
          <p:cNvSpPr>
            <a:spLocks noGrp="1"/>
          </p:cNvSpPr>
          <p:nvPr>
            <p:ph type="sldNum" sz="quarter" idx="12"/>
          </p:nvPr>
        </p:nvSpPr>
        <p:spPr/>
        <p:txBody>
          <a:bodyPr/>
          <a:lstStyle/>
          <a:p>
            <a:pPr>
              <a:defRPr/>
            </a:pPr>
            <a:fld id="{83755D6E-AA42-4434-8B81-4CB1A78D4D3D}" type="slidenum">
              <a:rPr lang="en-US" smtClean="0"/>
              <a:pPr>
                <a:defRPr/>
              </a:pPr>
              <a:t>203</a:t>
            </a:fld>
            <a:endParaRPr lang="en-US" dirty="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r>
              <a:rPr lang="en-US" smtClean="0"/>
              <a:t>Sharps Container</a:t>
            </a:r>
          </a:p>
        </p:txBody>
      </p:sp>
      <p:sp>
        <p:nvSpPr>
          <p:cNvPr id="266243" name="Rectangle 3"/>
          <p:cNvSpPr>
            <a:spLocks noGrp="1" noChangeArrowheads="1"/>
          </p:cNvSpPr>
          <p:nvPr>
            <p:ph type="body" sz="half" idx="2"/>
          </p:nvPr>
        </p:nvSpPr>
        <p:spPr>
          <a:xfrm>
            <a:off x="4643438" y="1981200"/>
            <a:ext cx="3814762" cy="4114800"/>
          </a:xfrm>
        </p:spPr>
        <p:txBody>
          <a:bodyPr/>
          <a:lstStyle/>
          <a:p>
            <a:pPr>
              <a:spcBef>
                <a:spcPct val="50000"/>
              </a:spcBef>
            </a:pPr>
            <a:r>
              <a:rPr lang="en-US" sz="2800" smtClean="0"/>
              <a:t>Use for contaminated needles, razor blades and other sharps. </a:t>
            </a:r>
          </a:p>
          <a:p>
            <a:pPr>
              <a:spcBef>
                <a:spcPct val="50000"/>
              </a:spcBef>
            </a:pPr>
            <a:r>
              <a:rPr lang="en-US" sz="2800" smtClean="0"/>
              <a:t>EHS does not provide sharps containers. </a:t>
            </a:r>
          </a:p>
          <a:p>
            <a:pPr>
              <a:spcBef>
                <a:spcPct val="50000"/>
              </a:spcBef>
            </a:pPr>
            <a:r>
              <a:rPr lang="en-US" sz="2800" smtClean="0"/>
              <a:t>We will provide you with a CRAM label.</a:t>
            </a:r>
          </a:p>
          <a:p>
            <a:endParaRPr lang="en-US" sz="2800" smtClean="0"/>
          </a:p>
        </p:txBody>
      </p:sp>
      <p:grpSp>
        <p:nvGrpSpPr>
          <p:cNvPr id="266244" name="Group 4"/>
          <p:cNvGrpSpPr>
            <a:grpSpLocks/>
          </p:cNvGrpSpPr>
          <p:nvPr/>
        </p:nvGrpSpPr>
        <p:grpSpPr bwMode="auto">
          <a:xfrm>
            <a:off x="914400" y="2057400"/>
            <a:ext cx="5715000" cy="3429000"/>
            <a:chOff x="1872" y="1152"/>
            <a:chExt cx="3600" cy="2160"/>
          </a:xfrm>
        </p:grpSpPr>
        <p:pic>
          <p:nvPicPr>
            <p:cNvPr id="266245" name="Picture 5" descr="radsharps2"/>
            <p:cNvPicPr>
              <a:picLocks noChangeAspect="1" noChangeArrowheads="1"/>
            </p:cNvPicPr>
            <p:nvPr/>
          </p:nvPicPr>
          <p:blipFill>
            <a:blip r:embed="rId3" cstate="print"/>
            <a:srcRect/>
            <a:stretch>
              <a:fillRect/>
            </a:stretch>
          </p:blipFill>
          <p:spPr bwMode="auto">
            <a:xfrm>
              <a:off x="1872" y="1152"/>
              <a:ext cx="2160" cy="2160"/>
            </a:xfrm>
            <a:prstGeom prst="rect">
              <a:avLst/>
            </a:prstGeom>
            <a:noFill/>
            <a:ln w="9525">
              <a:noFill/>
              <a:miter lim="800000"/>
              <a:headEnd/>
              <a:tailEnd/>
            </a:ln>
          </p:spPr>
        </p:pic>
        <p:sp>
          <p:nvSpPr>
            <p:cNvPr id="266246" name="Text Box 6"/>
            <p:cNvSpPr txBox="1">
              <a:spLocks noChangeArrowheads="1"/>
            </p:cNvSpPr>
            <p:nvPr/>
          </p:nvSpPr>
          <p:spPr bwMode="auto">
            <a:xfrm>
              <a:off x="4128" y="2011"/>
              <a:ext cx="1344" cy="231"/>
            </a:xfrm>
            <a:prstGeom prst="rect">
              <a:avLst/>
            </a:prstGeom>
            <a:noFill/>
            <a:ln w="9525">
              <a:noFill/>
              <a:miter lim="800000"/>
              <a:headEnd/>
              <a:tailEnd/>
            </a:ln>
          </p:spPr>
          <p:txBody>
            <a:bodyPr>
              <a:spAutoFit/>
            </a:bodyPr>
            <a:lstStyle/>
            <a:p>
              <a:pPr algn="l">
                <a:spcBef>
                  <a:spcPct val="50000"/>
                </a:spcBef>
              </a:pPr>
              <a:endParaRPr lang="en-US" sz="1800" b="1">
                <a:latin typeface="Arial" charset="0"/>
              </a:endParaRPr>
            </a:p>
          </p:txBody>
        </p:sp>
      </p:grpSp>
      <p:sp>
        <p:nvSpPr>
          <p:cNvPr id="7" name="Slide Number Placeholder 6"/>
          <p:cNvSpPr>
            <a:spLocks noGrp="1"/>
          </p:cNvSpPr>
          <p:nvPr>
            <p:ph type="sldNum" sz="quarter" idx="12"/>
          </p:nvPr>
        </p:nvSpPr>
        <p:spPr/>
        <p:txBody>
          <a:bodyPr/>
          <a:lstStyle/>
          <a:p>
            <a:pPr>
              <a:defRPr/>
            </a:pPr>
            <a:fld id="{83755D6E-AA42-4434-8B81-4CB1A78D4D3D}" type="slidenum">
              <a:rPr lang="en-US" smtClean="0"/>
              <a:pPr>
                <a:defRPr/>
              </a:pPr>
              <a:t>204</a:t>
            </a:fld>
            <a:endParaRPr lang="en-US" dirty="0"/>
          </a:p>
        </p:txBody>
      </p: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r>
              <a:rPr lang="en-US" smtClean="0"/>
              <a:t>Temporary Waste Storage</a:t>
            </a:r>
          </a:p>
        </p:txBody>
      </p:sp>
      <p:sp>
        <p:nvSpPr>
          <p:cNvPr id="267267" name="Rectangle 3"/>
          <p:cNvSpPr>
            <a:spLocks noGrp="1" noChangeArrowheads="1"/>
          </p:cNvSpPr>
          <p:nvPr>
            <p:ph type="body" idx="1"/>
          </p:nvPr>
        </p:nvSpPr>
        <p:spPr>
          <a:xfrm>
            <a:off x="228600" y="1981200"/>
            <a:ext cx="5105400" cy="4267200"/>
          </a:xfrm>
        </p:spPr>
        <p:txBody>
          <a:bodyPr/>
          <a:lstStyle/>
          <a:p>
            <a:pPr>
              <a:lnSpc>
                <a:spcPct val="80000"/>
              </a:lnSpc>
            </a:pPr>
            <a:r>
              <a:rPr lang="en-US" sz="2800" smtClean="0"/>
              <a:t>Labeled</a:t>
            </a:r>
            <a:r>
              <a:rPr lang="en-US" sz="2800" smtClean="0">
                <a:solidFill>
                  <a:srgbClr val="FFFF00"/>
                </a:solidFill>
              </a:rPr>
              <a:t> “</a:t>
            </a:r>
            <a:r>
              <a:rPr lang="en-US" sz="2800" smtClean="0">
                <a:solidFill>
                  <a:srgbClr val="CC0066"/>
                </a:solidFill>
              </a:rPr>
              <a:t>Caution – Radioactive Material</a:t>
            </a:r>
            <a:r>
              <a:rPr lang="en-US" sz="2800" smtClean="0">
                <a:solidFill>
                  <a:srgbClr val="FFFF00"/>
                </a:solidFill>
              </a:rPr>
              <a:t>”</a:t>
            </a:r>
          </a:p>
          <a:p>
            <a:pPr>
              <a:lnSpc>
                <a:spcPct val="80000"/>
              </a:lnSpc>
            </a:pPr>
            <a:endParaRPr lang="en-US" sz="2800" smtClean="0">
              <a:solidFill>
                <a:srgbClr val="FFFF00"/>
              </a:solidFill>
            </a:endParaRPr>
          </a:p>
          <a:p>
            <a:pPr>
              <a:lnSpc>
                <a:spcPct val="80000"/>
              </a:lnSpc>
            </a:pPr>
            <a:r>
              <a:rPr lang="en-US" sz="2800" smtClean="0"/>
              <a:t>Labeled with </a:t>
            </a:r>
            <a:r>
              <a:rPr lang="en-US" sz="2800" smtClean="0">
                <a:solidFill>
                  <a:srgbClr val="07F9ED"/>
                </a:solidFill>
              </a:rPr>
              <a:t>Nuclide</a:t>
            </a:r>
          </a:p>
          <a:p>
            <a:pPr>
              <a:lnSpc>
                <a:spcPct val="80000"/>
              </a:lnSpc>
            </a:pPr>
            <a:endParaRPr lang="en-US" sz="2800" smtClean="0">
              <a:solidFill>
                <a:srgbClr val="FFFF00"/>
              </a:solidFill>
            </a:endParaRPr>
          </a:p>
          <a:p>
            <a:pPr>
              <a:lnSpc>
                <a:spcPct val="80000"/>
              </a:lnSpc>
            </a:pPr>
            <a:r>
              <a:rPr lang="en-US" sz="2800" smtClean="0"/>
              <a:t>Labeled with</a:t>
            </a:r>
          </a:p>
          <a:p>
            <a:pPr lvl="1">
              <a:lnSpc>
                <a:spcPct val="80000"/>
              </a:lnSpc>
              <a:buFontTx/>
              <a:buNone/>
            </a:pPr>
            <a:r>
              <a:rPr lang="en-US" sz="2400" smtClean="0">
                <a:solidFill>
                  <a:srgbClr val="FF6600"/>
                </a:solidFill>
              </a:rPr>
              <a:t>Maximum</a:t>
            </a:r>
            <a:r>
              <a:rPr lang="en-US" sz="2400" smtClean="0"/>
              <a:t> </a:t>
            </a:r>
            <a:r>
              <a:rPr lang="en-US" sz="2400" smtClean="0">
                <a:solidFill>
                  <a:srgbClr val="FF6600"/>
                </a:solidFill>
              </a:rPr>
              <a:t>Activity</a:t>
            </a:r>
            <a:r>
              <a:rPr lang="en-US" sz="2400" smtClean="0">
                <a:solidFill>
                  <a:srgbClr val="FFFF00"/>
                </a:solidFill>
              </a:rPr>
              <a:t> </a:t>
            </a:r>
            <a:r>
              <a:rPr lang="en-US" sz="2400" smtClean="0">
                <a:solidFill>
                  <a:srgbClr val="FF6600"/>
                </a:solidFill>
              </a:rPr>
              <a:t>(uCi)</a:t>
            </a:r>
          </a:p>
          <a:p>
            <a:pPr>
              <a:lnSpc>
                <a:spcPct val="80000"/>
              </a:lnSpc>
            </a:pPr>
            <a:endParaRPr lang="en-US" sz="2800" smtClean="0">
              <a:solidFill>
                <a:srgbClr val="FFFF00"/>
              </a:solidFill>
            </a:endParaRPr>
          </a:p>
          <a:p>
            <a:pPr>
              <a:lnSpc>
                <a:spcPct val="80000"/>
              </a:lnSpc>
            </a:pPr>
            <a:r>
              <a:rPr lang="en-US" sz="2800" u="sng" smtClean="0">
                <a:solidFill>
                  <a:srgbClr val="00FF00"/>
                </a:solidFill>
              </a:rPr>
              <a:t>Emptied</a:t>
            </a:r>
            <a:r>
              <a:rPr lang="en-US" sz="2800" smtClean="0">
                <a:solidFill>
                  <a:srgbClr val="FFFF00"/>
                </a:solidFill>
              </a:rPr>
              <a:t> </a:t>
            </a:r>
            <a:r>
              <a:rPr lang="en-US" sz="2800" smtClean="0"/>
              <a:t>after each day/experiment</a:t>
            </a:r>
          </a:p>
        </p:txBody>
      </p:sp>
      <p:pic>
        <p:nvPicPr>
          <p:cNvPr id="267268" name="Picture 4" descr="Picture 001"/>
          <p:cNvPicPr>
            <a:picLocks noChangeAspect="1" noChangeArrowheads="1"/>
          </p:cNvPicPr>
          <p:nvPr/>
        </p:nvPicPr>
        <p:blipFill>
          <a:blip r:embed="rId3" cstate="print"/>
          <a:srcRect/>
          <a:stretch>
            <a:fillRect/>
          </a:stretch>
        </p:blipFill>
        <p:spPr bwMode="auto">
          <a:xfrm>
            <a:off x="-8839200" y="-6629400"/>
            <a:ext cx="5365750" cy="4024312"/>
          </a:xfrm>
          <a:prstGeom prst="rect">
            <a:avLst/>
          </a:prstGeom>
          <a:noFill/>
          <a:ln w="9525">
            <a:noFill/>
            <a:miter lim="800000"/>
            <a:headEnd/>
            <a:tailEnd/>
          </a:ln>
        </p:spPr>
      </p:pic>
      <p:pic>
        <p:nvPicPr>
          <p:cNvPr id="267269" name="Picture 5" descr="Picture 001"/>
          <p:cNvPicPr>
            <a:picLocks noChangeAspect="1" noChangeArrowheads="1"/>
          </p:cNvPicPr>
          <p:nvPr/>
        </p:nvPicPr>
        <p:blipFill>
          <a:blip r:embed="rId4" cstate="print"/>
          <a:srcRect/>
          <a:stretch>
            <a:fillRect/>
          </a:stretch>
        </p:blipFill>
        <p:spPr bwMode="auto">
          <a:xfrm>
            <a:off x="5257800" y="2209800"/>
            <a:ext cx="3581400" cy="26924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6F53CE6B-D316-48F6-A9F3-70C8145D86AC}" type="slidenum">
              <a:rPr lang="en-US" smtClean="0"/>
              <a:pPr>
                <a:defRPr/>
              </a:pPr>
              <a:t>205</a:t>
            </a:fld>
            <a:endParaRPr lang="en-US" dirty="0"/>
          </a:p>
        </p:txBody>
      </p:sp>
    </p:spTree>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a:xfrm>
            <a:off x="762000" y="228600"/>
            <a:ext cx="7620000" cy="1143000"/>
          </a:xfrm>
        </p:spPr>
        <p:txBody>
          <a:bodyPr/>
          <a:lstStyle/>
          <a:p>
            <a:r>
              <a:rPr lang="en-US" smtClean="0"/>
              <a:t>Radioactive Animals</a:t>
            </a:r>
          </a:p>
        </p:txBody>
      </p:sp>
      <p:sp>
        <p:nvSpPr>
          <p:cNvPr id="268291" name="Rectangle 3"/>
          <p:cNvSpPr>
            <a:spLocks noGrp="1" noChangeArrowheads="1"/>
          </p:cNvSpPr>
          <p:nvPr>
            <p:ph type="body" sz="half" idx="2"/>
          </p:nvPr>
        </p:nvSpPr>
        <p:spPr>
          <a:xfrm>
            <a:off x="4648200" y="1828800"/>
            <a:ext cx="4038600" cy="4495800"/>
          </a:xfrm>
        </p:spPr>
        <p:txBody>
          <a:bodyPr/>
          <a:lstStyle/>
          <a:p>
            <a:pPr>
              <a:lnSpc>
                <a:spcPct val="90000"/>
              </a:lnSpc>
            </a:pPr>
            <a:r>
              <a:rPr lang="en-US" sz="2000" smtClean="0"/>
              <a:t>Animals euthanized after being injected with radioactive materials must be sealed in a plastic bag, and put in a freezer before contacting EHS.</a:t>
            </a:r>
          </a:p>
          <a:p>
            <a:pPr>
              <a:lnSpc>
                <a:spcPct val="90000"/>
              </a:lnSpc>
            </a:pPr>
            <a:endParaRPr lang="en-US" sz="2000" smtClean="0"/>
          </a:p>
          <a:p>
            <a:pPr>
              <a:lnSpc>
                <a:spcPct val="90000"/>
              </a:lnSpc>
            </a:pPr>
            <a:r>
              <a:rPr lang="en-US" sz="2000" smtClean="0"/>
              <a:t>Attach a CRAM label and record the isotope, activity, and assay date.  We can provide you with extra CRAM labels.</a:t>
            </a:r>
          </a:p>
          <a:p>
            <a:pPr>
              <a:lnSpc>
                <a:spcPct val="90000"/>
              </a:lnSpc>
            </a:pPr>
            <a:endParaRPr lang="en-US" sz="2000" smtClean="0"/>
          </a:p>
          <a:p>
            <a:pPr>
              <a:lnSpc>
                <a:spcPct val="90000"/>
              </a:lnSpc>
            </a:pPr>
            <a:r>
              <a:rPr lang="en-US" sz="2000" smtClean="0"/>
              <a:t>Specify that animal carcasses are being picked up on the pick-up request.</a:t>
            </a:r>
          </a:p>
          <a:p>
            <a:pPr>
              <a:lnSpc>
                <a:spcPct val="90000"/>
              </a:lnSpc>
              <a:buFontTx/>
              <a:buNone/>
            </a:pPr>
            <a:endParaRPr lang="en-US" sz="2000" smtClean="0"/>
          </a:p>
          <a:p>
            <a:pPr>
              <a:lnSpc>
                <a:spcPct val="90000"/>
              </a:lnSpc>
            </a:pPr>
            <a:endParaRPr lang="en-US" sz="2000" smtClean="0"/>
          </a:p>
        </p:txBody>
      </p:sp>
      <p:pic>
        <p:nvPicPr>
          <p:cNvPr id="268292" name="Picture 4" descr="pinkybrain[1]"/>
          <p:cNvPicPr>
            <a:picLocks noGrp="1" noChangeAspect="1" noChangeArrowheads="1"/>
          </p:cNvPicPr>
          <p:nvPr>
            <p:ph type="clipArt" sz="half" idx="1"/>
          </p:nvPr>
        </p:nvPicPr>
        <p:blipFill>
          <a:blip r:embed="rId3" cstate="print"/>
          <a:srcRect/>
          <a:stretch>
            <a:fillRect/>
          </a:stretch>
        </p:blipFill>
        <p:spPr>
          <a:xfrm>
            <a:off x="685800" y="2400300"/>
            <a:ext cx="3670300" cy="2854325"/>
          </a:xfrm>
        </p:spPr>
      </p:pic>
      <p:sp>
        <p:nvSpPr>
          <p:cNvPr id="5" name="Slide Number Placeholder 4"/>
          <p:cNvSpPr>
            <a:spLocks noGrp="1"/>
          </p:cNvSpPr>
          <p:nvPr>
            <p:ph type="sldNum" sz="quarter" idx="12"/>
          </p:nvPr>
        </p:nvSpPr>
        <p:spPr/>
        <p:txBody>
          <a:bodyPr/>
          <a:lstStyle/>
          <a:p>
            <a:pPr>
              <a:defRPr/>
            </a:pPr>
            <a:fld id="{83755D6E-AA42-4434-8B81-4CB1A78D4D3D}" type="slidenum">
              <a:rPr lang="en-US" smtClean="0"/>
              <a:pPr>
                <a:defRPr/>
              </a:pPr>
              <a:t>206</a:t>
            </a:fld>
            <a:endParaRPr lang="en-US" dirty="0"/>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r>
              <a:rPr lang="en-US" smtClean="0"/>
              <a:t>Mixing Isotopes / Nuclides</a:t>
            </a:r>
          </a:p>
        </p:txBody>
      </p:sp>
      <p:sp>
        <p:nvSpPr>
          <p:cNvPr id="626691" name="Rectangle 3"/>
          <p:cNvSpPr>
            <a:spLocks noGrp="1" noChangeArrowheads="1"/>
          </p:cNvSpPr>
          <p:nvPr>
            <p:ph type="body" idx="1"/>
          </p:nvPr>
        </p:nvSpPr>
        <p:spPr/>
        <p:txBody>
          <a:bodyPr/>
          <a:lstStyle/>
          <a:p>
            <a:pPr>
              <a:lnSpc>
                <a:spcPct val="90000"/>
              </a:lnSpc>
              <a:defRPr/>
            </a:pPr>
            <a:r>
              <a:rPr lang="en-US" sz="2400" b="1" u="sng" dirty="0" smtClean="0">
                <a:effectLst>
                  <a:outerShdw blurRad="38100" dist="38100" dir="2700000" algn="tl">
                    <a:srgbClr val="FFFFFF"/>
                  </a:outerShdw>
                </a:effectLst>
              </a:rPr>
              <a:t>Only</a:t>
            </a:r>
            <a:r>
              <a:rPr lang="en-US" sz="2400" b="1" dirty="0" smtClean="0">
                <a:effectLst>
                  <a:outerShdw blurRad="38100" dist="38100" dir="2700000" algn="tl">
                    <a:srgbClr val="FFFFFF"/>
                  </a:outerShdw>
                </a:effectLst>
              </a:rPr>
              <a:t> C-14 and H-3 may be mixed in the same container.</a:t>
            </a:r>
          </a:p>
          <a:p>
            <a:pPr>
              <a:lnSpc>
                <a:spcPct val="90000"/>
              </a:lnSpc>
              <a:defRPr/>
            </a:pPr>
            <a:endParaRPr lang="en-US" sz="2400" b="1" dirty="0" smtClean="0">
              <a:solidFill>
                <a:schemeClr val="tx2"/>
              </a:solidFill>
              <a:effectLst>
                <a:outerShdw blurRad="38100" dist="38100" dir="2700000" algn="tl">
                  <a:srgbClr val="FFFFFF"/>
                </a:outerShdw>
              </a:effectLst>
            </a:endParaRPr>
          </a:p>
          <a:p>
            <a:pPr>
              <a:lnSpc>
                <a:spcPct val="90000"/>
              </a:lnSpc>
              <a:defRPr/>
            </a:pPr>
            <a:r>
              <a:rPr lang="en-US" sz="2400" b="1" dirty="0" smtClean="0"/>
              <a:t>All other Isotopes / Nuclides must have a separate radioactive waste container.</a:t>
            </a:r>
          </a:p>
          <a:p>
            <a:pPr>
              <a:lnSpc>
                <a:spcPct val="90000"/>
              </a:lnSpc>
              <a:defRPr/>
            </a:pPr>
            <a:endParaRPr lang="en-US" sz="2400" b="1" dirty="0" smtClean="0"/>
          </a:p>
          <a:p>
            <a:pPr>
              <a:lnSpc>
                <a:spcPct val="90000"/>
              </a:lnSpc>
              <a:spcBef>
                <a:spcPct val="0"/>
              </a:spcBef>
              <a:defRPr/>
            </a:pPr>
            <a:r>
              <a:rPr lang="en-US" sz="2400" b="1" dirty="0" smtClean="0">
                <a:effectLst>
                  <a:outerShdw blurRad="38100" dist="38100" dir="2700000" algn="tl">
                    <a:srgbClr val="FFFFFF"/>
                  </a:outerShdw>
                </a:effectLst>
              </a:rPr>
              <a:t>No other nuclides may be mixed together without prior approval from EHS.</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207</a:t>
            </a:fld>
            <a:endParaRPr lang="en-US" dirty="0"/>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0"/>
            <a:ext cx="8153400" cy="1554163"/>
          </a:xfrm>
        </p:spPr>
        <p:txBody>
          <a:bodyPr/>
          <a:lstStyle/>
          <a:p>
            <a:r>
              <a:rPr lang="en-US" sz="3600" smtClean="0"/>
              <a:t>Plastic Pigs, Lead Pigs &amp; Source Vials</a:t>
            </a:r>
          </a:p>
        </p:txBody>
      </p:sp>
      <p:pic>
        <p:nvPicPr>
          <p:cNvPr id="270339" name="Picture 3" descr="Img"/>
          <p:cNvPicPr>
            <a:picLocks noGrp="1" noChangeAspect="1" noChangeArrowheads="1"/>
          </p:cNvPicPr>
          <p:nvPr>
            <p:ph type="clipArt" sz="half" idx="2"/>
          </p:nvPr>
        </p:nvPicPr>
        <p:blipFill>
          <a:blip r:embed="rId3" cstate="print"/>
          <a:srcRect/>
          <a:stretch>
            <a:fillRect/>
          </a:stretch>
        </p:blipFill>
        <p:spPr>
          <a:xfrm>
            <a:off x="2557463" y="2260600"/>
            <a:ext cx="3665537" cy="2747963"/>
          </a:xfrm>
          <a:noFill/>
        </p:spPr>
      </p:pic>
      <p:sp>
        <p:nvSpPr>
          <p:cNvPr id="270340" name="Text Box 4"/>
          <p:cNvSpPr txBox="1">
            <a:spLocks noChangeArrowheads="1"/>
          </p:cNvSpPr>
          <p:nvPr/>
        </p:nvSpPr>
        <p:spPr bwMode="auto">
          <a:xfrm>
            <a:off x="4800600" y="2667000"/>
            <a:ext cx="1371600" cy="366713"/>
          </a:xfrm>
          <a:prstGeom prst="rect">
            <a:avLst/>
          </a:prstGeom>
          <a:noFill/>
          <a:ln w="9525">
            <a:noFill/>
            <a:miter lim="800000"/>
            <a:headEnd/>
            <a:tailEnd/>
          </a:ln>
        </p:spPr>
        <p:txBody>
          <a:bodyPr>
            <a:spAutoFit/>
          </a:bodyPr>
          <a:lstStyle/>
          <a:p>
            <a:pPr algn="l">
              <a:spcBef>
                <a:spcPct val="50000"/>
              </a:spcBef>
            </a:pPr>
            <a:r>
              <a:rPr lang="en-US" sz="1800">
                <a:solidFill>
                  <a:srgbClr val="800000"/>
                </a:solidFill>
                <a:latin typeface="Arial" charset="0"/>
              </a:rPr>
              <a:t>Lead Pigs</a:t>
            </a:r>
          </a:p>
        </p:txBody>
      </p:sp>
      <p:sp>
        <p:nvSpPr>
          <p:cNvPr id="270341" name="Text Box 5"/>
          <p:cNvSpPr txBox="1">
            <a:spLocks noChangeArrowheads="1"/>
          </p:cNvSpPr>
          <p:nvPr/>
        </p:nvSpPr>
        <p:spPr bwMode="auto">
          <a:xfrm>
            <a:off x="2743200" y="4267200"/>
            <a:ext cx="1524000" cy="366713"/>
          </a:xfrm>
          <a:prstGeom prst="rect">
            <a:avLst/>
          </a:prstGeom>
          <a:noFill/>
          <a:ln w="9525">
            <a:noFill/>
            <a:miter lim="800000"/>
            <a:headEnd/>
            <a:tailEnd/>
          </a:ln>
        </p:spPr>
        <p:txBody>
          <a:bodyPr>
            <a:spAutoFit/>
          </a:bodyPr>
          <a:lstStyle/>
          <a:p>
            <a:pPr algn="l">
              <a:spcBef>
                <a:spcPct val="50000"/>
              </a:spcBef>
            </a:pPr>
            <a:r>
              <a:rPr lang="en-US" sz="1800">
                <a:solidFill>
                  <a:srgbClr val="800000"/>
                </a:solidFill>
                <a:latin typeface="Arial" charset="0"/>
              </a:rPr>
              <a:t>Plastic</a:t>
            </a:r>
            <a:r>
              <a:rPr lang="en-US" sz="1800" b="1">
                <a:solidFill>
                  <a:srgbClr val="800000"/>
                </a:solidFill>
                <a:latin typeface="Arial" charset="0"/>
              </a:rPr>
              <a:t> </a:t>
            </a:r>
            <a:r>
              <a:rPr lang="en-US" sz="1800">
                <a:solidFill>
                  <a:srgbClr val="800000"/>
                </a:solidFill>
                <a:latin typeface="Arial" charset="0"/>
              </a:rPr>
              <a:t>Pigs</a:t>
            </a:r>
          </a:p>
        </p:txBody>
      </p:sp>
      <p:sp>
        <p:nvSpPr>
          <p:cNvPr id="270342" name="Text Box 6"/>
          <p:cNvSpPr txBox="1">
            <a:spLocks noChangeArrowheads="1"/>
          </p:cNvSpPr>
          <p:nvPr/>
        </p:nvSpPr>
        <p:spPr bwMode="auto">
          <a:xfrm>
            <a:off x="381000" y="1600200"/>
            <a:ext cx="8763000" cy="366713"/>
          </a:xfrm>
          <a:prstGeom prst="rect">
            <a:avLst/>
          </a:prstGeom>
          <a:noFill/>
          <a:ln w="9525">
            <a:noFill/>
            <a:miter lim="800000"/>
            <a:headEnd/>
            <a:tailEnd/>
          </a:ln>
        </p:spPr>
        <p:txBody>
          <a:bodyPr>
            <a:spAutoFit/>
          </a:bodyPr>
          <a:lstStyle/>
          <a:p>
            <a:pPr algn="l">
              <a:spcBef>
                <a:spcPct val="50000"/>
              </a:spcBef>
            </a:pPr>
            <a:r>
              <a:rPr lang="en-US" sz="1800" b="1">
                <a:solidFill>
                  <a:schemeClr val="bg1"/>
                </a:solidFill>
                <a:latin typeface="Arial" charset="0"/>
              </a:rPr>
              <a:t>Plastic Pigs</a:t>
            </a:r>
            <a:r>
              <a:rPr lang="en-US" sz="1800" b="1">
                <a:latin typeface="Arial" charset="0"/>
              </a:rPr>
              <a:t>	</a:t>
            </a:r>
            <a:r>
              <a:rPr lang="en-US" sz="1800">
                <a:latin typeface="Arial" charset="0"/>
              </a:rPr>
              <a:t>				       </a:t>
            </a:r>
            <a:r>
              <a:rPr lang="en-US" sz="1800" b="1">
                <a:solidFill>
                  <a:schemeClr val="bg1"/>
                </a:solidFill>
                <a:latin typeface="Arial" charset="0"/>
              </a:rPr>
              <a:t>Lead-Lined Plastic Pigs</a:t>
            </a:r>
          </a:p>
        </p:txBody>
      </p:sp>
      <p:sp>
        <p:nvSpPr>
          <p:cNvPr id="270343" name="Text Box 7"/>
          <p:cNvSpPr txBox="1">
            <a:spLocks noChangeArrowheads="1"/>
          </p:cNvSpPr>
          <p:nvPr/>
        </p:nvSpPr>
        <p:spPr bwMode="auto">
          <a:xfrm>
            <a:off x="6553200" y="2286000"/>
            <a:ext cx="2286000" cy="2014538"/>
          </a:xfrm>
          <a:prstGeom prst="rect">
            <a:avLst/>
          </a:prstGeom>
          <a:noFill/>
          <a:ln w="9525">
            <a:noFill/>
            <a:miter lim="800000"/>
            <a:headEnd/>
            <a:tailEnd/>
          </a:ln>
        </p:spPr>
        <p:txBody>
          <a:bodyPr>
            <a:spAutoFit/>
          </a:bodyPr>
          <a:lstStyle/>
          <a:p>
            <a:pPr algn="l">
              <a:spcBef>
                <a:spcPct val="50000"/>
              </a:spcBef>
            </a:pPr>
            <a:r>
              <a:rPr lang="en-US" sz="1800" b="1">
                <a:solidFill>
                  <a:srgbClr val="FFFF00"/>
                </a:solidFill>
                <a:latin typeface="Arial" charset="0"/>
              </a:rPr>
              <a:t>Turn in separately  for disposal.</a:t>
            </a:r>
            <a:r>
              <a:rPr lang="en-US" sz="1800" b="1">
                <a:latin typeface="Arial" charset="0"/>
              </a:rPr>
              <a:t>  </a:t>
            </a:r>
            <a:r>
              <a:rPr lang="en-US" sz="1800" b="1">
                <a:solidFill>
                  <a:srgbClr val="FF6600"/>
                </a:solidFill>
                <a:latin typeface="Arial" charset="0"/>
              </a:rPr>
              <a:t>Do not place in with the Dry Solid Waste.  Lead is an EPA regulated hazardous waste.</a:t>
            </a:r>
          </a:p>
        </p:txBody>
      </p:sp>
      <p:sp>
        <p:nvSpPr>
          <p:cNvPr id="270344" name="Text Box 8"/>
          <p:cNvSpPr txBox="1">
            <a:spLocks noChangeArrowheads="1"/>
          </p:cNvSpPr>
          <p:nvPr/>
        </p:nvSpPr>
        <p:spPr bwMode="auto">
          <a:xfrm>
            <a:off x="304800" y="2286000"/>
            <a:ext cx="1905000" cy="1465263"/>
          </a:xfrm>
          <a:prstGeom prst="rect">
            <a:avLst/>
          </a:prstGeom>
          <a:noFill/>
          <a:ln w="9525">
            <a:noFill/>
            <a:miter lim="800000"/>
            <a:headEnd/>
            <a:tailEnd/>
          </a:ln>
        </p:spPr>
        <p:txBody>
          <a:bodyPr>
            <a:spAutoFit/>
          </a:bodyPr>
          <a:lstStyle/>
          <a:p>
            <a:pPr algn="l">
              <a:spcBef>
                <a:spcPct val="50000"/>
              </a:spcBef>
            </a:pPr>
            <a:r>
              <a:rPr lang="en-US" sz="1800" b="1">
                <a:solidFill>
                  <a:schemeClr val="bg1"/>
                </a:solidFill>
                <a:latin typeface="Arial" charset="0"/>
              </a:rPr>
              <a:t>Open the pig and place two halves into the Dry Solid Waste.</a:t>
            </a:r>
          </a:p>
        </p:txBody>
      </p:sp>
      <p:sp>
        <p:nvSpPr>
          <p:cNvPr id="270345" name="Text Box 9"/>
          <p:cNvSpPr txBox="1">
            <a:spLocks noChangeArrowheads="1"/>
          </p:cNvSpPr>
          <p:nvPr/>
        </p:nvSpPr>
        <p:spPr bwMode="auto">
          <a:xfrm>
            <a:off x="304800" y="5181600"/>
            <a:ext cx="8839200" cy="641350"/>
          </a:xfrm>
          <a:prstGeom prst="rect">
            <a:avLst/>
          </a:prstGeom>
          <a:noFill/>
          <a:ln w="9525">
            <a:noFill/>
            <a:miter lim="800000"/>
            <a:headEnd/>
            <a:tailEnd/>
          </a:ln>
        </p:spPr>
        <p:txBody>
          <a:bodyPr>
            <a:spAutoFit/>
          </a:bodyPr>
          <a:lstStyle/>
          <a:p>
            <a:pPr algn="l">
              <a:spcBef>
                <a:spcPct val="50000"/>
              </a:spcBef>
            </a:pPr>
            <a:r>
              <a:rPr lang="en-US" sz="1800" b="1" u="sng">
                <a:solidFill>
                  <a:schemeClr val="bg1"/>
                </a:solidFill>
                <a:latin typeface="Arial" charset="0"/>
              </a:rPr>
              <a:t>Source Vials</a:t>
            </a:r>
            <a:r>
              <a:rPr lang="en-US" sz="1800" b="1">
                <a:solidFill>
                  <a:schemeClr val="bg1"/>
                </a:solidFill>
                <a:latin typeface="Arial" charset="0"/>
              </a:rPr>
              <a:t> - Estimate the remaining activity of a used source vial.  Place the source vial into the dry solid container.  Record this on the log sheet.</a:t>
            </a:r>
          </a:p>
        </p:txBody>
      </p:sp>
      <p:sp>
        <p:nvSpPr>
          <p:cNvPr id="10" name="Slide Number Placeholder 9"/>
          <p:cNvSpPr>
            <a:spLocks noGrp="1"/>
          </p:cNvSpPr>
          <p:nvPr>
            <p:ph type="sldNum" sz="quarter" idx="12"/>
          </p:nvPr>
        </p:nvSpPr>
        <p:spPr/>
        <p:txBody>
          <a:bodyPr/>
          <a:lstStyle/>
          <a:p>
            <a:pPr>
              <a:defRPr/>
            </a:pPr>
            <a:fld id="{6BB7927A-6994-4AAB-9E74-285098BA54D6}" type="slidenum">
              <a:rPr lang="en-US" smtClean="0"/>
              <a:pPr>
                <a:defRPr/>
              </a:pPr>
              <a:t>208</a:t>
            </a:fld>
            <a:endParaRPr lang="en-US" dirty="0"/>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r>
              <a:rPr lang="en-US" smtClean="0"/>
              <a:t>Mixed Waste</a:t>
            </a:r>
          </a:p>
        </p:txBody>
      </p:sp>
      <p:sp>
        <p:nvSpPr>
          <p:cNvPr id="271363" name="Rectangle 3"/>
          <p:cNvSpPr>
            <a:spLocks noGrp="1" noChangeArrowheads="1"/>
          </p:cNvSpPr>
          <p:nvPr>
            <p:ph type="body" idx="1"/>
          </p:nvPr>
        </p:nvSpPr>
        <p:spPr/>
        <p:txBody>
          <a:bodyPr/>
          <a:lstStyle/>
          <a:p>
            <a:r>
              <a:rPr lang="en-US" sz="2400" smtClean="0"/>
              <a:t>Mixed wastes are radioactive wastes that contain a chemical(s) that are regulated by the EPA.</a:t>
            </a:r>
          </a:p>
          <a:p>
            <a:endParaRPr lang="en-US" sz="2400" smtClean="0"/>
          </a:p>
          <a:p>
            <a:pPr>
              <a:lnSpc>
                <a:spcPct val="80000"/>
              </a:lnSpc>
            </a:pPr>
            <a:r>
              <a:rPr lang="en-US" sz="2400" smtClean="0"/>
              <a:t>Examples of mixed wastes are:</a:t>
            </a:r>
          </a:p>
          <a:p>
            <a:pPr>
              <a:lnSpc>
                <a:spcPct val="80000"/>
              </a:lnSpc>
            </a:pPr>
            <a:endParaRPr lang="en-US" sz="2400" smtClean="0"/>
          </a:p>
          <a:p>
            <a:pPr lvl="1">
              <a:lnSpc>
                <a:spcPct val="80000"/>
              </a:lnSpc>
              <a:buFont typeface="Wingdings" pitchFamily="2" charset="2"/>
              <a:buChar char="Ø"/>
            </a:pPr>
            <a:r>
              <a:rPr lang="en-US" sz="2000" smtClean="0"/>
              <a:t>50% Methanol aqueous solution, containing 250 </a:t>
            </a:r>
            <a:r>
              <a:rPr lang="en-US" sz="2000" smtClean="0">
                <a:sym typeface="Symbol" pitchFamily="18" charset="2"/>
              </a:rPr>
              <a:t>Ci</a:t>
            </a:r>
            <a:r>
              <a:rPr lang="en-US" sz="2000" smtClean="0"/>
              <a:t> of P-32.</a:t>
            </a:r>
          </a:p>
          <a:p>
            <a:pPr lvl="1">
              <a:lnSpc>
                <a:spcPct val="80000"/>
              </a:lnSpc>
              <a:buFont typeface="Wingdings" pitchFamily="2" charset="2"/>
              <a:buChar char="Ø"/>
            </a:pPr>
            <a:endParaRPr lang="en-US" sz="2000" smtClean="0"/>
          </a:p>
          <a:p>
            <a:pPr lvl="1">
              <a:lnSpc>
                <a:spcPct val="80000"/>
              </a:lnSpc>
              <a:buFont typeface="Wingdings" pitchFamily="2" charset="2"/>
              <a:buChar char="Ø"/>
            </a:pPr>
            <a:r>
              <a:rPr lang="en-US" sz="2000" smtClean="0"/>
              <a:t>Chromic Acid, containing 500 </a:t>
            </a:r>
            <a:r>
              <a:rPr lang="en-US" sz="2000" smtClean="0">
                <a:sym typeface="Symbol" pitchFamily="18" charset="2"/>
              </a:rPr>
              <a:t>Ci</a:t>
            </a:r>
            <a:r>
              <a:rPr lang="en-US" sz="2000" smtClean="0"/>
              <a:t> H-3.</a:t>
            </a:r>
          </a:p>
          <a:p>
            <a:pPr lvl="1">
              <a:lnSpc>
                <a:spcPct val="80000"/>
              </a:lnSpc>
              <a:buFont typeface="Wingdings" pitchFamily="2" charset="2"/>
              <a:buChar char="Ø"/>
            </a:pPr>
            <a:endParaRPr lang="en-US" sz="2000" smtClean="0"/>
          </a:p>
          <a:p>
            <a:pPr lvl="1">
              <a:lnSpc>
                <a:spcPct val="80000"/>
              </a:lnSpc>
              <a:buFont typeface="Wingdings" pitchFamily="2" charset="2"/>
              <a:buChar char="Ø"/>
            </a:pPr>
            <a:r>
              <a:rPr lang="en-US" sz="2000" smtClean="0"/>
              <a:t>Hazardous Liquid Scintillation Cocktails, contaminated with H-3.</a:t>
            </a:r>
          </a:p>
          <a:p>
            <a:pPr>
              <a:buFont typeface="Wingdings" pitchFamily="2" charset="2"/>
              <a:buChar char="Ø"/>
            </a:pPr>
            <a:endParaRPr lang="en-US" sz="2000" b="1" smtClean="0"/>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209</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762000" y="304800"/>
            <a:ext cx="8229600" cy="1143000"/>
          </a:xfrm>
        </p:spPr>
        <p:txBody>
          <a:bodyPr/>
          <a:lstStyle/>
          <a:p>
            <a:r>
              <a:rPr lang="en-US" sz="3600" smtClean="0">
                <a:cs typeface="Times New Roman" pitchFamily="18" charset="0"/>
              </a:rPr>
              <a:t>The Penetrating Powers of Alphas, Betas and Photons</a:t>
            </a:r>
            <a:r>
              <a:rPr lang="en-US" smtClean="0"/>
              <a:t> </a:t>
            </a:r>
          </a:p>
        </p:txBody>
      </p:sp>
      <p:sp>
        <p:nvSpPr>
          <p:cNvPr id="70659" name="Rectangle 3"/>
          <p:cNvSpPr>
            <a:spLocks noChangeArrowheads="1"/>
          </p:cNvSpPr>
          <p:nvPr/>
        </p:nvSpPr>
        <p:spPr bwMode="auto">
          <a:xfrm>
            <a:off x="1676400" y="2209800"/>
            <a:ext cx="9144000" cy="0"/>
          </a:xfrm>
          <a:prstGeom prst="rect">
            <a:avLst/>
          </a:prstGeom>
          <a:noFill/>
          <a:ln w="9525">
            <a:noFill/>
            <a:miter lim="800000"/>
            <a:headEnd/>
            <a:tailEnd/>
          </a:ln>
        </p:spPr>
        <p:txBody>
          <a:bodyPr>
            <a:spAutoFit/>
          </a:bodyPr>
          <a:lstStyle/>
          <a:p>
            <a:endParaRPr lang="en-US"/>
          </a:p>
        </p:txBody>
      </p:sp>
      <p:sp>
        <p:nvSpPr>
          <p:cNvPr id="70660" name="Oval 4"/>
          <p:cNvSpPr>
            <a:spLocks noChangeArrowheads="1"/>
          </p:cNvSpPr>
          <p:nvPr/>
        </p:nvSpPr>
        <p:spPr bwMode="auto">
          <a:xfrm>
            <a:off x="2120900" y="3363913"/>
            <a:ext cx="119063" cy="119062"/>
          </a:xfrm>
          <a:prstGeom prst="ellipse">
            <a:avLst/>
          </a:prstGeom>
          <a:gradFill rotWithShape="0">
            <a:gsLst>
              <a:gs pos="0">
                <a:srgbClr val="FFFF00"/>
              </a:gs>
              <a:gs pos="100000">
                <a:srgbClr val="4C4C00"/>
              </a:gs>
            </a:gsLst>
            <a:path path="shape">
              <a:fillToRect l="50000" t="50000" r="50000" b="50000"/>
            </a:path>
          </a:gradFill>
          <a:ln w="12700">
            <a:solidFill>
              <a:schemeClr val="tx1"/>
            </a:solidFill>
            <a:round/>
            <a:headEnd/>
            <a:tailEnd/>
          </a:ln>
        </p:spPr>
        <p:txBody>
          <a:bodyPr wrap="none" anchor="ctr"/>
          <a:lstStyle/>
          <a:p>
            <a:endParaRPr lang="en-US"/>
          </a:p>
        </p:txBody>
      </p:sp>
      <p:grpSp>
        <p:nvGrpSpPr>
          <p:cNvPr id="70661" name="Group 5"/>
          <p:cNvGrpSpPr>
            <a:grpSpLocks/>
          </p:cNvGrpSpPr>
          <p:nvPr/>
        </p:nvGrpSpPr>
        <p:grpSpPr bwMode="auto">
          <a:xfrm>
            <a:off x="2098675" y="1944688"/>
            <a:ext cx="374650" cy="446087"/>
            <a:chOff x="1739" y="1247"/>
            <a:chExt cx="236" cy="281"/>
          </a:xfrm>
        </p:grpSpPr>
        <p:sp>
          <p:nvSpPr>
            <p:cNvPr id="70709" name="Oval 6"/>
            <p:cNvSpPr>
              <a:spLocks noChangeArrowheads="1"/>
            </p:cNvSpPr>
            <p:nvPr/>
          </p:nvSpPr>
          <p:spPr bwMode="auto">
            <a:xfrm>
              <a:off x="1842" y="1247"/>
              <a:ext cx="118" cy="118"/>
            </a:xfrm>
            <a:prstGeom prst="ellipse">
              <a:avLst/>
            </a:prstGeom>
            <a:gradFill rotWithShape="0">
              <a:gsLst>
                <a:gs pos="0">
                  <a:srgbClr val="FC0128"/>
                </a:gs>
                <a:gs pos="100000">
                  <a:srgbClr val="4B000C"/>
                </a:gs>
              </a:gsLst>
              <a:path path="shape">
                <a:fillToRect l="50000" t="50000" r="50000" b="50000"/>
              </a:path>
            </a:gradFill>
            <a:ln w="12700">
              <a:solidFill>
                <a:schemeClr val="tx1"/>
              </a:solidFill>
              <a:round/>
              <a:headEnd/>
              <a:tailEnd/>
            </a:ln>
          </p:spPr>
          <p:txBody>
            <a:bodyPr wrap="none" anchor="ctr"/>
            <a:lstStyle/>
            <a:p>
              <a:endParaRPr lang="en-US"/>
            </a:p>
          </p:txBody>
        </p:sp>
        <p:sp>
          <p:nvSpPr>
            <p:cNvPr id="70710" name="Oval 7"/>
            <p:cNvSpPr>
              <a:spLocks noChangeArrowheads="1"/>
            </p:cNvSpPr>
            <p:nvPr/>
          </p:nvSpPr>
          <p:spPr bwMode="auto">
            <a:xfrm>
              <a:off x="1739" y="1299"/>
              <a:ext cx="119" cy="118"/>
            </a:xfrm>
            <a:prstGeom prst="ellipse">
              <a:avLst/>
            </a:prstGeom>
            <a:gradFill rotWithShape="0">
              <a:gsLst>
                <a:gs pos="0">
                  <a:srgbClr val="919191"/>
                </a:gs>
                <a:gs pos="100000">
                  <a:srgbClr val="2B2B2B"/>
                </a:gs>
              </a:gsLst>
              <a:path path="shape">
                <a:fillToRect l="50000" t="50000" r="50000" b="50000"/>
              </a:path>
            </a:gradFill>
            <a:ln w="12700">
              <a:solidFill>
                <a:schemeClr val="tx1"/>
              </a:solidFill>
              <a:round/>
              <a:headEnd/>
              <a:tailEnd/>
            </a:ln>
          </p:spPr>
          <p:txBody>
            <a:bodyPr wrap="none" anchor="ctr"/>
            <a:lstStyle/>
            <a:p>
              <a:endParaRPr lang="en-US"/>
            </a:p>
          </p:txBody>
        </p:sp>
        <p:sp>
          <p:nvSpPr>
            <p:cNvPr id="70711" name="Oval 8"/>
            <p:cNvSpPr>
              <a:spLocks noChangeArrowheads="1"/>
            </p:cNvSpPr>
            <p:nvPr/>
          </p:nvSpPr>
          <p:spPr bwMode="auto">
            <a:xfrm>
              <a:off x="1856" y="1360"/>
              <a:ext cx="119" cy="118"/>
            </a:xfrm>
            <a:prstGeom prst="ellipse">
              <a:avLst/>
            </a:prstGeom>
            <a:gradFill rotWithShape="0">
              <a:gsLst>
                <a:gs pos="0">
                  <a:srgbClr val="919191"/>
                </a:gs>
                <a:gs pos="100000">
                  <a:srgbClr val="2B2B2B"/>
                </a:gs>
              </a:gsLst>
              <a:path path="shape">
                <a:fillToRect l="50000" t="50000" r="50000" b="50000"/>
              </a:path>
            </a:gradFill>
            <a:ln w="12700">
              <a:solidFill>
                <a:schemeClr val="tx1"/>
              </a:solidFill>
              <a:round/>
              <a:headEnd/>
              <a:tailEnd/>
            </a:ln>
          </p:spPr>
          <p:txBody>
            <a:bodyPr wrap="none" anchor="ctr"/>
            <a:lstStyle/>
            <a:p>
              <a:endParaRPr lang="en-US"/>
            </a:p>
          </p:txBody>
        </p:sp>
        <p:sp>
          <p:nvSpPr>
            <p:cNvPr id="70712" name="Oval 9"/>
            <p:cNvSpPr>
              <a:spLocks noChangeArrowheads="1"/>
            </p:cNvSpPr>
            <p:nvPr/>
          </p:nvSpPr>
          <p:spPr bwMode="auto">
            <a:xfrm>
              <a:off x="1762" y="1409"/>
              <a:ext cx="119" cy="119"/>
            </a:xfrm>
            <a:prstGeom prst="ellipse">
              <a:avLst/>
            </a:prstGeom>
            <a:gradFill rotWithShape="0">
              <a:gsLst>
                <a:gs pos="0">
                  <a:srgbClr val="FC0128"/>
                </a:gs>
                <a:gs pos="100000">
                  <a:srgbClr val="4B000C"/>
                </a:gs>
              </a:gsLst>
              <a:path path="shape">
                <a:fillToRect l="50000" t="50000" r="50000" b="50000"/>
              </a:path>
            </a:gradFill>
            <a:ln w="12700">
              <a:solidFill>
                <a:schemeClr val="tx1"/>
              </a:solidFill>
              <a:round/>
              <a:headEnd/>
              <a:tailEnd/>
            </a:ln>
          </p:spPr>
          <p:txBody>
            <a:bodyPr wrap="none" anchor="ctr"/>
            <a:lstStyle/>
            <a:p>
              <a:endParaRPr lang="en-US"/>
            </a:p>
          </p:txBody>
        </p:sp>
      </p:grpSp>
      <p:grpSp>
        <p:nvGrpSpPr>
          <p:cNvPr id="70662" name="Group 10"/>
          <p:cNvGrpSpPr>
            <a:grpSpLocks/>
          </p:cNvGrpSpPr>
          <p:nvPr/>
        </p:nvGrpSpPr>
        <p:grpSpPr bwMode="auto">
          <a:xfrm>
            <a:off x="1625600" y="4160838"/>
            <a:ext cx="2646363" cy="966787"/>
            <a:chOff x="1024" y="2621"/>
            <a:chExt cx="1667" cy="609"/>
          </a:xfrm>
        </p:grpSpPr>
        <p:sp>
          <p:nvSpPr>
            <p:cNvPr id="70679" name="Freeform 11"/>
            <p:cNvSpPr>
              <a:spLocks/>
            </p:cNvSpPr>
            <p:nvPr/>
          </p:nvSpPr>
          <p:spPr bwMode="auto">
            <a:xfrm>
              <a:off x="1721" y="2868"/>
              <a:ext cx="105" cy="362"/>
            </a:xfrm>
            <a:custGeom>
              <a:avLst/>
              <a:gdLst>
                <a:gd name="T0" fmla="*/ 1 w 105"/>
                <a:gd name="T1" fmla="*/ 66 h 362"/>
                <a:gd name="T2" fmla="*/ 1 w 105"/>
                <a:gd name="T3" fmla="*/ 79 h 362"/>
                <a:gd name="T4" fmla="*/ 1 w 105"/>
                <a:gd name="T5" fmla="*/ 79 h 362"/>
                <a:gd name="T6" fmla="*/ 3 w 105"/>
                <a:gd name="T7" fmla="*/ 93 h 362"/>
                <a:gd name="T8" fmla="*/ 1 w 105"/>
                <a:gd name="T9" fmla="*/ 106 h 362"/>
                <a:gd name="T10" fmla="*/ 3 w 105"/>
                <a:gd name="T11" fmla="*/ 116 h 362"/>
                <a:gd name="T12" fmla="*/ 3 w 105"/>
                <a:gd name="T13" fmla="*/ 126 h 362"/>
                <a:gd name="T14" fmla="*/ 4 w 105"/>
                <a:gd name="T15" fmla="*/ 137 h 362"/>
                <a:gd name="T16" fmla="*/ 5 w 105"/>
                <a:gd name="T17" fmla="*/ 147 h 362"/>
                <a:gd name="T18" fmla="*/ 6 w 105"/>
                <a:gd name="T19" fmla="*/ 157 h 362"/>
                <a:gd name="T20" fmla="*/ 7 w 105"/>
                <a:gd name="T21" fmla="*/ 170 h 362"/>
                <a:gd name="T22" fmla="*/ 8 w 105"/>
                <a:gd name="T23" fmla="*/ 181 h 362"/>
                <a:gd name="T24" fmla="*/ 9 w 105"/>
                <a:gd name="T25" fmla="*/ 191 h 362"/>
                <a:gd name="T26" fmla="*/ 10 w 105"/>
                <a:gd name="T27" fmla="*/ 201 h 362"/>
                <a:gd name="T28" fmla="*/ 11 w 105"/>
                <a:gd name="T29" fmla="*/ 211 h 362"/>
                <a:gd name="T30" fmla="*/ 12 w 105"/>
                <a:gd name="T31" fmla="*/ 224 h 362"/>
                <a:gd name="T32" fmla="*/ 13 w 105"/>
                <a:gd name="T33" fmla="*/ 235 h 362"/>
                <a:gd name="T34" fmla="*/ 15 w 105"/>
                <a:gd name="T35" fmla="*/ 245 h 362"/>
                <a:gd name="T36" fmla="*/ 17 w 105"/>
                <a:gd name="T37" fmla="*/ 255 h 362"/>
                <a:gd name="T38" fmla="*/ 19 w 105"/>
                <a:gd name="T39" fmla="*/ 273 h 362"/>
                <a:gd name="T40" fmla="*/ 21 w 105"/>
                <a:gd name="T41" fmla="*/ 286 h 362"/>
                <a:gd name="T42" fmla="*/ 22 w 105"/>
                <a:gd name="T43" fmla="*/ 297 h 362"/>
                <a:gd name="T44" fmla="*/ 25 w 105"/>
                <a:gd name="T45" fmla="*/ 307 h 362"/>
                <a:gd name="T46" fmla="*/ 26 w 105"/>
                <a:gd name="T47" fmla="*/ 317 h 362"/>
                <a:gd name="T48" fmla="*/ 29 w 105"/>
                <a:gd name="T49" fmla="*/ 327 h 362"/>
                <a:gd name="T50" fmla="*/ 32 w 105"/>
                <a:gd name="T51" fmla="*/ 338 h 362"/>
                <a:gd name="T52" fmla="*/ 35 w 105"/>
                <a:gd name="T53" fmla="*/ 348 h 362"/>
                <a:gd name="T54" fmla="*/ 39 w 105"/>
                <a:gd name="T55" fmla="*/ 353 h 362"/>
                <a:gd name="T56" fmla="*/ 46 w 105"/>
                <a:gd name="T57" fmla="*/ 361 h 362"/>
                <a:gd name="T58" fmla="*/ 50 w 105"/>
                <a:gd name="T59" fmla="*/ 360 h 362"/>
                <a:gd name="T60" fmla="*/ 55 w 105"/>
                <a:gd name="T61" fmla="*/ 358 h 362"/>
                <a:gd name="T62" fmla="*/ 59 w 105"/>
                <a:gd name="T63" fmla="*/ 352 h 362"/>
                <a:gd name="T64" fmla="*/ 62 w 105"/>
                <a:gd name="T65" fmla="*/ 346 h 362"/>
                <a:gd name="T66" fmla="*/ 65 w 105"/>
                <a:gd name="T67" fmla="*/ 338 h 362"/>
                <a:gd name="T68" fmla="*/ 68 w 105"/>
                <a:gd name="T69" fmla="*/ 327 h 362"/>
                <a:gd name="T70" fmla="*/ 71 w 105"/>
                <a:gd name="T71" fmla="*/ 317 h 362"/>
                <a:gd name="T72" fmla="*/ 73 w 105"/>
                <a:gd name="T73" fmla="*/ 307 h 362"/>
                <a:gd name="T74" fmla="*/ 76 w 105"/>
                <a:gd name="T75" fmla="*/ 297 h 362"/>
                <a:gd name="T76" fmla="*/ 77 w 105"/>
                <a:gd name="T77" fmla="*/ 286 h 362"/>
                <a:gd name="T78" fmla="*/ 80 w 105"/>
                <a:gd name="T79" fmla="*/ 276 h 362"/>
                <a:gd name="T80" fmla="*/ 82 w 105"/>
                <a:gd name="T81" fmla="*/ 268 h 362"/>
                <a:gd name="T82" fmla="*/ 83 w 105"/>
                <a:gd name="T83" fmla="*/ 258 h 362"/>
                <a:gd name="T84" fmla="*/ 84 w 105"/>
                <a:gd name="T85" fmla="*/ 248 h 362"/>
                <a:gd name="T86" fmla="*/ 85 w 105"/>
                <a:gd name="T87" fmla="*/ 237 h 362"/>
                <a:gd name="T88" fmla="*/ 86 w 105"/>
                <a:gd name="T89" fmla="*/ 227 h 362"/>
                <a:gd name="T90" fmla="*/ 87 w 105"/>
                <a:gd name="T91" fmla="*/ 217 h 362"/>
                <a:gd name="T92" fmla="*/ 87 w 105"/>
                <a:gd name="T93" fmla="*/ 206 h 362"/>
                <a:gd name="T94" fmla="*/ 88 w 105"/>
                <a:gd name="T95" fmla="*/ 196 h 362"/>
                <a:gd name="T96" fmla="*/ 89 w 105"/>
                <a:gd name="T97" fmla="*/ 186 h 362"/>
                <a:gd name="T98" fmla="*/ 90 w 105"/>
                <a:gd name="T99" fmla="*/ 175 h 362"/>
                <a:gd name="T100" fmla="*/ 90 w 105"/>
                <a:gd name="T101" fmla="*/ 165 h 362"/>
                <a:gd name="T102" fmla="*/ 90 w 105"/>
                <a:gd name="T103" fmla="*/ 155 h 362"/>
                <a:gd name="T104" fmla="*/ 92 w 105"/>
                <a:gd name="T105" fmla="*/ 142 h 362"/>
                <a:gd name="T106" fmla="*/ 92 w 105"/>
                <a:gd name="T107" fmla="*/ 134 h 362"/>
                <a:gd name="T108" fmla="*/ 92 w 105"/>
                <a:gd name="T109" fmla="*/ 124 h 362"/>
                <a:gd name="T110" fmla="*/ 93 w 105"/>
                <a:gd name="T111" fmla="*/ 113 h 362"/>
                <a:gd name="T112" fmla="*/ 96 w 105"/>
                <a:gd name="T113" fmla="*/ 98 h 362"/>
                <a:gd name="T114" fmla="*/ 96 w 105"/>
                <a:gd name="T115" fmla="*/ 88 h 362"/>
                <a:gd name="T116" fmla="*/ 96 w 105"/>
                <a:gd name="T117" fmla="*/ 77 h 362"/>
                <a:gd name="T118" fmla="*/ 104 w 105"/>
                <a:gd name="T119" fmla="*/ 26 h 362"/>
                <a:gd name="T120" fmla="*/ 102 w 105"/>
                <a:gd name="T121" fmla="*/ 0 h 362"/>
                <a:gd name="T122" fmla="*/ 98 w 105"/>
                <a:gd name="T123" fmla="*/ 58 h 3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
                <a:gd name="T187" fmla="*/ 0 h 362"/>
                <a:gd name="T188" fmla="*/ 105 w 105"/>
                <a:gd name="T189" fmla="*/ 362 h 3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 h="362">
                  <a:moveTo>
                    <a:pt x="0" y="58"/>
                  </a:moveTo>
                  <a:lnTo>
                    <a:pt x="1" y="66"/>
                  </a:lnTo>
                  <a:lnTo>
                    <a:pt x="1" y="72"/>
                  </a:lnTo>
                  <a:lnTo>
                    <a:pt x="1" y="79"/>
                  </a:lnTo>
                  <a:lnTo>
                    <a:pt x="1" y="86"/>
                  </a:lnTo>
                  <a:lnTo>
                    <a:pt x="3" y="93"/>
                  </a:lnTo>
                  <a:lnTo>
                    <a:pt x="1" y="93"/>
                  </a:lnTo>
                  <a:lnTo>
                    <a:pt x="1" y="106"/>
                  </a:lnTo>
                  <a:lnTo>
                    <a:pt x="2" y="111"/>
                  </a:lnTo>
                  <a:lnTo>
                    <a:pt x="3" y="116"/>
                  </a:lnTo>
                  <a:lnTo>
                    <a:pt x="3" y="121"/>
                  </a:lnTo>
                  <a:lnTo>
                    <a:pt x="3" y="126"/>
                  </a:lnTo>
                  <a:lnTo>
                    <a:pt x="3" y="132"/>
                  </a:lnTo>
                  <a:lnTo>
                    <a:pt x="4" y="137"/>
                  </a:lnTo>
                  <a:lnTo>
                    <a:pt x="5" y="142"/>
                  </a:lnTo>
                  <a:lnTo>
                    <a:pt x="5" y="147"/>
                  </a:lnTo>
                  <a:lnTo>
                    <a:pt x="6" y="152"/>
                  </a:lnTo>
                  <a:lnTo>
                    <a:pt x="6" y="157"/>
                  </a:lnTo>
                  <a:lnTo>
                    <a:pt x="7" y="162"/>
                  </a:lnTo>
                  <a:lnTo>
                    <a:pt x="7" y="170"/>
                  </a:lnTo>
                  <a:lnTo>
                    <a:pt x="7" y="175"/>
                  </a:lnTo>
                  <a:lnTo>
                    <a:pt x="8" y="181"/>
                  </a:lnTo>
                  <a:lnTo>
                    <a:pt x="9" y="184"/>
                  </a:lnTo>
                  <a:lnTo>
                    <a:pt x="9" y="191"/>
                  </a:lnTo>
                  <a:lnTo>
                    <a:pt x="9" y="196"/>
                  </a:lnTo>
                  <a:lnTo>
                    <a:pt x="10" y="201"/>
                  </a:lnTo>
                  <a:lnTo>
                    <a:pt x="11" y="206"/>
                  </a:lnTo>
                  <a:lnTo>
                    <a:pt x="11" y="211"/>
                  </a:lnTo>
                  <a:lnTo>
                    <a:pt x="12" y="217"/>
                  </a:lnTo>
                  <a:lnTo>
                    <a:pt x="12" y="224"/>
                  </a:lnTo>
                  <a:lnTo>
                    <a:pt x="12" y="229"/>
                  </a:lnTo>
                  <a:lnTo>
                    <a:pt x="13" y="235"/>
                  </a:lnTo>
                  <a:lnTo>
                    <a:pt x="14" y="240"/>
                  </a:lnTo>
                  <a:lnTo>
                    <a:pt x="15" y="245"/>
                  </a:lnTo>
                  <a:lnTo>
                    <a:pt x="16" y="250"/>
                  </a:lnTo>
                  <a:lnTo>
                    <a:pt x="17" y="255"/>
                  </a:lnTo>
                  <a:lnTo>
                    <a:pt x="18" y="268"/>
                  </a:lnTo>
                  <a:lnTo>
                    <a:pt x="19" y="273"/>
                  </a:lnTo>
                  <a:lnTo>
                    <a:pt x="19" y="278"/>
                  </a:lnTo>
                  <a:lnTo>
                    <a:pt x="21" y="286"/>
                  </a:lnTo>
                  <a:lnTo>
                    <a:pt x="22" y="291"/>
                  </a:lnTo>
                  <a:lnTo>
                    <a:pt x="22" y="297"/>
                  </a:lnTo>
                  <a:lnTo>
                    <a:pt x="24" y="302"/>
                  </a:lnTo>
                  <a:lnTo>
                    <a:pt x="25" y="307"/>
                  </a:lnTo>
                  <a:lnTo>
                    <a:pt x="25" y="309"/>
                  </a:lnTo>
                  <a:lnTo>
                    <a:pt x="26" y="317"/>
                  </a:lnTo>
                  <a:lnTo>
                    <a:pt x="28" y="322"/>
                  </a:lnTo>
                  <a:lnTo>
                    <a:pt x="29" y="327"/>
                  </a:lnTo>
                  <a:lnTo>
                    <a:pt x="30" y="333"/>
                  </a:lnTo>
                  <a:lnTo>
                    <a:pt x="32" y="338"/>
                  </a:lnTo>
                  <a:lnTo>
                    <a:pt x="34" y="342"/>
                  </a:lnTo>
                  <a:lnTo>
                    <a:pt x="35" y="348"/>
                  </a:lnTo>
                  <a:lnTo>
                    <a:pt x="37" y="351"/>
                  </a:lnTo>
                  <a:lnTo>
                    <a:pt x="39" y="353"/>
                  </a:lnTo>
                  <a:lnTo>
                    <a:pt x="41" y="357"/>
                  </a:lnTo>
                  <a:lnTo>
                    <a:pt x="46" y="361"/>
                  </a:lnTo>
                  <a:lnTo>
                    <a:pt x="48" y="361"/>
                  </a:lnTo>
                  <a:lnTo>
                    <a:pt x="50" y="360"/>
                  </a:lnTo>
                  <a:lnTo>
                    <a:pt x="53" y="360"/>
                  </a:lnTo>
                  <a:lnTo>
                    <a:pt x="55" y="358"/>
                  </a:lnTo>
                  <a:lnTo>
                    <a:pt x="56" y="358"/>
                  </a:lnTo>
                  <a:lnTo>
                    <a:pt x="59" y="352"/>
                  </a:lnTo>
                  <a:lnTo>
                    <a:pt x="61" y="351"/>
                  </a:lnTo>
                  <a:lnTo>
                    <a:pt x="62" y="346"/>
                  </a:lnTo>
                  <a:lnTo>
                    <a:pt x="64" y="343"/>
                  </a:lnTo>
                  <a:lnTo>
                    <a:pt x="65" y="338"/>
                  </a:lnTo>
                  <a:lnTo>
                    <a:pt x="67" y="333"/>
                  </a:lnTo>
                  <a:lnTo>
                    <a:pt x="68" y="327"/>
                  </a:lnTo>
                  <a:lnTo>
                    <a:pt x="69" y="322"/>
                  </a:lnTo>
                  <a:lnTo>
                    <a:pt x="71" y="317"/>
                  </a:lnTo>
                  <a:lnTo>
                    <a:pt x="72" y="312"/>
                  </a:lnTo>
                  <a:lnTo>
                    <a:pt x="73" y="307"/>
                  </a:lnTo>
                  <a:lnTo>
                    <a:pt x="75" y="302"/>
                  </a:lnTo>
                  <a:lnTo>
                    <a:pt x="76" y="297"/>
                  </a:lnTo>
                  <a:lnTo>
                    <a:pt x="77" y="291"/>
                  </a:lnTo>
                  <a:lnTo>
                    <a:pt x="77" y="286"/>
                  </a:lnTo>
                  <a:lnTo>
                    <a:pt x="79" y="281"/>
                  </a:lnTo>
                  <a:lnTo>
                    <a:pt x="80" y="276"/>
                  </a:lnTo>
                  <a:lnTo>
                    <a:pt x="81" y="275"/>
                  </a:lnTo>
                  <a:lnTo>
                    <a:pt x="82" y="268"/>
                  </a:lnTo>
                  <a:lnTo>
                    <a:pt x="83" y="263"/>
                  </a:lnTo>
                  <a:lnTo>
                    <a:pt x="83" y="258"/>
                  </a:lnTo>
                  <a:lnTo>
                    <a:pt x="84" y="253"/>
                  </a:lnTo>
                  <a:lnTo>
                    <a:pt x="84" y="248"/>
                  </a:lnTo>
                  <a:lnTo>
                    <a:pt x="85" y="242"/>
                  </a:lnTo>
                  <a:lnTo>
                    <a:pt x="85" y="237"/>
                  </a:lnTo>
                  <a:lnTo>
                    <a:pt x="86" y="232"/>
                  </a:lnTo>
                  <a:lnTo>
                    <a:pt x="86" y="227"/>
                  </a:lnTo>
                  <a:lnTo>
                    <a:pt x="86" y="222"/>
                  </a:lnTo>
                  <a:lnTo>
                    <a:pt x="87" y="217"/>
                  </a:lnTo>
                  <a:lnTo>
                    <a:pt x="87" y="211"/>
                  </a:lnTo>
                  <a:lnTo>
                    <a:pt x="87" y="206"/>
                  </a:lnTo>
                  <a:lnTo>
                    <a:pt x="87" y="201"/>
                  </a:lnTo>
                  <a:lnTo>
                    <a:pt x="88" y="196"/>
                  </a:lnTo>
                  <a:lnTo>
                    <a:pt x="89" y="191"/>
                  </a:lnTo>
                  <a:lnTo>
                    <a:pt x="89" y="186"/>
                  </a:lnTo>
                  <a:lnTo>
                    <a:pt x="90" y="181"/>
                  </a:lnTo>
                  <a:lnTo>
                    <a:pt x="90" y="175"/>
                  </a:lnTo>
                  <a:lnTo>
                    <a:pt x="90" y="170"/>
                  </a:lnTo>
                  <a:lnTo>
                    <a:pt x="90" y="165"/>
                  </a:lnTo>
                  <a:lnTo>
                    <a:pt x="90" y="160"/>
                  </a:lnTo>
                  <a:lnTo>
                    <a:pt x="90" y="155"/>
                  </a:lnTo>
                  <a:lnTo>
                    <a:pt x="90" y="150"/>
                  </a:lnTo>
                  <a:lnTo>
                    <a:pt x="92" y="142"/>
                  </a:lnTo>
                  <a:lnTo>
                    <a:pt x="91" y="139"/>
                  </a:lnTo>
                  <a:lnTo>
                    <a:pt x="92" y="134"/>
                  </a:lnTo>
                  <a:lnTo>
                    <a:pt x="92" y="129"/>
                  </a:lnTo>
                  <a:lnTo>
                    <a:pt x="92" y="124"/>
                  </a:lnTo>
                  <a:lnTo>
                    <a:pt x="93" y="119"/>
                  </a:lnTo>
                  <a:lnTo>
                    <a:pt x="93" y="113"/>
                  </a:lnTo>
                  <a:lnTo>
                    <a:pt x="95" y="106"/>
                  </a:lnTo>
                  <a:lnTo>
                    <a:pt x="96" y="98"/>
                  </a:lnTo>
                  <a:lnTo>
                    <a:pt x="96" y="93"/>
                  </a:lnTo>
                  <a:lnTo>
                    <a:pt x="96" y="88"/>
                  </a:lnTo>
                  <a:lnTo>
                    <a:pt x="96" y="83"/>
                  </a:lnTo>
                  <a:lnTo>
                    <a:pt x="96" y="77"/>
                  </a:lnTo>
                  <a:lnTo>
                    <a:pt x="97" y="72"/>
                  </a:lnTo>
                  <a:lnTo>
                    <a:pt x="104" y="26"/>
                  </a:lnTo>
                  <a:lnTo>
                    <a:pt x="102" y="0"/>
                  </a:lnTo>
                  <a:lnTo>
                    <a:pt x="98" y="58"/>
                  </a:lnTo>
                </a:path>
              </a:pathLst>
            </a:custGeom>
            <a:noFill/>
            <a:ln w="12700" cap="rnd">
              <a:solidFill>
                <a:schemeClr val="bg1"/>
              </a:solidFill>
              <a:round/>
              <a:headEnd/>
              <a:tailEnd/>
            </a:ln>
          </p:spPr>
          <p:txBody>
            <a:bodyPr/>
            <a:lstStyle/>
            <a:p>
              <a:endParaRPr lang="en-US"/>
            </a:p>
          </p:txBody>
        </p:sp>
        <p:sp>
          <p:nvSpPr>
            <p:cNvPr id="70680" name="Freeform 12"/>
            <p:cNvSpPr>
              <a:spLocks/>
            </p:cNvSpPr>
            <p:nvPr/>
          </p:nvSpPr>
          <p:spPr bwMode="auto">
            <a:xfrm>
              <a:off x="1714" y="2897"/>
              <a:ext cx="112" cy="333"/>
            </a:xfrm>
            <a:custGeom>
              <a:avLst/>
              <a:gdLst>
                <a:gd name="T0" fmla="*/ 111 w 112"/>
                <a:gd name="T1" fmla="*/ 13 h 333"/>
                <a:gd name="T2" fmla="*/ 105 w 112"/>
                <a:gd name="T3" fmla="*/ 52 h 333"/>
                <a:gd name="T4" fmla="*/ 105 w 112"/>
                <a:gd name="T5" fmla="*/ 52 h 333"/>
                <a:gd name="T6" fmla="*/ 102 w 112"/>
                <a:gd name="T7" fmla="*/ 66 h 333"/>
                <a:gd name="T8" fmla="*/ 104 w 112"/>
                <a:gd name="T9" fmla="*/ 79 h 333"/>
                <a:gd name="T10" fmla="*/ 103 w 112"/>
                <a:gd name="T11" fmla="*/ 89 h 333"/>
                <a:gd name="T12" fmla="*/ 102 w 112"/>
                <a:gd name="T13" fmla="*/ 100 h 333"/>
                <a:gd name="T14" fmla="*/ 101 w 112"/>
                <a:gd name="T15" fmla="*/ 110 h 333"/>
                <a:gd name="T16" fmla="*/ 101 w 112"/>
                <a:gd name="T17" fmla="*/ 120 h 333"/>
                <a:gd name="T18" fmla="*/ 99 w 112"/>
                <a:gd name="T19" fmla="*/ 130 h 333"/>
                <a:gd name="T20" fmla="*/ 99 w 112"/>
                <a:gd name="T21" fmla="*/ 143 h 333"/>
                <a:gd name="T22" fmla="*/ 98 w 112"/>
                <a:gd name="T23" fmla="*/ 153 h 333"/>
                <a:gd name="T24" fmla="*/ 96 w 112"/>
                <a:gd name="T25" fmla="*/ 163 h 333"/>
                <a:gd name="T26" fmla="*/ 95 w 112"/>
                <a:gd name="T27" fmla="*/ 174 h 333"/>
                <a:gd name="T28" fmla="*/ 95 w 112"/>
                <a:gd name="T29" fmla="*/ 184 h 333"/>
                <a:gd name="T30" fmla="*/ 93 w 112"/>
                <a:gd name="T31" fmla="*/ 197 h 333"/>
                <a:gd name="T32" fmla="*/ 92 w 112"/>
                <a:gd name="T33" fmla="*/ 207 h 333"/>
                <a:gd name="T34" fmla="*/ 91 w 112"/>
                <a:gd name="T35" fmla="*/ 217 h 333"/>
                <a:gd name="T36" fmla="*/ 89 w 112"/>
                <a:gd name="T37" fmla="*/ 227 h 333"/>
                <a:gd name="T38" fmla="*/ 87 w 112"/>
                <a:gd name="T39" fmla="*/ 245 h 333"/>
                <a:gd name="T40" fmla="*/ 85 w 112"/>
                <a:gd name="T41" fmla="*/ 258 h 333"/>
                <a:gd name="T42" fmla="*/ 83 w 112"/>
                <a:gd name="T43" fmla="*/ 268 h 333"/>
                <a:gd name="T44" fmla="*/ 81 w 112"/>
                <a:gd name="T45" fmla="*/ 278 h 333"/>
                <a:gd name="T46" fmla="*/ 80 w 112"/>
                <a:gd name="T47" fmla="*/ 289 h 333"/>
                <a:gd name="T48" fmla="*/ 77 w 112"/>
                <a:gd name="T49" fmla="*/ 299 h 333"/>
                <a:gd name="T50" fmla="*/ 74 w 112"/>
                <a:gd name="T51" fmla="*/ 309 h 333"/>
                <a:gd name="T52" fmla="*/ 71 w 112"/>
                <a:gd name="T53" fmla="*/ 319 h 333"/>
                <a:gd name="T54" fmla="*/ 67 w 112"/>
                <a:gd name="T55" fmla="*/ 324 h 333"/>
                <a:gd name="T56" fmla="*/ 60 w 112"/>
                <a:gd name="T57" fmla="*/ 332 h 333"/>
                <a:gd name="T58" fmla="*/ 56 w 112"/>
                <a:gd name="T59" fmla="*/ 331 h 333"/>
                <a:gd name="T60" fmla="*/ 51 w 112"/>
                <a:gd name="T61" fmla="*/ 329 h 333"/>
                <a:gd name="T62" fmla="*/ 48 w 112"/>
                <a:gd name="T63" fmla="*/ 323 h 333"/>
                <a:gd name="T64" fmla="*/ 45 w 112"/>
                <a:gd name="T65" fmla="*/ 317 h 333"/>
                <a:gd name="T66" fmla="*/ 41 w 112"/>
                <a:gd name="T67" fmla="*/ 309 h 333"/>
                <a:gd name="T68" fmla="*/ 39 w 112"/>
                <a:gd name="T69" fmla="*/ 299 h 333"/>
                <a:gd name="T70" fmla="*/ 36 w 112"/>
                <a:gd name="T71" fmla="*/ 289 h 333"/>
                <a:gd name="T72" fmla="*/ 33 w 112"/>
                <a:gd name="T73" fmla="*/ 278 h 333"/>
                <a:gd name="T74" fmla="*/ 30 w 112"/>
                <a:gd name="T75" fmla="*/ 268 h 333"/>
                <a:gd name="T76" fmla="*/ 29 w 112"/>
                <a:gd name="T77" fmla="*/ 258 h 333"/>
                <a:gd name="T78" fmla="*/ 27 w 112"/>
                <a:gd name="T79" fmla="*/ 248 h 333"/>
                <a:gd name="T80" fmla="*/ 25 w 112"/>
                <a:gd name="T81" fmla="*/ 240 h 333"/>
                <a:gd name="T82" fmla="*/ 24 w 112"/>
                <a:gd name="T83" fmla="*/ 230 h 333"/>
                <a:gd name="T84" fmla="*/ 23 w 112"/>
                <a:gd name="T85" fmla="*/ 220 h 333"/>
                <a:gd name="T86" fmla="*/ 22 w 112"/>
                <a:gd name="T87" fmla="*/ 209 h 333"/>
                <a:gd name="T88" fmla="*/ 21 w 112"/>
                <a:gd name="T89" fmla="*/ 199 h 333"/>
                <a:gd name="T90" fmla="*/ 20 w 112"/>
                <a:gd name="T91" fmla="*/ 189 h 333"/>
                <a:gd name="T92" fmla="*/ 20 w 112"/>
                <a:gd name="T93" fmla="*/ 179 h 333"/>
                <a:gd name="T94" fmla="*/ 19 w 112"/>
                <a:gd name="T95" fmla="*/ 169 h 333"/>
                <a:gd name="T96" fmla="*/ 18 w 112"/>
                <a:gd name="T97" fmla="*/ 158 h 333"/>
                <a:gd name="T98" fmla="*/ 17 w 112"/>
                <a:gd name="T99" fmla="*/ 148 h 333"/>
                <a:gd name="T100" fmla="*/ 17 w 112"/>
                <a:gd name="T101" fmla="*/ 138 h 333"/>
                <a:gd name="T102" fmla="*/ 17 w 112"/>
                <a:gd name="T103" fmla="*/ 128 h 333"/>
                <a:gd name="T104" fmla="*/ 15 w 112"/>
                <a:gd name="T105" fmla="*/ 115 h 333"/>
                <a:gd name="T106" fmla="*/ 15 w 112"/>
                <a:gd name="T107" fmla="*/ 107 h 333"/>
                <a:gd name="T108" fmla="*/ 15 w 112"/>
                <a:gd name="T109" fmla="*/ 97 h 333"/>
                <a:gd name="T110" fmla="*/ 14 w 112"/>
                <a:gd name="T111" fmla="*/ 87 h 333"/>
                <a:gd name="T112" fmla="*/ 11 w 112"/>
                <a:gd name="T113" fmla="*/ 72 h 333"/>
                <a:gd name="T114" fmla="*/ 11 w 112"/>
                <a:gd name="T115" fmla="*/ 61 h 333"/>
                <a:gd name="T116" fmla="*/ 11 w 112"/>
                <a:gd name="T117" fmla="*/ 51 h 333"/>
                <a:gd name="T118" fmla="*/ 9 w 112"/>
                <a:gd name="T119" fmla="*/ 40 h 333"/>
                <a:gd name="T120" fmla="*/ 9 w 112"/>
                <a:gd name="T121" fmla="*/ 38 h 333"/>
                <a:gd name="T122" fmla="*/ 9 w 112"/>
                <a:gd name="T123" fmla="*/ 32 h 3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2"/>
                <a:gd name="T187" fmla="*/ 0 h 333"/>
                <a:gd name="T188" fmla="*/ 112 w 112"/>
                <a:gd name="T189" fmla="*/ 333 h 3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2" h="333">
                  <a:moveTo>
                    <a:pt x="109" y="29"/>
                  </a:moveTo>
                  <a:lnTo>
                    <a:pt x="111" y="13"/>
                  </a:lnTo>
                  <a:lnTo>
                    <a:pt x="105" y="46"/>
                  </a:lnTo>
                  <a:lnTo>
                    <a:pt x="105" y="52"/>
                  </a:lnTo>
                  <a:lnTo>
                    <a:pt x="105" y="60"/>
                  </a:lnTo>
                  <a:lnTo>
                    <a:pt x="102" y="66"/>
                  </a:lnTo>
                  <a:lnTo>
                    <a:pt x="105" y="66"/>
                  </a:lnTo>
                  <a:lnTo>
                    <a:pt x="104" y="79"/>
                  </a:lnTo>
                  <a:lnTo>
                    <a:pt x="104" y="84"/>
                  </a:lnTo>
                  <a:lnTo>
                    <a:pt x="103" y="89"/>
                  </a:lnTo>
                  <a:lnTo>
                    <a:pt x="102" y="94"/>
                  </a:lnTo>
                  <a:lnTo>
                    <a:pt x="102" y="100"/>
                  </a:lnTo>
                  <a:lnTo>
                    <a:pt x="102" y="105"/>
                  </a:lnTo>
                  <a:lnTo>
                    <a:pt x="101" y="110"/>
                  </a:lnTo>
                  <a:lnTo>
                    <a:pt x="101" y="115"/>
                  </a:lnTo>
                  <a:lnTo>
                    <a:pt x="101" y="120"/>
                  </a:lnTo>
                  <a:lnTo>
                    <a:pt x="99" y="125"/>
                  </a:lnTo>
                  <a:lnTo>
                    <a:pt x="99" y="130"/>
                  </a:lnTo>
                  <a:lnTo>
                    <a:pt x="99" y="135"/>
                  </a:lnTo>
                  <a:lnTo>
                    <a:pt x="99" y="143"/>
                  </a:lnTo>
                  <a:lnTo>
                    <a:pt x="98" y="148"/>
                  </a:lnTo>
                  <a:lnTo>
                    <a:pt x="98" y="153"/>
                  </a:lnTo>
                  <a:lnTo>
                    <a:pt x="97" y="157"/>
                  </a:lnTo>
                  <a:lnTo>
                    <a:pt x="96" y="163"/>
                  </a:lnTo>
                  <a:lnTo>
                    <a:pt x="96" y="169"/>
                  </a:lnTo>
                  <a:lnTo>
                    <a:pt x="95" y="174"/>
                  </a:lnTo>
                  <a:lnTo>
                    <a:pt x="95" y="179"/>
                  </a:lnTo>
                  <a:lnTo>
                    <a:pt x="95" y="184"/>
                  </a:lnTo>
                  <a:lnTo>
                    <a:pt x="94" y="189"/>
                  </a:lnTo>
                  <a:lnTo>
                    <a:pt x="93" y="197"/>
                  </a:lnTo>
                  <a:lnTo>
                    <a:pt x="93" y="202"/>
                  </a:lnTo>
                  <a:lnTo>
                    <a:pt x="92" y="207"/>
                  </a:lnTo>
                  <a:lnTo>
                    <a:pt x="92" y="212"/>
                  </a:lnTo>
                  <a:lnTo>
                    <a:pt x="91" y="217"/>
                  </a:lnTo>
                  <a:lnTo>
                    <a:pt x="90" y="222"/>
                  </a:lnTo>
                  <a:lnTo>
                    <a:pt x="89" y="227"/>
                  </a:lnTo>
                  <a:lnTo>
                    <a:pt x="88" y="240"/>
                  </a:lnTo>
                  <a:lnTo>
                    <a:pt x="87" y="245"/>
                  </a:lnTo>
                  <a:lnTo>
                    <a:pt x="86" y="250"/>
                  </a:lnTo>
                  <a:lnTo>
                    <a:pt x="85" y="258"/>
                  </a:lnTo>
                  <a:lnTo>
                    <a:pt x="84" y="263"/>
                  </a:lnTo>
                  <a:lnTo>
                    <a:pt x="83" y="268"/>
                  </a:lnTo>
                  <a:lnTo>
                    <a:pt x="82" y="273"/>
                  </a:lnTo>
                  <a:lnTo>
                    <a:pt x="81" y="278"/>
                  </a:lnTo>
                  <a:lnTo>
                    <a:pt x="80" y="281"/>
                  </a:lnTo>
                  <a:lnTo>
                    <a:pt x="80" y="289"/>
                  </a:lnTo>
                  <a:lnTo>
                    <a:pt x="78" y="294"/>
                  </a:lnTo>
                  <a:lnTo>
                    <a:pt x="77" y="299"/>
                  </a:lnTo>
                  <a:lnTo>
                    <a:pt x="76" y="304"/>
                  </a:lnTo>
                  <a:lnTo>
                    <a:pt x="74" y="309"/>
                  </a:lnTo>
                  <a:lnTo>
                    <a:pt x="72" y="313"/>
                  </a:lnTo>
                  <a:lnTo>
                    <a:pt x="71" y="319"/>
                  </a:lnTo>
                  <a:lnTo>
                    <a:pt x="69" y="322"/>
                  </a:lnTo>
                  <a:lnTo>
                    <a:pt x="67" y="324"/>
                  </a:lnTo>
                  <a:lnTo>
                    <a:pt x="65" y="328"/>
                  </a:lnTo>
                  <a:lnTo>
                    <a:pt x="60" y="332"/>
                  </a:lnTo>
                  <a:lnTo>
                    <a:pt x="58" y="332"/>
                  </a:lnTo>
                  <a:lnTo>
                    <a:pt x="56" y="331"/>
                  </a:lnTo>
                  <a:lnTo>
                    <a:pt x="53" y="331"/>
                  </a:lnTo>
                  <a:lnTo>
                    <a:pt x="51" y="329"/>
                  </a:lnTo>
                  <a:lnTo>
                    <a:pt x="50" y="329"/>
                  </a:lnTo>
                  <a:lnTo>
                    <a:pt x="48" y="323"/>
                  </a:lnTo>
                  <a:lnTo>
                    <a:pt x="46" y="322"/>
                  </a:lnTo>
                  <a:lnTo>
                    <a:pt x="45" y="317"/>
                  </a:lnTo>
                  <a:lnTo>
                    <a:pt x="43" y="314"/>
                  </a:lnTo>
                  <a:lnTo>
                    <a:pt x="41" y="309"/>
                  </a:lnTo>
                  <a:lnTo>
                    <a:pt x="40" y="304"/>
                  </a:lnTo>
                  <a:lnTo>
                    <a:pt x="39" y="299"/>
                  </a:lnTo>
                  <a:lnTo>
                    <a:pt x="38" y="294"/>
                  </a:lnTo>
                  <a:lnTo>
                    <a:pt x="36" y="289"/>
                  </a:lnTo>
                  <a:lnTo>
                    <a:pt x="35" y="283"/>
                  </a:lnTo>
                  <a:lnTo>
                    <a:pt x="33" y="278"/>
                  </a:lnTo>
                  <a:lnTo>
                    <a:pt x="32" y="273"/>
                  </a:lnTo>
                  <a:lnTo>
                    <a:pt x="30" y="268"/>
                  </a:lnTo>
                  <a:lnTo>
                    <a:pt x="30" y="263"/>
                  </a:lnTo>
                  <a:lnTo>
                    <a:pt x="29" y="258"/>
                  </a:lnTo>
                  <a:lnTo>
                    <a:pt x="28" y="253"/>
                  </a:lnTo>
                  <a:lnTo>
                    <a:pt x="27" y="248"/>
                  </a:lnTo>
                  <a:lnTo>
                    <a:pt x="26" y="246"/>
                  </a:lnTo>
                  <a:lnTo>
                    <a:pt x="25" y="240"/>
                  </a:lnTo>
                  <a:lnTo>
                    <a:pt x="24" y="235"/>
                  </a:lnTo>
                  <a:lnTo>
                    <a:pt x="24" y="230"/>
                  </a:lnTo>
                  <a:lnTo>
                    <a:pt x="23" y="225"/>
                  </a:lnTo>
                  <a:lnTo>
                    <a:pt x="23" y="220"/>
                  </a:lnTo>
                  <a:lnTo>
                    <a:pt x="22" y="215"/>
                  </a:lnTo>
                  <a:lnTo>
                    <a:pt x="22" y="209"/>
                  </a:lnTo>
                  <a:lnTo>
                    <a:pt x="21" y="204"/>
                  </a:lnTo>
                  <a:lnTo>
                    <a:pt x="21" y="199"/>
                  </a:lnTo>
                  <a:lnTo>
                    <a:pt x="21" y="194"/>
                  </a:lnTo>
                  <a:lnTo>
                    <a:pt x="20" y="189"/>
                  </a:lnTo>
                  <a:lnTo>
                    <a:pt x="20" y="184"/>
                  </a:lnTo>
                  <a:lnTo>
                    <a:pt x="20" y="179"/>
                  </a:lnTo>
                  <a:lnTo>
                    <a:pt x="20" y="174"/>
                  </a:lnTo>
                  <a:lnTo>
                    <a:pt x="19" y="169"/>
                  </a:lnTo>
                  <a:lnTo>
                    <a:pt x="18" y="163"/>
                  </a:lnTo>
                  <a:lnTo>
                    <a:pt x="18" y="158"/>
                  </a:lnTo>
                  <a:lnTo>
                    <a:pt x="17" y="153"/>
                  </a:lnTo>
                  <a:lnTo>
                    <a:pt x="17" y="148"/>
                  </a:lnTo>
                  <a:lnTo>
                    <a:pt x="17" y="143"/>
                  </a:lnTo>
                  <a:lnTo>
                    <a:pt x="17" y="138"/>
                  </a:lnTo>
                  <a:lnTo>
                    <a:pt x="17" y="133"/>
                  </a:lnTo>
                  <a:lnTo>
                    <a:pt x="17" y="128"/>
                  </a:lnTo>
                  <a:lnTo>
                    <a:pt x="17" y="123"/>
                  </a:lnTo>
                  <a:lnTo>
                    <a:pt x="15" y="115"/>
                  </a:lnTo>
                  <a:lnTo>
                    <a:pt x="16" y="112"/>
                  </a:lnTo>
                  <a:lnTo>
                    <a:pt x="15" y="107"/>
                  </a:lnTo>
                  <a:lnTo>
                    <a:pt x="15" y="102"/>
                  </a:lnTo>
                  <a:lnTo>
                    <a:pt x="15" y="97"/>
                  </a:lnTo>
                  <a:lnTo>
                    <a:pt x="14" y="92"/>
                  </a:lnTo>
                  <a:lnTo>
                    <a:pt x="14" y="87"/>
                  </a:lnTo>
                  <a:lnTo>
                    <a:pt x="12" y="79"/>
                  </a:lnTo>
                  <a:lnTo>
                    <a:pt x="11" y="72"/>
                  </a:lnTo>
                  <a:lnTo>
                    <a:pt x="11" y="66"/>
                  </a:lnTo>
                  <a:lnTo>
                    <a:pt x="11" y="61"/>
                  </a:lnTo>
                  <a:lnTo>
                    <a:pt x="11" y="56"/>
                  </a:lnTo>
                  <a:lnTo>
                    <a:pt x="11" y="51"/>
                  </a:lnTo>
                  <a:lnTo>
                    <a:pt x="10" y="46"/>
                  </a:lnTo>
                  <a:lnTo>
                    <a:pt x="9" y="40"/>
                  </a:lnTo>
                  <a:lnTo>
                    <a:pt x="0" y="0"/>
                  </a:lnTo>
                  <a:lnTo>
                    <a:pt x="9" y="38"/>
                  </a:lnTo>
                  <a:lnTo>
                    <a:pt x="9" y="32"/>
                  </a:lnTo>
                </a:path>
              </a:pathLst>
            </a:custGeom>
            <a:noFill/>
            <a:ln w="12700" cap="rnd">
              <a:solidFill>
                <a:schemeClr val="bg1"/>
              </a:solidFill>
              <a:round/>
              <a:headEnd/>
              <a:tailEnd/>
            </a:ln>
          </p:spPr>
          <p:txBody>
            <a:bodyPr/>
            <a:lstStyle/>
            <a:p>
              <a:endParaRPr lang="en-US"/>
            </a:p>
          </p:txBody>
        </p:sp>
        <p:sp>
          <p:nvSpPr>
            <p:cNvPr id="70681" name="Freeform 13"/>
            <p:cNvSpPr>
              <a:spLocks/>
            </p:cNvSpPr>
            <p:nvPr/>
          </p:nvSpPr>
          <p:spPr bwMode="auto">
            <a:xfrm>
              <a:off x="1622" y="2621"/>
              <a:ext cx="100" cy="314"/>
            </a:xfrm>
            <a:custGeom>
              <a:avLst/>
              <a:gdLst>
                <a:gd name="T0" fmla="*/ 0 w 100"/>
                <a:gd name="T1" fmla="*/ 293 h 314"/>
                <a:gd name="T2" fmla="*/ 0 w 100"/>
                <a:gd name="T3" fmla="*/ 280 h 314"/>
                <a:gd name="T4" fmla="*/ 0 w 100"/>
                <a:gd name="T5" fmla="*/ 280 h 314"/>
                <a:gd name="T6" fmla="*/ 3 w 100"/>
                <a:gd name="T7" fmla="*/ 266 h 314"/>
                <a:gd name="T8" fmla="*/ 1 w 100"/>
                <a:gd name="T9" fmla="*/ 253 h 314"/>
                <a:gd name="T10" fmla="*/ 2 w 100"/>
                <a:gd name="T11" fmla="*/ 243 h 314"/>
                <a:gd name="T12" fmla="*/ 3 w 100"/>
                <a:gd name="T13" fmla="*/ 233 h 314"/>
                <a:gd name="T14" fmla="*/ 4 w 100"/>
                <a:gd name="T15" fmla="*/ 222 h 314"/>
                <a:gd name="T16" fmla="*/ 4 w 100"/>
                <a:gd name="T17" fmla="*/ 212 h 314"/>
                <a:gd name="T18" fmla="*/ 6 w 100"/>
                <a:gd name="T19" fmla="*/ 202 h 314"/>
                <a:gd name="T20" fmla="*/ 6 w 100"/>
                <a:gd name="T21" fmla="*/ 189 h 314"/>
                <a:gd name="T22" fmla="*/ 7 w 100"/>
                <a:gd name="T23" fmla="*/ 179 h 314"/>
                <a:gd name="T24" fmla="*/ 9 w 100"/>
                <a:gd name="T25" fmla="*/ 169 h 314"/>
                <a:gd name="T26" fmla="*/ 10 w 100"/>
                <a:gd name="T27" fmla="*/ 158 h 314"/>
                <a:gd name="T28" fmla="*/ 10 w 100"/>
                <a:gd name="T29" fmla="*/ 148 h 314"/>
                <a:gd name="T30" fmla="*/ 12 w 100"/>
                <a:gd name="T31" fmla="*/ 135 h 314"/>
                <a:gd name="T32" fmla="*/ 13 w 100"/>
                <a:gd name="T33" fmla="*/ 125 h 314"/>
                <a:gd name="T34" fmla="*/ 14 w 100"/>
                <a:gd name="T35" fmla="*/ 115 h 314"/>
                <a:gd name="T36" fmla="*/ 16 w 100"/>
                <a:gd name="T37" fmla="*/ 105 h 314"/>
                <a:gd name="T38" fmla="*/ 18 w 100"/>
                <a:gd name="T39" fmla="*/ 87 h 314"/>
                <a:gd name="T40" fmla="*/ 20 w 100"/>
                <a:gd name="T41" fmla="*/ 74 h 314"/>
                <a:gd name="T42" fmla="*/ 21 w 100"/>
                <a:gd name="T43" fmla="*/ 64 h 314"/>
                <a:gd name="T44" fmla="*/ 24 w 100"/>
                <a:gd name="T45" fmla="*/ 54 h 314"/>
                <a:gd name="T46" fmla="*/ 25 w 100"/>
                <a:gd name="T47" fmla="*/ 43 h 314"/>
                <a:gd name="T48" fmla="*/ 27 w 100"/>
                <a:gd name="T49" fmla="*/ 33 h 314"/>
                <a:gd name="T50" fmla="*/ 30 w 100"/>
                <a:gd name="T51" fmla="*/ 23 h 314"/>
                <a:gd name="T52" fmla="*/ 33 w 100"/>
                <a:gd name="T53" fmla="*/ 13 h 314"/>
                <a:gd name="T54" fmla="*/ 37 w 100"/>
                <a:gd name="T55" fmla="*/ 8 h 314"/>
                <a:gd name="T56" fmla="*/ 44 w 100"/>
                <a:gd name="T57" fmla="*/ 0 h 314"/>
                <a:gd name="T58" fmla="*/ 48 w 100"/>
                <a:gd name="T59" fmla="*/ 1 h 314"/>
                <a:gd name="T60" fmla="*/ 52 w 100"/>
                <a:gd name="T61" fmla="*/ 3 h 314"/>
                <a:gd name="T62" fmla="*/ 56 w 100"/>
                <a:gd name="T63" fmla="*/ 9 h 314"/>
                <a:gd name="T64" fmla="*/ 59 w 100"/>
                <a:gd name="T65" fmla="*/ 15 h 314"/>
                <a:gd name="T66" fmla="*/ 62 w 100"/>
                <a:gd name="T67" fmla="*/ 23 h 314"/>
                <a:gd name="T68" fmla="*/ 65 w 100"/>
                <a:gd name="T69" fmla="*/ 33 h 314"/>
                <a:gd name="T70" fmla="*/ 67 w 100"/>
                <a:gd name="T71" fmla="*/ 43 h 314"/>
                <a:gd name="T72" fmla="*/ 70 w 100"/>
                <a:gd name="T73" fmla="*/ 54 h 314"/>
                <a:gd name="T74" fmla="*/ 73 w 100"/>
                <a:gd name="T75" fmla="*/ 64 h 314"/>
                <a:gd name="T76" fmla="*/ 74 w 100"/>
                <a:gd name="T77" fmla="*/ 74 h 314"/>
                <a:gd name="T78" fmla="*/ 76 w 100"/>
                <a:gd name="T79" fmla="*/ 84 h 314"/>
                <a:gd name="T80" fmla="*/ 78 w 100"/>
                <a:gd name="T81" fmla="*/ 92 h 314"/>
                <a:gd name="T82" fmla="*/ 79 w 100"/>
                <a:gd name="T83" fmla="*/ 102 h 314"/>
                <a:gd name="T84" fmla="*/ 80 w 100"/>
                <a:gd name="T85" fmla="*/ 112 h 314"/>
                <a:gd name="T86" fmla="*/ 81 w 100"/>
                <a:gd name="T87" fmla="*/ 123 h 314"/>
                <a:gd name="T88" fmla="*/ 82 w 100"/>
                <a:gd name="T89" fmla="*/ 133 h 314"/>
                <a:gd name="T90" fmla="*/ 83 w 100"/>
                <a:gd name="T91" fmla="*/ 143 h 314"/>
                <a:gd name="T92" fmla="*/ 83 w 100"/>
                <a:gd name="T93" fmla="*/ 153 h 314"/>
                <a:gd name="T94" fmla="*/ 84 w 100"/>
                <a:gd name="T95" fmla="*/ 164 h 314"/>
                <a:gd name="T96" fmla="*/ 85 w 100"/>
                <a:gd name="T97" fmla="*/ 174 h 314"/>
                <a:gd name="T98" fmla="*/ 85 w 100"/>
                <a:gd name="T99" fmla="*/ 184 h 314"/>
                <a:gd name="T100" fmla="*/ 86 w 100"/>
                <a:gd name="T101" fmla="*/ 194 h 314"/>
                <a:gd name="T102" fmla="*/ 86 w 100"/>
                <a:gd name="T103" fmla="*/ 204 h 314"/>
                <a:gd name="T104" fmla="*/ 87 w 100"/>
                <a:gd name="T105" fmla="*/ 217 h 314"/>
                <a:gd name="T106" fmla="*/ 87 w 100"/>
                <a:gd name="T107" fmla="*/ 225 h 314"/>
                <a:gd name="T108" fmla="*/ 88 w 100"/>
                <a:gd name="T109" fmla="*/ 235 h 314"/>
                <a:gd name="T110" fmla="*/ 89 w 100"/>
                <a:gd name="T111" fmla="*/ 245 h 314"/>
                <a:gd name="T112" fmla="*/ 91 w 100"/>
                <a:gd name="T113" fmla="*/ 261 h 314"/>
                <a:gd name="T114" fmla="*/ 91 w 100"/>
                <a:gd name="T115" fmla="*/ 271 h 314"/>
                <a:gd name="T116" fmla="*/ 92 w 100"/>
                <a:gd name="T117" fmla="*/ 281 h 314"/>
                <a:gd name="T118" fmla="*/ 93 w 100"/>
                <a:gd name="T119" fmla="*/ 293 h 314"/>
                <a:gd name="T120" fmla="*/ 99 w 100"/>
                <a:gd name="T121" fmla="*/ 313 h 314"/>
                <a:gd name="T122" fmla="*/ 93 w 100"/>
                <a:gd name="T123" fmla="*/ 300 h 31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
                <a:gd name="T187" fmla="*/ 0 h 314"/>
                <a:gd name="T188" fmla="*/ 100 w 100"/>
                <a:gd name="T189" fmla="*/ 314 h 31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 h="314">
                  <a:moveTo>
                    <a:pt x="0" y="300"/>
                  </a:moveTo>
                  <a:lnTo>
                    <a:pt x="0" y="293"/>
                  </a:lnTo>
                  <a:lnTo>
                    <a:pt x="0" y="286"/>
                  </a:lnTo>
                  <a:lnTo>
                    <a:pt x="0" y="280"/>
                  </a:lnTo>
                  <a:lnTo>
                    <a:pt x="0" y="272"/>
                  </a:lnTo>
                  <a:lnTo>
                    <a:pt x="3" y="266"/>
                  </a:lnTo>
                  <a:lnTo>
                    <a:pt x="0" y="266"/>
                  </a:lnTo>
                  <a:lnTo>
                    <a:pt x="1" y="253"/>
                  </a:lnTo>
                  <a:lnTo>
                    <a:pt x="1" y="248"/>
                  </a:lnTo>
                  <a:lnTo>
                    <a:pt x="2" y="243"/>
                  </a:lnTo>
                  <a:lnTo>
                    <a:pt x="3" y="238"/>
                  </a:lnTo>
                  <a:lnTo>
                    <a:pt x="3" y="233"/>
                  </a:lnTo>
                  <a:lnTo>
                    <a:pt x="3" y="227"/>
                  </a:lnTo>
                  <a:lnTo>
                    <a:pt x="4" y="222"/>
                  </a:lnTo>
                  <a:lnTo>
                    <a:pt x="4" y="217"/>
                  </a:lnTo>
                  <a:lnTo>
                    <a:pt x="4" y="212"/>
                  </a:lnTo>
                  <a:lnTo>
                    <a:pt x="6" y="207"/>
                  </a:lnTo>
                  <a:lnTo>
                    <a:pt x="6" y="202"/>
                  </a:lnTo>
                  <a:lnTo>
                    <a:pt x="6" y="197"/>
                  </a:lnTo>
                  <a:lnTo>
                    <a:pt x="6" y="189"/>
                  </a:lnTo>
                  <a:lnTo>
                    <a:pt x="7" y="184"/>
                  </a:lnTo>
                  <a:lnTo>
                    <a:pt x="7" y="179"/>
                  </a:lnTo>
                  <a:lnTo>
                    <a:pt x="8" y="175"/>
                  </a:lnTo>
                  <a:lnTo>
                    <a:pt x="9" y="169"/>
                  </a:lnTo>
                  <a:lnTo>
                    <a:pt x="9" y="164"/>
                  </a:lnTo>
                  <a:lnTo>
                    <a:pt x="10" y="158"/>
                  </a:lnTo>
                  <a:lnTo>
                    <a:pt x="10" y="153"/>
                  </a:lnTo>
                  <a:lnTo>
                    <a:pt x="10" y="148"/>
                  </a:lnTo>
                  <a:lnTo>
                    <a:pt x="11" y="143"/>
                  </a:lnTo>
                  <a:lnTo>
                    <a:pt x="12" y="135"/>
                  </a:lnTo>
                  <a:lnTo>
                    <a:pt x="12" y="130"/>
                  </a:lnTo>
                  <a:lnTo>
                    <a:pt x="13" y="125"/>
                  </a:lnTo>
                  <a:lnTo>
                    <a:pt x="13" y="120"/>
                  </a:lnTo>
                  <a:lnTo>
                    <a:pt x="14" y="115"/>
                  </a:lnTo>
                  <a:lnTo>
                    <a:pt x="15" y="110"/>
                  </a:lnTo>
                  <a:lnTo>
                    <a:pt x="16" y="105"/>
                  </a:lnTo>
                  <a:lnTo>
                    <a:pt x="17" y="92"/>
                  </a:lnTo>
                  <a:lnTo>
                    <a:pt x="18" y="87"/>
                  </a:lnTo>
                  <a:lnTo>
                    <a:pt x="18" y="82"/>
                  </a:lnTo>
                  <a:lnTo>
                    <a:pt x="20" y="74"/>
                  </a:lnTo>
                  <a:lnTo>
                    <a:pt x="21" y="69"/>
                  </a:lnTo>
                  <a:lnTo>
                    <a:pt x="21" y="64"/>
                  </a:lnTo>
                  <a:lnTo>
                    <a:pt x="23" y="59"/>
                  </a:lnTo>
                  <a:lnTo>
                    <a:pt x="24" y="54"/>
                  </a:lnTo>
                  <a:lnTo>
                    <a:pt x="24" y="51"/>
                  </a:lnTo>
                  <a:lnTo>
                    <a:pt x="25" y="43"/>
                  </a:lnTo>
                  <a:lnTo>
                    <a:pt x="26" y="38"/>
                  </a:lnTo>
                  <a:lnTo>
                    <a:pt x="27" y="33"/>
                  </a:lnTo>
                  <a:lnTo>
                    <a:pt x="29" y="28"/>
                  </a:lnTo>
                  <a:lnTo>
                    <a:pt x="30" y="23"/>
                  </a:lnTo>
                  <a:lnTo>
                    <a:pt x="32" y="19"/>
                  </a:lnTo>
                  <a:lnTo>
                    <a:pt x="33" y="13"/>
                  </a:lnTo>
                  <a:lnTo>
                    <a:pt x="35" y="10"/>
                  </a:lnTo>
                  <a:lnTo>
                    <a:pt x="37" y="8"/>
                  </a:lnTo>
                  <a:lnTo>
                    <a:pt x="39" y="4"/>
                  </a:lnTo>
                  <a:lnTo>
                    <a:pt x="44" y="0"/>
                  </a:lnTo>
                  <a:lnTo>
                    <a:pt x="46" y="0"/>
                  </a:lnTo>
                  <a:lnTo>
                    <a:pt x="48" y="1"/>
                  </a:lnTo>
                  <a:lnTo>
                    <a:pt x="50" y="1"/>
                  </a:lnTo>
                  <a:lnTo>
                    <a:pt x="52" y="3"/>
                  </a:lnTo>
                  <a:lnTo>
                    <a:pt x="53" y="3"/>
                  </a:lnTo>
                  <a:lnTo>
                    <a:pt x="56" y="9"/>
                  </a:lnTo>
                  <a:lnTo>
                    <a:pt x="58" y="10"/>
                  </a:lnTo>
                  <a:lnTo>
                    <a:pt x="59" y="15"/>
                  </a:lnTo>
                  <a:lnTo>
                    <a:pt x="61" y="18"/>
                  </a:lnTo>
                  <a:lnTo>
                    <a:pt x="62" y="23"/>
                  </a:lnTo>
                  <a:lnTo>
                    <a:pt x="64" y="28"/>
                  </a:lnTo>
                  <a:lnTo>
                    <a:pt x="65" y="33"/>
                  </a:lnTo>
                  <a:lnTo>
                    <a:pt x="66" y="38"/>
                  </a:lnTo>
                  <a:lnTo>
                    <a:pt x="67" y="43"/>
                  </a:lnTo>
                  <a:lnTo>
                    <a:pt x="68" y="49"/>
                  </a:lnTo>
                  <a:lnTo>
                    <a:pt x="70" y="54"/>
                  </a:lnTo>
                  <a:lnTo>
                    <a:pt x="71" y="59"/>
                  </a:lnTo>
                  <a:lnTo>
                    <a:pt x="73" y="64"/>
                  </a:lnTo>
                  <a:lnTo>
                    <a:pt x="73" y="69"/>
                  </a:lnTo>
                  <a:lnTo>
                    <a:pt x="74" y="74"/>
                  </a:lnTo>
                  <a:lnTo>
                    <a:pt x="75" y="79"/>
                  </a:lnTo>
                  <a:lnTo>
                    <a:pt x="76" y="84"/>
                  </a:lnTo>
                  <a:lnTo>
                    <a:pt x="77" y="86"/>
                  </a:lnTo>
                  <a:lnTo>
                    <a:pt x="78" y="92"/>
                  </a:lnTo>
                  <a:lnTo>
                    <a:pt x="79" y="97"/>
                  </a:lnTo>
                  <a:lnTo>
                    <a:pt x="79" y="102"/>
                  </a:lnTo>
                  <a:lnTo>
                    <a:pt x="80" y="107"/>
                  </a:lnTo>
                  <a:lnTo>
                    <a:pt x="80" y="112"/>
                  </a:lnTo>
                  <a:lnTo>
                    <a:pt x="81" y="118"/>
                  </a:lnTo>
                  <a:lnTo>
                    <a:pt x="81" y="123"/>
                  </a:lnTo>
                  <a:lnTo>
                    <a:pt x="82" y="128"/>
                  </a:lnTo>
                  <a:lnTo>
                    <a:pt x="82" y="133"/>
                  </a:lnTo>
                  <a:lnTo>
                    <a:pt x="82" y="138"/>
                  </a:lnTo>
                  <a:lnTo>
                    <a:pt x="83" y="143"/>
                  </a:lnTo>
                  <a:lnTo>
                    <a:pt x="83" y="148"/>
                  </a:lnTo>
                  <a:lnTo>
                    <a:pt x="83" y="153"/>
                  </a:lnTo>
                  <a:lnTo>
                    <a:pt x="83" y="158"/>
                  </a:lnTo>
                  <a:lnTo>
                    <a:pt x="84" y="164"/>
                  </a:lnTo>
                  <a:lnTo>
                    <a:pt x="84" y="169"/>
                  </a:lnTo>
                  <a:lnTo>
                    <a:pt x="85" y="174"/>
                  </a:lnTo>
                  <a:lnTo>
                    <a:pt x="85" y="179"/>
                  </a:lnTo>
                  <a:lnTo>
                    <a:pt x="85" y="184"/>
                  </a:lnTo>
                  <a:lnTo>
                    <a:pt x="86" y="189"/>
                  </a:lnTo>
                  <a:lnTo>
                    <a:pt x="86" y="194"/>
                  </a:lnTo>
                  <a:lnTo>
                    <a:pt x="86" y="199"/>
                  </a:lnTo>
                  <a:lnTo>
                    <a:pt x="86" y="204"/>
                  </a:lnTo>
                  <a:lnTo>
                    <a:pt x="86" y="210"/>
                  </a:lnTo>
                  <a:lnTo>
                    <a:pt x="87" y="217"/>
                  </a:lnTo>
                  <a:lnTo>
                    <a:pt x="87" y="220"/>
                  </a:lnTo>
                  <a:lnTo>
                    <a:pt x="87" y="225"/>
                  </a:lnTo>
                  <a:lnTo>
                    <a:pt x="87" y="230"/>
                  </a:lnTo>
                  <a:lnTo>
                    <a:pt x="88" y="235"/>
                  </a:lnTo>
                  <a:lnTo>
                    <a:pt x="88" y="240"/>
                  </a:lnTo>
                  <a:lnTo>
                    <a:pt x="89" y="245"/>
                  </a:lnTo>
                  <a:lnTo>
                    <a:pt x="91" y="253"/>
                  </a:lnTo>
                  <a:lnTo>
                    <a:pt x="91" y="261"/>
                  </a:lnTo>
                  <a:lnTo>
                    <a:pt x="91" y="266"/>
                  </a:lnTo>
                  <a:lnTo>
                    <a:pt x="91" y="271"/>
                  </a:lnTo>
                  <a:lnTo>
                    <a:pt x="92" y="276"/>
                  </a:lnTo>
                  <a:lnTo>
                    <a:pt x="92" y="281"/>
                  </a:lnTo>
                  <a:lnTo>
                    <a:pt x="93" y="286"/>
                  </a:lnTo>
                  <a:lnTo>
                    <a:pt x="93" y="293"/>
                  </a:lnTo>
                  <a:lnTo>
                    <a:pt x="94" y="299"/>
                  </a:lnTo>
                  <a:lnTo>
                    <a:pt x="99" y="313"/>
                  </a:lnTo>
                  <a:lnTo>
                    <a:pt x="93" y="300"/>
                  </a:lnTo>
                </a:path>
              </a:pathLst>
            </a:custGeom>
            <a:noFill/>
            <a:ln w="12700" cap="rnd">
              <a:solidFill>
                <a:schemeClr val="bg1"/>
              </a:solidFill>
              <a:round/>
              <a:headEnd/>
              <a:tailEnd/>
            </a:ln>
          </p:spPr>
          <p:txBody>
            <a:bodyPr/>
            <a:lstStyle/>
            <a:p>
              <a:endParaRPr lang="en-US"/>
            </a:p>
          </p:txBody>
        </p:sp>
        <p:sp>
          <p:nvSpPr>
            <p:cNvPr id="70682" name="Freeform 14"/>
            <p:cNvSpPr>
              <a:spLocks/>
            </p:cNvSpPr>
            <p:nvPr/>
          </p:nvSpPr>
          <p:spPr bwMode="auto">
            <a:xfrm>
              <a:off x="1613" y="2621"/>
              <a:ext cx="109" cy="339"/>
            </a:xfrm>
            <a:custGeom>
              <a:avLst/>
              <a:gdLst>
                <a:gd name="T0" fmla="*/ 102 w 109"/>
                <a:gd name="T1" fmla="*/ 292 h 339"/>
                <a:gd name="T2" fmla="*/ 102 w 109"/>
                <a:gd name="T3" fmla="*/ 279 h 339"/>
                <a:gd name="T4" fmla="*/ 102 w 109"/>
                <a:gd name="T5" fmla="*/ 279 h 339"/>
                <a:gd name="T6" fmla="*/ 100 w 109"/>
                <a:gd name="T7" fmla="*/ 265 h 339"/>
                <a:gd name="T8" fmla="*/ 102 w 109"/>
                <a:gd name="T9" fmla="*/ 253 h 339"/>
                <a:gd name="T10" fmla="*/ 100 w 109"/>
                <a:gd name="T11" fmla="*/ 242 h 339"/>
                <a:gd name="T12" fmla="*/ 100 w 109"/>
                <a:gd name="T13" fmla="*/ 232 h 339"/>
                <a:gd name="T14" fmla="*/ 99 w 109"/>
                <a:gd name="T15" fmla="*/ 222 h 339"/>
                <a:gd name="T16" fmla="*/ 98 w 109"/>
                <a:gd name="T17" fmla="*/ 212 h 339"/>
                <a:gd name="T18" fmla="*/ 97 w 109"/>
                <a:gd name="T19" fmla="*/ 202 h 339"/>
                <a:gd name="T20" fmla="*/ 96 w 109"/>
                <a:gd name="T21" fmla="*/ 189 h 339"/>
                <a:gd name="T22" fmla="*/ 95 w 109"/>
                <a:gd name="T23" fmla="*/ 179 h 339"/>
                <a:gd name="T24" fmla="*/ 94 w 109"/>
                <a:gd name="T25" fmla="*/ 168 h 339"/>
                <a:gd name="T26" fmla="*/ 93 w 109"/>
                <a:gd name="T27" fmla="*/ 158 h 339"/>
                <a:gd name="T28" fmla="*/ 92 w 109"/>
                <a:gd name="T29" fmla="*/ 148 h 339"/>
                <a:gd name="T30" fmla="*/ 91 w 109"/>
                <a:gd name="T31" fmla="*/ 135 h 339"/>
                <a:gd name="T32" fmla="*/ 90 w 109"/>
                <a:gd name="T33" fmla="*/ 125 h 339"/>
                <a:gd name="T34" fmla="*/ 88 w 109"/>
                <a:gd name="T35" fmla="*/ 115 h 339"/>
                <a:gd name="T36" fmla="*/ 86 w 109"/>
                <a:gd name="T37" fmla="*/ 105 h 339"/>
                <a:gd name="T38" fmla="*/ 85 w 109"/>
                <a:gd name="T39" fmla="*/ 87 h 339"/>
                <a:gd name="T40" fmla="*/ 83 w 109"/>
                <a:gd name="T41" fmla="*/ 74 h 339"/>
                <a:gd name="T42" fmla="*/ 81 w 109"/>
                <a:gd name="T43" fmla="*/ 64 h 339"/>
                <a:gd name="T44" fmla="*/ 79 w 109"/>
                <a:gd name="T45" fmla="*/ 54 h 339"/>
                <a:gd name="T46" fmla="*/ 78 w 109"/>
                <a:gd name="T47" fmla="*/ 43 h 339"/>
                <a:gd name="T48" fmla="*/ 75 w 109"/>
                <a:gd name="T49" fmla="*/ 33 h 339"/>
                <a:gd name="T50" fmla="*/ 72 w 109"/>
                <a:gd name="T51" fmla="*/ 23 h 339"/>
                <a:gd name="T52" fmla="*/ 69 w 109"/>
                <a:gd name="T53" fmla="*/ 13 h 339"/>
                <a:gd name="T54" fmla="*/ 65 w 109"/>
                <a:gd name="T55" fmla="*/ 8 h 339"/>
                <a:gd name="T56" fmla="*/ 59 w 109"/>
                <a:gd name="T57" fmla="*/ 0 h 339"/>
                <a:gd name="T58" fmla="*/ 54 w 109"/>
                <a:gd name="T59" fmla="*/ 1 h 339"/>
                <a:gd name="T60" fmla="*/ 50 w 109"/>
                <a:gd name="T61" fmla="*/ 3 h 339"/>
                <a:gd name="T62" fmla="*/ 46 w 109"/>
                <a:gd name="T63" fmla="*/ 9 h 339"/>
                <a:gd name="T64" fmla="*/ 43 w 109"/>
                <a:gd name="T65" fmla="*/ 15 h 339"/>
                <a:gd name="T66" fmla="*/ 40 w 109"/>
                <a:gd name="T67" fmla="*/ 23 h 339"/>
                <a:gd name="T68" fmla="*/ 38 w 109"/>
                <a:gd name="T69" fmla="*/ 33 h 339"/>
                <a:gd name="T70" fmla="*/ 35 w 109"/>
                <a:gd name="T71" fmla="*/ 43 h 339"/>
                <a:gd name="T72" fmla="*/ 32 w 109"/>
                <a:gd name="T73" fmla="*/ 54 h 339"/>
                <a:gd name="T74" fmla="*/ 29 w 109"/>
                <a:gd name="T75" fmla="*/ 64 h 339"/>
                <a:gd name="T76" fmla="*/ 28 w 109"/>
                <a:gd name="T77" fmla="*/ 74 h 339"/>
                <a:gd name="T78" fmla="*/ 26 w 109"/>
                <a:gd name="T79" fmla="*/ 84 h 339"/>
                <a:gd name="T80" fmla="*/ 24 w 109"/>
                <a:gd name="T81" fmla="*/ 92 h 339"/>
                <a:gd name="T82" fmla="*/ 23 w 109"/>
                <a:gd name="T83" fmla="*/ 102 h 339"/>
                <a:gd name="T84" fmla="*/ 22 w 109"/>
                <a:gd name="T85" fmla="*/ 112 h 339"/>
                <a:gd name="T86" fmla="*/ 21 w 109"/>
                <a:gd name="T87" fmla="*/ 122 h 339"/>
                <a:gd name="T88" fmla="*/ 21 w 109"/>
                <a:gd name="T89" fmla="*/ 133 h 339"/>
                <a:gd name="T90" fmla="*/ 20 w 109"/>
                <a:gd name="T91" fmla="*/ 143 h 339"/>
                <a:gd name="T92" fmla="*/ 19 w 109"/>
                <a:gd name="T93" fmla="*/ 153 h 339"/>
                <a:gd name="T94" fmla="*/ 18 w 109"/>
                <a:gd name="T95" fmla="*/ 163 h 339"/>
                <a:gd name="T96" fmla="*/ 17 w 109"/>
                <a:gd name="T97" fmla="*/ 173 h 339"/>
                <a:gd name="T98" fmla="*/ 17 w 109"/>
                <a:gd name="T99" fmla="*/ 184 h 339"/>
                <a:gd name="T100" fmla="*/ 16 w 109"/>
                <a:gd name="T101" fmla="*/ 194 h 339"/>
                <a:gd name="T102" fmla="*/ 16 w 109"/>
                <a:gd name="T103" fmla="*/ 204 h 339"/>
                <a:gd name="T104" fmla="*/ 15 w 109"/>
                <a:gd name="T105" fmla="*/ 217 h 339"/>
                <a:gd name="T106" fmla="*/ 15 w 109"/>
                <a:gd name="T107" fmla="*/ 224 h 339"/>
                <a:gd name="T108" fmla="*/ 14 w 109"/>
                <a:gd name="T109" fmla="*/ 235 h 339"/>
                <a:gd name="T110" fmla="*/ 13 w 109"/>
                <a:gd name="T111" fmla="*/ 245 h 339"/>
                <a:gd name="T112" fmla="*/ 11 w 109"/>
                <a:gd name="T113" fmla="*/ 260 h 339"/>
                <a:gd name="T114" fmla="*/ 11 w 109"/>
                <a:gd name="T115" fmla="*/ 270 h 339"/>
                <a:gd name="T116" fmla="*/ 10 w 109"/>
                <a:gd name="T117" fmla="*/ 281 h 339"/>
                <a:gd name="T118" fmla="*/ 9 w 109"/>
                <a:gd name="T119" fmla="*/ 292 h 339"/>
                <a:gd name="T120" fmla="*/ 0 w 109"/>
                <a:gd name="T121" fmla="*/ 338 h 339"/>
                <a:gd name="T122" fmla="*/ 9 w 109"/>
                <a:gd name="T123" fmla="*/ 300 h 3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9"/>
                <a:gd name="T187" fmla="*/ 0 h 339"/>
                <a:gd name="T188" fmla="*/ 109 w 109"/>
                <a:gd name="T189" fmla="*/ 339 h 3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9" h="339">
                  <a:moveTo>
                    <a:pt x="108" y="325"/>
                  </a:moveTo>
                  <a:lnTo>
                    <a:pt x="102" y="292"/>
                  </a:lnTo>
                  <a:lnTo>
                    <a:pt x="102" y="286"/>
                  </a:lnTo>
                  <a:lnTo>
                    <a:pt x="102" y="279"/>
                  </a:lnTo>
                  <a:lnTo>
                    <a:pt x="102" y="272"/>
                  </a:lnTo>
                  <a:lnTo>
                    <a:pt x="100" y="265"/>
                  </a:lnTo>
                  <a:lnTo>
                    <a:pt x="102" y="265"/>
                  </a:lnTo>
                  <a:lnTo>
                    <a:pt x="102" y="253"/>
                  </a:lnTo>
                  <a:lnTo>
                    <a:pt x="101" y="247"/>
                  </a:lnTo>
                  <a:lnTo>
                    <a:pt x="100" y="242"/>
                  </a:lnTo>
                  <a:lnTo>
                    <a:pt x="100" y="237"/>
                  </a:lnTo>
                  <a:lnTo>
                    <a:pt x="100" y="232"/>
                  </a:lnTo>
                  <a:lnTo>
                    <a:pt x="100" y="227"/>
                  </a:lnTo>
                  <a:lnTo>
                    <a:pt x="99" y="222"/>
                  </a:lnTo>
                  <a:lnTo>
                    <a:pt x="98" y="217"/>
                  </a:lnTo>
                  <a:lnTo>
                    <a:pt x="98" y="212"/>
                  </a:lnTo>
                  <a:lnTo>
                    <a:pt x="97" y="207"/>
                  </a:lnTo>
                  <a:lnTo>
                    <a:pt x="97" y="202"/>
                  </a:lnTo>
                  <a:lnTo>
                    <a:pt x="96" y="196"/>
                  </a:lnTo>
                  <a:lnTo>
                    <a:pt x="96" y="189"/>
                  </a:lnTo>
                  <a:lnTo>
                    <a:pt x="96" y="184"/>
                  </a:lnTo>
                  <a:lnTo>
                    <a:pt x="95" y="179"/>
                  </a:lnTo>
                  <a:lnTo>
                    <a:pt x="94" y="175"/>
                  </a:lnTo>
                  <a:lnTo>
                    <a:pt x="94" y="168"/>
                  </a:lnTo>
                  <a:lnTo>
                    <a:pt x="94" y="163"/>
                  </a:lnTo>
                  <a:lnTo>
                    <a:pt x="93" y="158"/>
                  </a:lnTo>
                  <a:lnTo>
                    <a:pt x="92" y="153"/>
                  </a:lnTo>
                  <a:lnTo>
                    <a:pt x="92" y="148"/>
                  </a:lnTo>
                  <a:lnTo>
                    <a:pt x="91" y="143"/>
                  </a:lnTo>
                  <a:lnTo>
                    <a:pt x="91" y="135"/>
                  </a:lnTo>
                  <a:lnTo>
                    <a:pt x="91" y="130"/>
                  </a:lnTo>
                  <a:lnTo>
                    <a:pt x="90" y="125"/>
                  </a:lnTo>
                  <a:lnTo>
                    <a:pt x="89" y="120"/>
                  </a:lnTo>
                  <a:lnTo>
                    <a:pt x="88" y="115"/>
                  </a:lnTo>
                  <a:lnTo>
                    <a:pt x="87" y="110"/>
                  </a:lnTo>
                  <a:lnTo>
                    <a:pt x="86" y="105"/>
                  </a:lnTo>
                  <a:lnTo>
                    <a:pt x="86" y="92"/>
                  </a:lnTo>
                  <a:lnTo>
                    <a:pt x="85" y="87"/>
                  </a:lnTo>
                  <a:lnTo>
                    <a:pt x="84" y="82"/>
                  </a:lnTo>
                  <a:lnTo>
                    <a:pt x="83" y="74"/>
                  </a:lnTo>
                  <a:lnTo>
                    <a:pt x="82" y="69"/>
                  </a:lnTo>
                  <a:lnTo>
                    <a:pt x="81" y="64"/>
                  </a:lnTo>
                  <a:lnTo>
                    <a:pt x="80" y="59"/>
                  </a:lnTo>
                  <a:lnTo>
                    <a:pt x="79" y="54"/>
                  </a:lnTo>
                  <a:lnTo>
                    <a:pt x="78" y="51"/>
                  </a:lnTo>
                  <a:lnTo>
                    <a:pt x="78" y="43"/>
                  </a:lnTo>
                  <a:lnTo>
                    <a:pt x="76" y="38"/>
                  </a:lnTo>
                  <a:lnTo>
                    <a:pt x="75" y="33"/>
                  </a:lnTo>
                  <a:lnTo>
                    <a:pt x="74" y="28"/>
                  </a:lnTo>
                  <a:lnTo>
                    <a:pt x="72" y="23"/>
                  </a:lnTo>
                  <a:lnTo>
                    <a:pt x="70" y="19"/>
                  </a:lnTo>
                  <a:lnTo>
                    <a:pt x="69" y="13"/>
                  </a:lnTo>
                  <a:lnTo>
                    <a:pt x="67" y="10"/>
                  </a:lnTo>
                  <a:lnTo>
                    <a:pt x="65" y="8"/>
                  </a:lnTo>
                  <a:lnTo>
                    <a:pt x="63" y="4"/>
                  </a:lnTo>
                  <a:lnTo>
                    <a:pt x="59" y="0"/>
                  </a:lnTo>
                  <a:lnTo>
                    <a:pt x="56" y="0"/>
                  </a:lnTo>
                  <a:lnTo>
                    <a:pt x="54" y="1"/>
                  </a:lnTo>
                  <a:lnTo>
                    <a:pt x="52" y="1"/>
                  </a:lnTo>
                  <a:lnTo>
                    <a:pt x="50" y="3"/>
                  </a:lnTo>
                  <a:lnTo>
                    <a:pt x="49" y="3"/>
                  </a:lnTo>
                  <a:lnTo>
                    <a:pt x="46" y="9"/>
                  </a:lnTo>
                  <a:lnTo>
                    <a:pt x="44" y="10"/>
                  </a:lnTo>
                  <a:lnTo>
                    <a:pt x="43" y="15"/>
                  </a:lnTo>
                  <a:lnTo>
                    <a:pt x="42" y="18"/>
                  </a:lnTo>
                  <a:lnTo>
                    <a:pt x="40" y="23"/>
                  </a:lnTo>
                  <a:lnTo>
                    <a:pt x="39" y="28"/>
                  </a:lnTo>
                  <a:lnTo>
                    <a:pt x="38" y="33"/>
                  </a:lnTo>
                  <a:lnTo>
                    <a:pt x="37" y="38"/>
                  </a:lnTo>
                  <a:lnTo>
                    <a:pt x="35" y="43"/>
                  </a:lnTo>
                  <a:lnTo>
                    <a:pt x="34" y="48"/>
                  </a:lnTo>
                  <a:lnTo>
                    <a:pt x="32" y="54"/>
                  </a:lnTo>
                  <a:lnTo>
                    <a:pt x="31" y="59"/>
                  </a:lnTo>
                  <a:lnTo>
                    <a:pt x="29" y="64"/>
                  </a:lnTo>
                  <a:lnTo>
                    <a:pt x="29" y="69"/>
                  </a:lnTo>
                  <a:lnTo>
                    <a:pt x="28" y="74"/>
                  </a:lnTo>
                  <a:lnTo>
                    <a:pt x="27" y="79"/>
                  </a:lnTo>
                  <a:lnTo>
                    <a:pt x="26" y="84"/>
                  </a:lnTo>
                  <a:lnTo>
                    <a:pt x="25" y="85"/>
                  </a:lnTo>
                  <a:lnTo>
                    <a:pt x="24" y="92"/>
                  </a:lnTo>
                  <a:lnTo>
                    <a:pt x="23" y="97"/>
                  </a:lnTo>
                  <a:lnTo>
                    <a:pt x="23" y="102"/>
                  </a:lnTo>
                  <a:lnTo>
                    <a:pt x="22" y="107"/>
                  </a:lnTo>
                  <a:lnTo>
                    <a:pt x="22" y="112"/>
                  </a:lnTo>
                  <a:lnTo>
                    <a:pt x="21" y="117"/>
                  </a:lnTo>
                  <a:lnTo>
                    <a:pt x="21" y="122"/>
                  </a:lnTo>
                  <a:lnTo>
                    <a:pt x="21" y="128"/>
                  </a:lnTo>
                  <a:lnTo>
                    <a:pt x="21" y="133"/>
                  </a:lnTo>
                  <a:lnTo>
                    <a:pt x="20" y="138"/>
                  </a:lnTo>
                  <a:lnTo>
                    <a:pt x="20" y="143"/>
                  </a:lnTo>
                  <a:lnTo>
                    <a:pt x="20" y="148"/>
                  </a:lnTo>
                  <a:lnTo>
                    <a:pt x="19" y="153"/>
                  </a:lnTo>
                  <a:lnTo>
                    <a:pt x="19" y="158"/>
                  </a:lnTo>
                  <a:lnTo>
                    <a:pt x="18" y="163"/>
                  </a:lnTo>
                  <a:lnTo>
                    <a:pt x="18" y="168"/>
                  </a:lnTo>
                  <a:lnTo>
                    <a:pt x="17" y="173"/>
                  </a:lnTo>
                  <a:lnTo>
                    <a:pt x="17" y="179"/>
                  </a:lnTo>
                  <a:lnTo>
                    <a:pt x="17" y="184"/>
                  </a:lnTo>
                  <a:lnTo>
                    <a:pt x="16" y="189"/>
                  </a:lnTo>
                  <a:lnTo>
                    <a:pt x="16" y="194"/>
                  </a:lnTo>
                  <a:lnTo>
                    <a:pt x="16" y="199"/>
                  </a:lnTo>
                  <a:lnTo>
                    <a:pt x="16" y="204"/>
                  </a:lnTo>
                  <a:lnTo>
                    <a:pt x="16" y="209"/>
                  </a:lnTo>
                  <a:lnTo>
                    <a:pt x="15" y="217"/>
                  </a:lnTo>
                  <a:lnTo>
                    <a:pt x="15" y="219"/>
                  </a:lnTo>
                  <a:lnTo>
                    <a:pt x="15" y="224"/>
                  </a:lnTo>
                  <a:lnTo>
                    <a:pt x="15" y="230"/>
                  </a:lnTo>
                  <a:lnTo>
                    <a:pt x="14" y="235"/>
                  </a:lnTo>
                  <a:lnTo>
                    <a:pt x="14" y="240"/>
                  </a:lnTo>
                  <a:lnTo>
                    <a:pt x="13" y="245"/>
                  </a:lnTo>
                  <a:lnTo>
                    <a:pt x="11" y="253"/>
                  </a:lnTo>
                  <a:lnTo>
                    <a:pt x="11" y="260"/>
                  </a:lnTo>
                  <a:lnTo>
                    <a:pt x="11" y="265"/>
                  </a:lnTo>
                  <a:lnTo>
                    <a:pt x="11" y="270"/>
                  </a:lnTo>
                  <a:lnTo>
                    <a:pt x="10" y="276"/>
                  </a:lnTo>
                  <a:lnTo>
                    <a:pt x="10" y="281"/>
                  </a:lnTo>
                  <a:lnTo>
                    <a:pt x="9" y="286"/>
                  </a:lnTo>
                  <a:lnTo>
                    <a:pt x="9" y="292"/>
                  </a:lnTo>
                  <a:lnTo>
                    <a:pt x="0" y="338"/>
                  </a:lnTo>
                  <a:lnTo>
                    <a:pt x="9" y="300"/>
                  </a:lnTo>
                </a:path>
              </a:pathLst>
            </a:custGeom>
            <a:noFill/>
            <a:ln w="12700" cap="rnd">
              <a:solidFill>
                <a:schemeClr val="bg1"/>
              </a:solidFill>
              <a:round/>
              <a:headEnd/>
              <a:tailEnd/>
            </a:ln>
          </p:spPr>
          <p:txBody>
            <a:bodyPr/>
            <a:lstStyle/>
            <a:p>
              <a:endParaRPr lang="en-US"/>
            </a:p>
          </p:txBody>
        </p:sp>
        <p:sp>
          <p:nvSpPr>
            <p:cNvPr id="70683" name="Freeform 15"/>
            <p:cNvSpPr>
              <a:spLocks/>
            </p:cNvSpPr>
            <p:nvPr/>
          </p:nvSpPr>
          <p:spPr bwMode="auto">
            <a:xfrm>
              <a:off x="1626" y="2832"/>
              <a:ext cx="4" cy="40"/>
            </a:xfrm>
            <a:custGeom>
              <a:avLst/>
              <a:gdLst>
                <a:gd name="T0" fmla="*/ 3 w 4"/>
                <a:gd name="T1" fmla="*/ 0 h 40"/>
                <a:gd name="T2" fmla="*/ 2 w 4"/>
                <a:gd name="T3" fmla="*/ 4 h 40"/>
                <a:gd name="T4" fmla="*/ 2 w 4"/>
                <a:gd name="T5" fmla="*/ 7 h 40"/>
                <a:gd name="T6" fmla="*/ 1 w 4"/>
                <a:gd name="T7" fmla="*/ 10 h 40"/>
                <a:gd name="T8" fmla="*/ 1 w 4"/>
                <a:gd name="T9" fmla="*/ 13 h 40"/>
                <a:gd name="T10" fmla="*/ 1 w 4"/>
                <a:gd name="T11" fmla="*/ 16 h 40"/>
                <a:gd name="T12" fmla="*/ 1 w 4"/>
                <a:gd name="T13" fmla="*/ 19 h 40"/>
                <a:gd name="T14" fmla="*/ 1 w 4"/>
                <a:gd name="T15" fmla="*/ 22 h 40"/>
                <a:gd name="T16" fmla="*/ 1 w 4"/>
                <a:gd name="T17" fmla="*/ 24 h 40"/>
                <a:gd name="T18" fmla="*/ 1 w 4"/>
                <a:gd name="T19" fmla="*/ 28 h 40"/>
                <a:gd name="T20" fmla="*/ 1 w 4"/>
                <a:gd name="T21" fmla="*/ 30 h 40"/>
                <a:gd name="T22" fmla="*/ 1 w 4"/>
                <a:gd name="T23" fmla="*/ 33 h 40"/>
                <a:gd name="T24" fmla="*/ 0 w 4"/>
                <a:gd name="T25" fmla="*/ 36 h 40"/>
                <a:gd name="T26" fmla="*/ 0 w 4"/>
                <a:gd name="T27" fmla="*/ 39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
                <a:gd name="T43" fmla="*/ 0 h 40"/>
                <a:gd name="T44" fmla="*/ 4 w 4"/>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 h="40">
                  <a:moveTo>
                    <a:pt x="3" y="0"/>
                  </a:moveTo>
                  <a:lnTo>
                    <a:pt x="2" y="4"/>
                  </a:lnTo>
                  <a:lnTo>
                    <a:pt x="2" y="7"/>
                  </a:lnTo>
                  <a:lnTo>
                    <a:pt x="1" y="10"/>
                  </a:lnTo>
                  <a:lnTo>
                    <a:pt x="1" y="13"/>
                  </a:lnTo>
                  <a:lnTo>
                    <a:pt x="1" y="16"/>
                  </a:lnTo>
                  <a:lnTo>
                    <a:pt x="1" y="19"/>
                  </a:lnTo>
                  <a:lnTo>
                    <a:pt x="1" y="22"/>
                  </a:lnTo>
                  <a:lnTo>
                    <a:pt x="1" y="24"/>
                  </a:lnTo>
                  <a:lnTo>
                    <a:pt x="1" y="28"/>
                  </a:lnTo>
                  <a:lnTo>
                    <a:pt x="1" y="30"/>
                  </a:lnTo>
                  <a:lnTo>
                    <a:pt x="1" y="33"/>
                  </a:lnTo>
                  <a:lnTo>
                    <a:pt x="0" y="36"/>
                  </a:lnTo>
                  <a:lnTo>
                    <a:pt x="0" y="39"/>
                  </a:lnTo>
                </a:path>
              </a:pathLst>
            </a:custGeom>
            <a:noFill/>
            <a:ln w="12700" cap="rnd">
              <a:solidFill>
                <a:schemeClr val="bg1"/>
              </a:solidFill>
              <a:round/>
              <a:headEnd/>
              <a:tailEnd/>
            </a:ln>
          </p:spPr>
          <p:txBody>
            <a:bodyPr/>
            <a:lstStyle/>
            <a:p>
              <a:endParaRPr lang="en-US"/>
            </a:p>
          </p:txBody>
        </p:sp>
        <p:sp>
          <p:nvSpPr>
            <p:cNvPr id="70684" name="Freeform 16"/>
            <p:cNvSpPr>
              <a:spLocks/>
            </p:cNvSpPr>
            <p:nvPr/>
          </p:nvSpPr>
          <p:spPr bwMode="auto">
            <a:xfrm>
              <a:off x="1711" y="2833"/>
              <a:ext cx="13" cy="116"/>
            </a:xfrm>
            <a:custGeom>
              <a:avLst/>
              <a:gdLst>
                <a:gd name="T0" fmla="*/ 11 w 13"/>
                <a:gd name="T1" fmla="*/ 115 h 116"/>
                <a:gd name="T2" fmla="*/ 12 w 13"/>
                <a:gd name="T3" fmla="*/ 110 h 116"/>
                <a:gd name="T4" fmla="*/ 11 w 13"/>
                <a:gd name="T5" fmla="*/ 107 h 116"/>
                <a:gd name="T6" fmla="*/ 10 w 13"/>
                <a:gd name="T7" fmla="*/ 104 h 116"/>
                <a:gd name="T8" fmla="*/ 9 w 13"/>
                <a:gd name="T9" fmla="*/ 100 h 116"/>
                <a:gd name="T10" fmla="*/ 8 w 13"/>
                <a:gd name="T11" fmla="*/ 98 h 116"/>
                <a:gd name="T12" fmla="*/ 8 w 13"/>
                <a:gd name="T13" fmla="*/ 95 h 116"/>
                <a:gd name="T14" fmla="*/ 8 w 13"/>
                <a:gd name="T15" fmla="*/ 90 h 116"/>
                <a:gd name="T16" fmla="*/ 8 w 13"/>
                <a:gd name="T17" fmla="*/ 87 h 116"/>
                <a:gd name="T18" fmla="*/ 7 w 13"/>
                <a:gd name="T19" fmla="*/ 84 h 116"/>
                <a:gd name="T20" fmla="*/ 7 w 13"/>
                <a:gd name="T21" fmla="*/ 82 h 116"/>
                <a:gd name="T22" fmla="*/ 6 w 13"/>
                <a:gd name="T23" fmla="*/ 78 h 116"/>
                <a:gd name="T24" fmla="*/ 6 w 13"/>
                <a:gd name="T25" fmla="*/ 75 h 116"/>
                <a:gd name="T26" fmla="*/ 5 w 13"/>
                <a:gd name="T27" fmla="*/ 71 h 116"/>
                <a:gd name="T28" fmla="*/ 5 w 13"/>
                <a:gd name="T29" fmla="*/ 69 h 116"/>
                <a:gd name="T30" fmla="*/ 5 w 13"/>
                <a:gd name="T31" fmla="*/ 65 h 116"/>
                <a:gd name="T32" fmla="*/ 5 w 13"/>
                <a:gd name="T33" fmla="*/ 63 h 116"/>
                <a:gd name="T34" fmla="*/ 4 w 13"/>
                <a:gd name="T35" fmla="*/ 60 h 116"/>
                <a:gd name="T36" fmla="*/ 4 w 13"/>
                <a:gd name="T37" fmla="*/ 57 h 116"/>
                <a:gd name="T38" fmla="*/ 4 w 13"/>
                <a:gd name="T39" fmla="*/ 54 h 116"/>
                <a:gd name="T40" fmla="*/ 3 w 13"/>
                <a:gd name="T41" fmla="*/ 51 h 116"/>
                <a:gd name="T42" fmla="*/ 3 w 13"/>
                <a:gd name="T43" fmla="*/ 48 h 116"/>
                <a:gd name="T44" fmla="*/ 3 w 13"/>
                <a:gd name="T45" fmla="*/ 44 h 116"/>
                <a:gd name="T46" fmla="*/ 2 w 13"/>
                <a:gd name="T47" fmla="*/ 42 h 116"/>
                <a:gd name="T48" fmla="*/ 2 w 13"/>
                <a:gd name="T49" fmla="*/ 38 h 116"/>
                <a:gd name="T50" fmla="*/ 2 w 13"/>
                <a:gd name="T51" fmla="*/ 35 h 116"/>
                <a:gd name="T52" fmla="*/ 2 w 13"/>
                <a:gd name="T53" fmla="*/ 32 h 116"/>
                <a:gd name="T54" fmla="*/ 2 w 13"/>
                <a:gd name="T55" fmla="*/ 29 h 116"/>
                <a:gd name="T56" fmla="*/ 2 w 13"/>
                <a:gd name="T57" fmla="*/ 26 h 116"/>
                <a:gd name="T58" fmla="*/ 1 w 13"/>
                <a:gd name="T59" fmla="*/ 23 h 116"/>
                <a:gd name="T60" fmla="*/ 1 w 13"/>
                <a:gd name="T61" fmla="*/ 21 h 116"/>
                <a:gd name="T62" fmla="*/ 1 w 13"/>
                <a:gd name="T63" fmla="*/ 17 h 116"/>
                <a:gd name="T64" fmla="*/ 1 w 13"/>
                <a:gd name="T65" fmla="*/ 15 h 116"/>
                <a:gd name="T66" fmla="*/ 1 w 13"/>
                <a:gd name="T67" fmla="*/ 12 h 116"/>
                <a:gd name="T68" fmla="*/ 1 w 13"/>
                <a:gd name="T69" fmla="*/ 9 h 116"/>
                <a:gd name="T70" fmla="*/ 1 w 13"/>
                <a:gd name="T71" fmla="*/ 6 h 116"/>
                <a:gd name="T72" fmla="*/ 1 w 13"/>
                <a:gd name="T73" fmla="*/ 3 h 116"/>
                <a:gd name="T74" fmla="*/ 0 w 13"/>
                <a:gd name="T75" fmla="*/ 0 h 116"/>
                <a:gd name="T76" fmla="*/ 1 w 13"/>
                <a:gd name="T77" fmla="*/ 3 h 116"/>
                <a:gd name="T78" fmla="*/ 1 w 13"/>
                <a:gd name="T79" fmla="*/ 6 h 116"/>
                <a:gd name="T80" fmla="*/ 1 w 13"/>
                <a:gd name="T81" fmla="*/ 9 h 116"/>
                <a:gd name="T82" fmla="*/ 2 w 13"/>
                <a:gd name="T83" fmla="*/ 12 h 116"/>
                <a:gd name="T84" fmla="*/ 2 w 13"/>
                <a:gd name="T85" fmla="*/ 15 h 116"/>
                <a:gd name="T86" fmla="*/ 2 w 13"/>
                <a:gd name="T87" fmla="*/ 17 h 116"/>
                <a:gd name="T88" fmla="*/ 2 w 13"/>
                <a:gd name="T89" fmla="*/ 21 h 116"/>
                <a:gd name="T90" fmla="*/ 2 w 13"/>
                <a:gd name="T91" fmla="*/ 23 h 116"/>
                <a:gd name="T92" fmla="*/ 2 w 13"/>
                <a:gd name="T93" fmla="*/ 26 h 116"/>
                <a:gd name="T94" fmla="*/ 2 w 13"/>
                <a:gd name="T95" fmla="*/ 29 h 116"/>
                <a:gd name="T96" fmla="*/ 2 w 13"/>
                <a:gd name="T97" fmla="*/ 32 h 1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
                <a:gd name="T148" fmla="*/ 0 h 116"/>
                <a:gd name="T149" fmla="*/ 13 w 13"/>
                <a:gd name="T150" fmla="*/ 116 h 1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 h="116">
                  <a:moveTo>
                    <a:pt x="11" y="115"/>
                  </a:moveTo>
                  <a:lnTo>
                    <a:pt x="12" y="110"/>
                  </a:lnTo>
                  <a:lnTo>
                    <a:pt x="11" y="107"/>
                  </a:lnTo>
                  <a:lnTo>
                    <a:pt x="10" y="104"/>
                  </a:lnTo>
                  <a:lnTo>
                    <a:pt x="9" y="100"/>
                  </a:lnTo>
                  <a:lnTo>
                    <a:pt x="8" y="98"/>
                  </a:lnTo>
                  <a:lnTo>
                    <a:pt x="8" y="95"/>
                  </a:lnTo>
                  <a:lnTo>
                    <a:pt x="8" y="90"/>
                  </a:lnTo>
                  <a:lnTo>
                    <a:pt x="8" y="87"/>
                  </a:lnTo>
                  <a:lnTo>
                    <a:pt x="7" y="84"/>
                  </a:lnTo>
                  <a:lnTo>
                    <a:pt x="7" y="82"/>
                  </a:lnTo>
                  <a:lnTo>
                    <a:pt x="6" y="78"/>
                  </a:lnTo>
                  <a:lnTo>
                    <a:pt x="6" y="75"/>
                  </a:lnTo>
                  <a:lnTo>
                    <a:pt x="5" y="71"/>
                  </a:lnTo>
                  <a:lnTo>
                    <a:pt x="5" y="69"/>
                  </a:lnTo>
                  <a:lnTo>
                    <a:pt x="5" y="65"/>
                  </a:lnTo>
                  <a:lnTo>
                    <a:pt x="5" y="63"/>
                  </a:lnTo>
                  <a:lnTo>
                    <a:pt x="4" y="60"/>
                  </a:lnTo>
                  <a:lnTo>
                    <a:pt x="4" y="57"/>
                  </a:lnTo>
                  <a:lnTo>
                    <a:pt x="4" y="54"/>
                  </a:lnTo>
                  <a:lnTo>
                    <a:pt x="3" y="51"/>
                  </a:lnTo>
                  <a:lnTo>
                    <a:pt x="3" y="48"/>
                  </a:lnTo>
                  <a:lnTo>
                    <a:pt x="3" y="44"/>
                  </a:lnTo>
                  <a:lnTo>
                    <a:pt x="2" y="42"/>
                  </a:lnTo>
                  <a:lnTo>
                    <a:pt x="2" y="38"/>
                  </a:lnTo>
                  <a:lnTo>
                    <a:pt x="2" y="35"/>
                  </a:lnTo>
                  <a:lnTo>
                    <a:pt x="2" y="32"/>
                  </a:lnTo>
                  <a:lnTo>
                    <a:pt x="2" y="29"/>
                  </a:lnTo>
                  <a:lnTo>
                    <a:pt x="2" y="26"/>
                  </a:lnTo>
                  <a:lnTo>
                    <a:pt x="1" y="23"/>
                  </a:lnTo>
                  <a:lnTo>
                    <a:pt x="1" y="21"/>
                  </a:lnTo>
                  <a:lnTo>
                    <a:pt x="1" y="17"/>
                  </a:lnTo>
                  <a:lnTo>
                    <a:pt x="1" y="15"/>
                  </a:lnTo>
                  <a:lnTo>
                    <a:pt x="1" y="12"/>
                  </a:lnTo>
                  <a:lnTo>
                    <a:pt x="1" y="9"/>
                  </a:lnTo>
                  <a:lnTo>
                    <a:pt x="1" y="6"/>
                  </a:lnTo>
                  <a:lnTo>
                    <a:pt x="1" y="3"/>
                  </a:lnTo>
                  <a:lnTo>
                    <a:pt x="0" y="0"/>
                  </a:lnTo>
                  <a:lnTo>
                    <a:pt x="1" y="3"/>
                  </a:lnTo>
                  <a:lnTo>
                    <a:pt x="1" y="6"/>
                  </a:lnTo>
                  <a:lnTo>
                    <a:pt x="1" y="9"/>
                  </a:lnTo>
                  <a:lnTo>
                    <a:pt x="2" y="12"/>
                  </a:lnTo>
                  <a:lnTo>
                    <a:pt x="2" y="15"/>
                  </a:lnTo>
                  <a:lnTo>
                    <a:pt x="2" y="17"/>
                  </a:lnTo>
                  <a:lnTo>
                    <a:pt x="2" y="21"/>
                  </a:lnTo>
                  <a:lnTo>
                    <a:pt x="2" y="23"/>
                  </a:lnTo>
                  <a:lnTo>
                    <a:pt x="2" y="26"/>
                  </a:lnTo>
                  <a:lnTo>
                    <a:pt x="2" y="29"/>
                  </a:lnTo>
                  <a:lnTo>
                    <a:pt x="2" y="32"/>
                  </a:lnTo>
                </a:path>
              </a:pathLst>
            </a:custGeom>
            <a:noFill/>
            <a:ln w="12700" cap="rnd">
              <a:solidFill>
                <a:schemeClr val="bg1"/>
              </a:solidFill>
              <a:round/>
              <a:headEnd/>
              <a:tailEnd/>
            </a:ln>
          </p:spPr>
          <p:txBody>
            <a:bodyPr/>
            <a:lstStyle/>
            <a:p>
              <a:endParaRPr lang="en-US"/>
            </a:p>
          </p:txBody>
        </p:sp>
        <p:sp>
          <p:nvSpPr>
            <p:cNvPr id="70685" name="Freeform 17"/>
            <p:cNvSpPr>
              <a:spLocks/>
            </p:cNvSpPr>
            <p:nvPr/>
          </p:nvSpPr>
          <p:spPr bwMode="auto">
            <a:xfrm>
              <a:off x="1723" y="2950"/>
              <a:ext cx="10" cy="81"/>
            </a:xfrm>
            <a:custGeom>
              <a:avLst/>
              <a:gdLst>
                <a:gd name="T0" fmla="*/ 7 w 10"/>
                <a:gd name="T1" fmla="*/ 80 h 81"/>
                <a:gd name="T2" fmla="*/ 7 w 10"/>
                <a:gd name="T3" fmla="*/ 78 h 81"/>
                <a:gd name="T4" fmla="*/ 6 w 10"/>
                <a:gd name="T5" fmla="*/ 76 h 81"/>
                <a:gd name="T6" fmla="*/ 6 w 10"/>
                <a:gd name="T7" fmla="*/ 74 h 81"/>
                <a:gd name="T8" fmla="*/ 6 w 10"/>
                <a:gd name="T9" fmla="*/ 72 h 81"/>
                <a:gd name="T10" fmla="*/ 6 w 10"/>
                <a:gd name="T11" fmla="*/ 69 h 81"/>
                <a:gd name="T12" fmla="*/ 5 w 10"/>
                <a:gd name="T13" fmla="*/ 67 h 81"/>
                <a:gd name="T14" fmla="*/ 5 w 10"/>
                <a:gd name="T15" fmla="*/ 65 h 81"/>
                <a:gd name="T16" fmla="*/ 5 w 10"/>
                <a:gd name="T17" fmla="*/ 63 h 81"/>
                <a:gd name="T18" fmla="*/ 5 w 10"/>
                <a:gd name="T19" fmla="*/ 61 h 81"/>
                <a:gd name="T20" fmla="*/ 5 w 10"/>
                <a:gd name="T21" fmla="*/ 58 h 81"/>
                <a:gd name="T22" fmla="*/ 5 w 10"/>
                <a:gd name="T23" fmla="*/ 56 h 81"/>
                <a:gd name="T24" fmla="*/ 5 w 10"/>
                <a:gd name="T25" fmla="*/ 53 h 81"/>
                <a:gd name="T26" fmla="*/ 4 w 10"/>
                <a:gd name="T27" fmla="*/ 51 h 81"/>
                <a:gd name="T28" fmla="*/ 4 w 10"/>
                <a:gd name="T29" fmla="*/ 49 h 81"/>
                <a:gd name="T30" fmla="*/ 4 w 10"/>
                <a:gd name="T31" fmla="*/ 47 h 81"/>
                <a:gd name="T32" fmla="*/ 4 w 10"/>
                <a:gd name="T33" fmla="*/ 45 h 81"/>
                <a:gd name="T34" fmla="*/ 4 w 10"/>
                <a:gd name="T35" fmla="*/ 42 h 81"/>
                <a:gd name="T36" fmla="*/ 3 w 10"/>
                <a:gd name="T37" fmla="*/ 39 h 81"/>
                <a:gd name="T38" fmla="*/ 3 w 10"/>
                <a:gd name="T39" fmla="*/ 37 h 81"/>
                <a:gd name="T40" fmla="*/ 3 w 10"/>
                <a:gd name="T41" fmla="*/ 35 h 81"/>
                <a:gd name="T42" fmla="*/ 3 w 10"/>
                <a:gd name="T43" fmla="*/ 32 h 81"/>
                <a:gd name="T44" fmla="*/ 3 w 10"/>
                <a:gd name="T45" fmla="*/ 27 h 81"/>
                <a:gd name="T46" fmla="*/ 2 w 10"/>
                <a:gd name="T47" fmla="*/ 25 h 81"/>
                <a:gd name="T48" fmla="*/ 2 w 10"/>
                <a:gd name="T49" fmla="*/ 23 h 81"/>
                <a:gd name="T50" fmla="*/ 2 w 10"/>
                <a:gd name="T51" fmla="*/ 20 h 81"/>
                <a:gd name="T52" fmla="*/ 1 w 10"/>
                <a:gd name="T53" fmla="*/ 18 h 81"/>
                <a:gd name="T54" fmla="*/ 1 w 10"/>
                <a:gd name="T55" fmla="*/ 16 h 81"/>
                <a:gd name="T56" fmla="*/ 1 w 10"/>
                <a:gd name="T57" fmla="*/ 14 h 81"/>
                <a:gd name="T58" fmla="*/ 0 w 10"/>
                <a:gd name="T59" fmla="*/ 11 h 81"/>
                <a:gd name="T60" fmla="*/ 0 w 10"/>
                <a:gd name="T61" fmla="*/ 8 h 81"/>
                <a:gd name="T62" fmla="*/ 0 w 10"/>
                <a:gd name="T63" fmla="*/ 5 h 81"/>
                <a:gd name="T64" fmla="*/ 0 w 10"/>
                <a:gd name="T65" fmla="*/ 3 h 81"/>
                <a:gd name="T66" fmla="*/ 0 w 10"/>
                <a:gd name="T67" fmla="*/ 1 h 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
                <a:gd name="T103" fmla="*/ 0 h 81"/>
                <a:gd name="T104" fmla="*/ 10 w 10"/>
                <a:gd name="T105" fmla="*/ 81 h 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 h="81">
                  <a:moveTo>
                    <a:pt x="9" y="74"/>
                  </a:moveTo>
                  <a:lnTo>
                    <a:pt x="7" y="80"/>
                  </a:lnTo>
                  <a:lnTo>
                    <a:pt x="7" y="79"/>
                  </a:lnTo>
                  <a:lnTo>
                    <a:pt x="7" y="78"/>
                  </a:lnTo>
                  <a:lnTo>
                    <a:pt x="6" y="77"/>
                  </a:lnTo>
                  <a:lnTo>
                    <a:pt x="6" y="76"/>
                  </a:lnTo>
                  <a:lnTo>
                    <a:pt x="6" y="75"/>
                  </a:lnTo>
                  <a:lnTo>
                    <a:pt x="6" y="74"/>
                  </a:lnTo>
                  <a:lnTo>
                    <a:pt x="6" y="73"/>
                  </a:lnTo>
                  <a:lnTo>
                    <a:pt x="6" y="72"/>
                  </a:lnTo>
                  <a:lnTo>
                    <a:pt x="6" y="71"/>
                  </a:lnTo>
                  <a:lnTo>
                    <a:pt x="6" y="69"/>
                  </a:lnTo>
                  <a:lnTo>
                    <a:pt x="6" y="68"/>
                  </a:lnTo>
                  <a:lnTo>
                    <a:pt x="5" y="67"/>
                  </a:lnTo>
                  <a:lnTo>
                    <a:pt x="5" y="66"/>
                  </a:lnTo>
                  <a:lnTo>
                    <a:pt x="5" y="65"/>
                  </a:lnTo>
                  <a:lnTo>
                    <a:pt x="5" y="64"/>
                  </a:lnTo>
                  <a:lnTo>
                    <a:pt x="5" y="63"/>
                  </a:lnTo>
                  <a:lnTo>
                    <a:pt x="5" y="62"/>
                  </a:lnTo>
                  <a:lnTo>
                    <a:pt x="5" y="61"/>
                  </a:lnTo>
                  <a:lnTo>
                    <a:pt x="5" y="59"/>
                  </a:lnTo>
                  <a:lnTo>
                    <a:pt x="5" y="58"/>
                  </a:lnTo>
                  <a:lnTo>
                    <a:pt x="5" y="57"/>
                  </a:lnTo>
                  <a:lnTo>
                    <a:pt x="5" y="56"/>
                  </a:lnTo>
                  <a:lnTo>
                    <a:pt x="5" y="54"/>
                  </a:lnTo>
                  <a:lnTo>
                    <a:pt x="5" y="53"/>
                  </a:lnTo>
                  <a:lnTo>
                    <a:pt x="4" y="52"/>
                  </a:lnTo>
                  <a:lnTo>
                    <a:pt x="4" y="51"/>
                  </a:lnTo>
                  <a:lnTo>
                    <a:pt x="4" y="50"/>
                  </a:lnTo>
                  <a:lnTo>
                    <a:pt x="4" y="49"/>
                  </a:lnTo>
                  <a:lnTo>
                    <a:pt x="4" y="48"/>
                  </a:lnTo>
                  <a:lnTo>
                    <a:pt x="4" y="47"/>
                  </a:lnTo>
                  <a:lnTo>
                    <a:pt x="4" y="46"/>
                  </a:lnTo>
                  <a:lnTo>
                    <a:pt x="4" y="45"/>
                  </a:lnTo>
                  <a:lnTo>
                    <a:pt x="4" y="43"/>
                  </a:lnTo>
                  <a:lnTo>
                    <a:pt x="4" y="42"/>
                  </a:lnTo>
                  <a:lnTo>
                    <a:pt x="4" y="41"/>
                  </a:lnTo>
                  <a:lnTo>
                    <a:pt x="3" y="39"/>
                  </a:lnTo>
                  <a:lnTo>
                    <a:pt x="3" y="38"/>
                  </a:lnTo>
                  <a:lnTo>
                    <a:pt x="3" y="37"/>
                  </a:lnTo>
                  <a:lnTo>
                    <a:pt x="3" y="36"/>
                  </a:lnTo>
                  <a:lnTo>
                    <a:pt x="3" y="35"/>
                  </a:lnTo>
                  <a:lnTo>
                    <a:pt x="3" y="33"/>
                  </a:lnTo>
                  <a:lnTo>
                    <a:pt x="3" y="32"/>
                  </a:lnTo>
                  <a:lnTo>
                    <a:pt x="3" y="28"/>
                  </a:lnTo>
                  <a:lnTo>
                    <a:pt x="3" y="27"/>
                  </a:lnTo>
                  <a:lnTo>
                    <a:pt x="3" y="26"/>
                  </a:lnTo>
                  <a:lnTo>
                    <a:pt x="2" y="25"/>
                  </a:lnTo>
                  <a:lnTo>
                    <a:pt x="2" y="24"/>
                  </a:lnTo>
                  <a:lnTo>
                    <a:pt x="2" y="23"/>
                  </a:lnTo>
                  <a:lnTo>
                    <a:pt x="2" y="21"/>
                  </a:lnTo>
                  <a:lnTo>
                    <a:pt x="2" y="20"/>
                  </a:lnTo>
                  <a:lnTo>
                    <a:pt x="1" y="19"/>
                  </a:lnTo>
                  <a:lnTo>
                    <a:pt x="1" y="18"/>
                  </a:lnTo>
                  <a:lnTo>
                    <a:pt x="1" y="17"/>
                  </a:lnTo>
                  <a:lnTo>
                    <a:pt x="1" y="16"/>
                  </a:lnTo>
                  <a:lnTo>
                    <a:pt x="1" y="15"/>
                  </a:lnTo>
                  <a:lnTo>
                    <a:pt x="1" y="14"/>
                  </a:lnTo>
                  <a:lnTo>
                    <a:pt x="1" y="12"/>
                  </a:lnTo>
                  <a:lnTo>
                    <a:pt x="0" y="11"/>
                  </a:lnTo>
                  <a:lnTo>
                    <a:pt x="0" y="9"/>
                  </a:lnTo>
                  <a:lnTo>
                    <a:pt x="0" y="8"/>
                  </a:lnTo>
                  <a:lnTo>
                    <a:pt x="0" y="7"/>
                  </a:lnTo>
                  <a:lnTo>
                    <a:pt x="0" y="5"/>
                  </a:lnTo>
                  <a:lnTo>
                    <a:pt x="0" y="4"/>
                  </a:lnTo>
                  <a:lnTo>
                    <a:pt x="0" y="3"/>
                  </a:lnTo>
                  <a:lnTo>
                    <a:pt x="0" y="2"/>
                  </a:lnTo>
                  <a:lnTo>
                    <a:pt x="0" y="1"/>
                  </a:lnTo>
                  <a:lnTo>
                    <a:pt x="0" y="0"/>
                  </a:lnTo>
                </a:path>
              </a:pathLst>
            </a:custGeom>
            <a:noFill/>
            <a:ln w="12700" cap="rnd">
              <a:solidFill>
                <a:schemeClr val="bg1"/>
              </a:solidFill>
              <a:round/>
              <a:headEnd/>
              <a:tailEnd/>
            </a:ln>
          </p:spPr>
          <p:txBody>
            <a:bodyPr/>
            <a:lstStyle/>
            <a:p>
              <a:endParaRPr lang="en-US"/>
            </a:p>
          </p:txBody>
        </p:sp>
        <p:sp>
          <p:nvSpPr>
            <p:cNvPr id="70686" name="Freeform 18"/>
            <p:cNvSpPr>
              <a:spLocks/>
            </p:cNvSpPr>
            <p:nvPr/>
          </p:nvSpPr>
          <p:spPr bwMode="auto">
            <a:xfrm>
              <a:off x="1521" y="2845"/>
              <a:ext cx="109" cy="385"/>
            </a:xfrm>
            <a:custGeom>
              <a:avLst/>
              <a:gdLst>
                <a:gd name="T0" fmla="*/ 0 w 109"/>
                <a:gd name="T1" fmla="*/ 91 h 385"/>
                <a:gd name="T2" fmla="*/ 0 w 109"/>
                <a:gd name="T3" fmla="*/ 104 h 385"/>
                <a:gd name="T4" fmla="*/ 0 w 109"/>
                <a:gd name="T5" fmla="*/ 104 h 385"/>
                <a:gd name="T6" fmla="*/ 3 w 109"/>
                <a:gd name="T7" fmla="*/ 118 h 385"/>
                <a:gd name="T8" fmla="*/ 1 w 109"/>
                <a:gd name="T9" fmla="*/ 131 h 385"/>
                <a:gd name="T10" fmla="*/ 2 w 109"/>
                <a:gd name="T11" fmla="*/ 141 h 385"/>
                <a:gd name="T12" fmla="*/ 3 w 109"/>
                <a:gd name="T13" fmla="*/ 151 h 385"/>
                <a:gd name="T14" fmla="*/ 4 w 109"/>
                <a:gd name="T15" fmla="*/ 161 h 385"/>
                <a:gd name="T16" fmla="*/ 4 w 109"/>
                <a:gd name="T17" fmla="*/ 172 h 385"/>
                <a:gd name="T18" fmla="*/ 6 w 109"/>
                <a:gd name="T19" fmla="*/ 182 h 385"/>
                <a:gd name="T20" fmla="*/ 6 w 109"/>
                <a:gd name="T21" fmla="*/ 195 h 385"/>
                <a:gd name="T22" fmla="*/ 7 w 109"/>
                <a:gd name="T23" fmla="*/ 205 h 385"/>
                <a:gd name="T24" fmla="*/ 9 w 109"/>
                <a:gd name="T25" fmla="*/ 215 h 385"/>
                <a:gd name="T26" fmla="*/ 10 w 109"/>
                <a:gd name="T27" fmla="*/ 225 h 385"/>
                <a:gd name="T28" fmla="*/ 10 w 109"/>
                <a:gd name="T29" fmla="*/ 236 h 385"/>
                <a:gd name="T30" fmla="*/ 12 w 109"/>
                <a:gd name="T31" fmla="*/ 248 h 385"/>
                <a:gd name="T32" fmla="*/ 13 w 109"/>
                <a:gd name="T33" fmla="*/ 259 h 385"/>
                <a:gd name="T34" fmla="*/ 14 w 109"/>
                <a:gd name="T35" fmla="*/ 269 h 385"/>
                <a:gd name="T36" fmla="*/ 16 w 109"/>
                <a:gd name="T37" fmla="*/ 279 h 385"/>
                <a:gd name="T38" fmla="*/ 18 w 109"/>
                <a:gd name="T39" fmla="*/ 297 h 385"/>
                <a:gd name="T40" fmla="*/ 20 w 109"/>
                <a:gd name="T41" fmla="*/ 310 h 385"/>
                <a:gd name="T42" fmla="*/ 22 w 109"/>
                <a:gd name="T43" fmla="*/ 320 h 385"/>
                <a:gd name="T44" fmla="*/ 24 w 109"/>
                <a:gd name="T45" fmla="*/ 330 h 385"/>
                <a:gd name="T46" fmla="*/ 25 w 109"/>
                <a:gd name="T47" fmla="*/ 340 h 385"/>
                <a:gd name="T48" fmla="*/ 27 w 109"/>
                <a:gd name="T49" fmla="*/ 351 h 385"/>
                <a:gd name="T50" fmla="*/ 30 w 109"/>
                <a:gd name="T51" fmla="*/ 361 h 385"/>
                <a:gd name="T52" fmla="*/ 34 w 109"/>
                <a:gd name="T53" fmla="*/ 371 h 385"/>
                <a:gd name="T54" fmla="*/ 38 w 109"/>
                <a:gd name="T55" fmla="*/ 376 h 385"/>
                <a:gd name="T56" fmla="*/ 44 w 109"/>
                <a:gd name="T57" fmla="*/ 384 h 385"/>
                <a:gd name="T58" fmla="*/ 48 w 109"/>
                <a:gd name="T59" fmla="*/ 383 h 385"/>
                <a:gd name="T60" fmla="*/ 53 w 109"/>
                <a:gd name="T61" fmla="*/ 381 h 385"/>
                <a:gd name="T62" fmla="*/ 56 w 109"/>
                <a:gd name="T63" fmla="*/ 375 h 385"/>
                <a:gd name="T64" fmla="*/ 59 w 109"/>
                <a:gd name="T65" fmla="*/ 369 h 385"/>
                <a:gd name="T66" fmla="*/ 63 w 109"/>
                <a:gd name="T67" fmla="*/ 361 h 385"/>
                <a:gd name="T68" fmla="*/ 65 w 109"/>
                <a:gd name="T69" fmla="*/ 351 h 385"/>
                <a:gd name="T70" fmla="*/ 68 w 109"/>
                <a:gd name="T71" fmla="*/ 340 h 385"/>
                <a:gd name="T72" fmla="*/ 70 w 109"/>
                <a:gd name="T73" fmla="*/ 330 h 385"/>
                <a:gd name="T74" fmla="*/ 73 w 109"/>
                <a:gd name="T75" fmla="*/ 320 h 385"/>
                <a:gd name="T76" fmla="*/ 74 w 109"/>
                <a:gd name="T77" fmla="*/ 310 h 385"/>
                <a:gd name="T78" fmla="*/ 77 w 109"/>
                <a:gd name="T79" fmla="*/ 300 h 385"/>
                <a:gd name="T80" fmla="*/ 79 w 109"/>
                <a:gd name="T81" fmla="*/ 292 h 385"/>
                <a:gd name="T82" fmla="*/ 80 w 109"/>
                <a:gd name="T83" fmla="*/ 282 h 385"/>
                <a:gd name="T84" fmla="*/ 81 w 109"/>
                <a:gd name="T85" fmla="*/ 271 h 385"/>
                <a:gd name="T86" fmla="*/ 82 w 109"/>
                <a:gd name="T87" fmla="*/ 261 h 385"/>
                <a:gd name="T88" fmla="*/ 82 w 109"/>
                <a:gd name="T89" fmla="*/ 251 h 385"/>
                <a:gd name="T90" fmla="*/ 83 w 109"/>
                <a:gd name="T91" fmla="*/ 241 h 385"/>
                <a:gd name="T92" fmla="*/ 84 w 109"/>
                <a:gd name="T93" fmla="*/ 230 h 385"/>
                <a:gd name="T94" fmla="*/ 85 w 109"/>
                <a:gd name="T95" fmla="*/ 220 h 385"/>
                <a:gd name="T96" fmla="*/ 86 w 109"/>
                <a:gd name="T97" fmla="*/ 210 h 385"/>
                <a:gd name="T98" fmla="*/ 86 w 109"/>
                <a:gd name="T99" fmla="*/ 200 h 385"/>
                <a:gd name="T100" fmla="*/ 86 w 109"/>
                <a:gd name="T101" fmla="*/ 189 h 385"/>
                <a:gd name="T102" fmla="*/ 86 w 109"/>
                <a:gd name="T103" fmla="*/ 179 h 385"/>
                <a:gd name="T104" fmla="*/ 88 w 109"/>
                <a:gd name="T105" fmla="*/ 166 h 385"/>
                <a:gd name="T106" fmla="*/ 88 w 109"/>
                <a:gd name="T107" fmla="*/ 159 h 385"/>
                <a:gd name="T108" fmla="*/ 88 w 109"/>
                <a:gd name="T109" fmla="*/ 148 h 385"/>
                <a:gd name="T110" fmla="*/ 89 w 109"/>
                <a:gd name="T111" fmla="*/ 138 h 385"/>
                <a:gd name="T112" fmla="*/ 92 w 109"/>
                <a:gd name="T113" fmla="*/ 123 h 385"/>
                <a:gd name="T114" fmla="*/ 92 w 109"/>
                <a:gd name="T115" fmla="*/ 113 h 385"/>
                <a:gd name="T116" fmla="*/ 92 w 109"/>
                <a:gd name="T117" fmla="*/ 102 h 385"/>
                <a:gd name="T118" fmla="*/ 100 w 109"/>
                <a:gd name="T119" fmla="*/ 51 h 385"/>
                <a:gd name="T120" fmla="*/ 108 w 109"/>
                <a:gd name="T121" fmla="*/ 0 h 385"/>
                <a:gd name="T122" fmla="*/ 94 w 109"/>
                <a:gd name="T123" fmla="*/ 83 h 3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9"/>
                <a:gd name="T187" fmla="*/ 0 h 385"/>
                <a:gd name="T188" fmla="*/ 109 w 109"/>
                <a:gd name="T189" fmla="*/ 385 h 3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9" h="385">
                  <a:moveTo>
                    <a:pt x="0" y="83"/>
                  </a:moveTo>
                  <a:lnTo>
                    <a:pt x="0" y="91"/>
                  </a:lnTo>
                  <a:lnTo>
                    <a:pt x="0" y="97"/>
                  </a:lnTo>
                  <a:lnTo>
                    <a:pt x="0" y="104"/>
                  </a:lnTo>
                  <a:lnTo>
                    <a:pt x="0" y="111"/>
                  </a:lnTo>
                  <a:lnTo>
                    <a:pt x="3" y="118"/>
                  </a:lnTo>
                  <a:lnTo>
                    <a:pt x="0" y="118"/>
                  </a:lnTo>
                  <a:lnTo>
                    <a:pt x="1" y="131"/>
                  </a:lnTo>
                  <a:lnTo>
                    <a:pt x="1" y="136"/>
                  </a:lnTo>
                  <a:lnTo>
                    <a:pt x="2" y="141"/>
                  </a:lnTo>
                  <a:lnTo>
                    <a:pt x="3" y="146"/>
                  </a:lnTo>
                  <a:lnTo>
                    <a:pt x="3" y="151"/>
                  </a:lnTo>
                  <a:lnTo>
                    <a:pt x="3" y="156"/>
                  </a:lnTo>
                  <a:lnTo>
                    <a:pt x="4" y="161"/>
                  </a:lnTo>
                  <a:lnTo>
                    <a:pt x="4" y="166"/>
                  </a:lnTo>
                  <a:lnTo>
                    <a:pt x="4" y="172"/>
                  </a:lnTo>
                  <a:lnTo>
                    <a:pt x="6" y="177"/>
                  </a:lnTo>
                  <a:lnTo>
                    <a:pt x="6" y="182"/>
                  </a:lnTo>
                  <a:lnTo>
                    <a:pt x="6" y="187"/>
                  </a:lnTo>
                  <a:lnTo>
                    <a:pt x="6" y="195"/>
                  </a:lnTo>
                  <a:lnTo>
                    <a:pt x="7" y="200"/>
                  </a:lnTo>
                  <a:lnTo>
                    <a:pt x="7" y="205"/>
                  </a:lnTo>
                  <a:lnTo>
                    <a:pt x="8" y="209"/>
                  </a:lnTo>
                  <a:lnTo>
                    <a:pt x="9" y="215"/>
                  </a:lnTo>
                  <a:lnTo>
                    <a:pt x="9" y="220"/>
                  </a:lnTo>
                  <a:lnTo>
                    <a:pt x="10" y="225"/>
                  </a:lnTo>
                  <a:lnTo>
                    <a:pt x="10" y="230"/>
                  </a:lnTo>
                  <a:lnTo>
                    <a:pt x="10" y="236"/>
                  </a:lnTo>
                  <a:lnTo>
                    <a:pt x="11" y="241"/>
                  </a:lnTo>
                  <a:lnTo>
                    <a:pt x="12" y="248"/>
                  </a:lnTo>
                  <a:lnTo>
                    <a:pt x="12" y="253"/>
                  </a:lnTo>
                  <a:lnTo>
                    <a:pt x="13" y="259"/>
                  </a:lnTo>
                  <a:lnTo>
                    <a:pt x="13" y="264"/>
                  </a:lnTo>
                  <a:lnTo>
                    <a:pt x="14" y="269"/>
                  </a:lnTo>
                  <a:lnTo>
                    <a:pt x="15" y="274"/>
                  </a:lnTo>
                  <a:lnTo>
                    <a:pt x="16" y="279"/>
                  </a:lnTo>
                  <a:lnTo>
                    <a:pt x="17" y="292"/>
                  </a:lnTo>
                  <a:lnTo>
                    <a:pt x="18" y="297"/>
                  </a:lnTo>
                  <a:lnTo>
                    <a:pt x="19" y="302"/>
                  </a:lnTo>
                  <a:lnTo>
                    <a:pt x="20" y="310"/>
                  </a:lnTo>
                  <a:lnTo>
                    <a:pt x="21" y="315"/>
                  </a:lnTo>
                  <a:lnTo>
                    <a:pt x="22" y="320"/>
                  </a:lnTo>
                  <a:lnTo>
                    <a:pt x="23" y="325"/>
                  </a:lnTo>
                  <a:lnTo>
                    <a:pt x="24" y="330"/>
                  </a:lnTo>
                  <a:lnTo>
                    <a:pt x="24" y="333"/>
                  </a:lnTo>
                  <a:lnTo>
                    <a:pt x="25" y="340"/>
                  </a:lnTo>
                  <a:lnTo>
                    <a:pt x="26" y="346"/>
                  </a:lnTo>
                  <a:lnTo>
                    <a:pt x="27" y="351"/>
                  </a:lnTo>
                  <a:lnTo>
                    <a:pt x="29" y="356"/>
                  </a:lnTo>
                  <a:lnTo>
                    <a:pt x="30" y="361"/>
                  </a:lnTo>
                  <a:lnTo>
                    <a:pt x="32" y="365"/>
                  </a:lnTo>
                  <a:lnTo>
                    <a:pt x="34" y="371"/>
                  </a:lnTo>
                  <a:lnTo>
                    <a:pt x="36" y="374"/>
                  </a:lnTo>
                  <a:lnTo>
                    <a:pt x="38" y="376"/>
                  </a:lnTo>
                  <a:lnTo>
                    <a:pt x="40" y="380"/>
                  </a:lnTo>
                  <a:lnTo>
                    <a:pt x="44" y="384"/>
                  </a:lnTo>
                  <a:lnTo>
                    <a:pt x="46" y="384"/>
                  </a:lnTo>
                  <a:lnTo>
                    <a:pt x="48" y="383"/>
                  </a:lnTo>
                  <a:lnTo>
                    <a:pt x="51" y="383"/>
                  </a:lnTo>
                  <a:lnTo>
                    <a:pt x="53" y="381"/>
                  </a:lnTo>
                  <a:lnTo>
                    <a:pt x="54" y="381"/>
                  </a:lnTo>
                  <a:lnTo>
                    <a:pt x="56" y="375"/>
                  </a:lnTo>
                  <a:lnTo>
                    <a:pt x="58" y="374"/>
                  </a:lnTo>
                  <a:lnTo>
                    <a:pt x="59" y="369"/>
                  </a:lnTo>
                  <a:lnTo>
                    <a:pt x="61" y="366"/>
                  </a:lnTo>
                  <a:lnTo>
                    <a:pt x="63" y="361"/>
                  </a:lnTo>
                  <a:lnTo>
                    <a:pt x="64" y="356"/>
                  </a:lnTo>
                  <a:lnTo>
                    <a:pt x="65" y="351"/>
                  </a:lnTo>
                  <a:lnTo>
                    <a:pt x="66" y="346"/>
                  </a:lnTo>
                  <a:lnTo>
                    <a:pt x="68" y="340"/>
                  </a:lnTo>
                  <a:lnTo>
                    <a:pt x="69" y="335"/>
                  </a:lnTo>
                  <a:lnTo>
                    <a:pt x="70" y="330"/>
                  </a:lnTo>
                  <a:lnTo>
                    <a:pt x="72" y="325"/>
                  </a:lnTo>
                  <a:lnTo>
                    <a:pt x="73" y="320"/>
                  </a:lnTo>
                  <a:lnTo>
                    <a:pt x="74" y="315"/>
                  </a:lnTo>
                  <a:lnTo>
                    <a:pt x="74" y="310"/>
                  </a:lnTo>
                  <a:lnTo>
                    <a:pt x="76" y="305"/>
                  </a:lnTo>
                  <a:lnTo>
                    <a:pt x="77" y="300"/>
                  </a:lnTo>
                  <a:lnTo>
                    <a:pt x="77" y="298"/>
                  </a:lnTo>
                  <a:lnTo>
                    <a:pt x="79" y="292"/>
                  </a:lnTo>
                  <a:lnTo>
                    <a:pt x="79" y="287"/>
                  </a:lnTo>
                  <a:lnTo>
                    <a:pt x="80" y="282"/>
                  </a:lnTo>
                  <a:lnTo>
                    <a:pt x="80" y="276"/>
                  </a:lnTo>
                  <a:lnTo>
                    <a:pt x="81" y="271"/>
                  </a:lnTo>
                  <a:lnTo>
                    <a:pt x="82" y="266"/>
                  </a:lnTo>
                  <a:lnTo>
                    <a:pt x="82" y="261"/>
                  </a:lnTo>
                  <a:lnTo>
                    <a:pt x="82" y="256"/>
                  </a:lnTo>
                  <a:lnTo>
                    <a:pt x="82" y="251"/>
                  </a:lnTo>
                  <a:lnTo>
                    <a:pt x="83" y="246"/>
                  </a:lnTo>
                  <a:lnTo>
                    <a:pt x="83" y="241"/>
                  </a:lnTo>
                  <a:lnTo>
                    <a:pt x="83" y="236"/>
                  </a:lnTo>
                  <a:lnTo>
                    <a:pt x="84" y="230"/>
                  </a:lnTo>
                  <a:lnTo>
                    <a:pt x="84" y="225"/>
                  </a:lnTo>
                  <a:lnTo>
                    <a:pt x="85" y="220"/>
                  </a:lnTo>
                  <a:lnTo>
                    <a:pt x="85" y="215"/>
                  </a:lnTo>
                  <a:lnTo>
                    <a:pt x="86" y="210"/>
                  </a:lnTo>
                  <a:lnTo>
                    <a:pt x="86" y="205"/>
                  </a:lnTo>
                  <a:lnTo>
                    <a:pt x="86" y="200"/>
                  </a:lnTo>
                  <a:lnTo>
                    <a:pt x="86" y="195"/>
                  </a:lnTo>
                  <a:lnTo>
                    <a:pt x="86" y="189"/>
                  </a:lnTo>
                  <a:lnTo>
                    <a:pt x="86" y="184"/>
                  </a:lnTo>
                  <a:lnTo>
                    <a:pt x="86" y="179"/>
                  </a:lnTo>
                  <a:lnTo>
                    <a:pt x="86" y="174"/>
                  </a:lnTo>
                  <a:lnTo>
                    <a:pt x="88" y="166"/>
                  </a:lnTo>
                  <a:lnTo>
                    <a:pt x="87" y="164"/>
                  </a:lnTo>
                  <a:lnTo>
                    <a:pt x="88" y="159"/>
                  </a:lnTo>
                  <a:lnTo>
                    <a:pt x="88" y="154"/>
                  </a:lnTo>
                  <a:lnTo>
                    <a:pt x="88" y="148"/>
                  </a:lnTo>
                  <a:lnTo>
                    <a:pt x="89" y="143"/>
                  </a:lnTo>
                  <a:lnTo>
                    <a:pt x="89" y="138"/>
                  </a:lnTo>
                  <a:lnTo>
                    <a:pt x="91" y="131"/>
                  </a:lnTo>
                  <a:lnTo>
                    <a:pt x="92" y="123"/>
                  </a:lnTo>
                  <a:lnTo>
                    <a:pt x="92" y="118"/>
                  </a:lnTo>
                  <a:lnTo>
                    <a:pt x="92" y="113"/>
                  </a:lnTo>
                  <a:lnTo>
                    <a:pt x="92" y="108"/>
                  </a:lnTo>
                  <a:lnTo>
                    <a:pt x="92" y="102"/>
                  </a:lnTo>
                  <a:lnTo>
                    <a:pt x="93" y="97"/>
                  </a:lnTo>
                  <a:lnTo>
                    <a:pt x="100" y="51"/>
                  </a:lnTo>
                  <a:lnTo>
                    <a:pt x="108" y="0"/>
                  </a:lnTo>
                  <a:lnTo>
                    <a:pt x="94" y="83"/>
                  </a:lnTo>
                </a:path>
              </a:pathLst>
            </a:custGeom>
            <a:noFill/>
            <a:ln w="12700" cap="rnd">
              <a:solidFill>
                <a:schemeClr val="bg1"/>
              </a:solidFill>
              <a:round/>
              <a:headEnd/>
              <a:tailEnd/>
            </a:ln>
          </p:spPr>
          <p:txBody>
            <a:bodyPr/>
            <a:lstStyle/>
            <a:p>
              <a:endParaRPr lang="en-US"/>
            </a:p>
          </p:txBody>
        </p:sp>
        <p:sp>
          <p:nvSpPr>
            <p:cNvPr id="70687" name="Freeform 19"/>
            <p:cNvSpPr>
              <a:spLocks/>
            </p:cNvSpPr>
            <p:nvPr/>
          </p:nvSpPr>
          <p:spPr bwMode="auto">
            <a:xfrm>
              <a:off x="1513" y="2845"/>
              <a:ext cx="117" cy="385"/>
            </a:xfrm>
            <a:custGeom>
              <a:avLst/>
              <a:gdLst>
                <a:gd name="T0" fmla="*/ 108 w 117"/>
                <a:gd name="T1" fmla="*/ 64 h 385"/>
                <a:gd name="T2" fmla="*/ 102 w 117"/>
                <a:gd name="T3" fmla="*/ 104 h 385"/>
                <a:gd name="T4" fmla="*/ 102 w 117"/>
                <a:gd name="T5" fmla="*/ 104 h 385"/>
                <a:gd name="T6" fmla="*/ 99 w 117"/>
                <a:gd name="T7" fmla="*/ 118 h 385"/>
                <a:gd name="T8" fmla="*/ 101 w 117"/>
                <a:gd name="T9" fmla="*/ 131 h 385"/>
                <a:gd name="T10" fmla="*/ 100 w 117"/>
                <a:gd name="T11" fmla="*/ 141 h 385"/>
                <a:gd name="T12" fmla="*/ 99 w 117"/>
                <a:gd name="T13" fmla="*/ 151 h 385"/>
                <a:gd name="T14" fmla="*/ 98 w 117"/>
                <a:gd name="T15" fmla="*/ 161 h 385"/>
                <a:gd name="T16" fmla="*/ 98 w 117"/>
                <a:gd name="T17" fmla="*/ 172 h 385"/>
                <a:gd name="T18" fmla="*/ 97 w 117"/>
                <a:gd name="T19" fmla="*/ 182 h 385"/>
                <a:gd name="T20" fmla="*/ 96 w 117"/>
                <a:gd name="T21" fmla="*/ 195 h 385"/>
                <a:gd name="T22" fmla="*/ 95 w 117"/>
                <a:gd name="T23" fmla="*/ 205 h 385"/>
                <a:gd name="T24" fmla="*/ 94 w 117"/>
                <a:gd name="T25" fmla="*/ 215 h 385"/>
                <a:gd name="T26" fmla="*/ 93 w 117"/>
                <a:gd name="T27" fmla="*/ 225 h 385"/>
                <a:gd name="T28" fmla="*/ 92 w 117"/>
                <a:gd name="T29" fmla="*/ 236 h 385"/>
                <a:gd name="T30" fmla="*/ 91 w 117"/>
                <a:gd name="T31" fmla="*/ 248 h 385"/>
                <a:gd name="T32" fmla="*/ 90 w 117"/>
                <a:gd name="T33" fmla="*/ 259 h 385"/>
                <a:gd name="T34" fmla="*/ 88 w 117"/>
                <a:gd name="T35" fmla="*/ 269 h 385"/>
                <a:gd name="T36" fmla="*/ 86 w 117"/>
                <a:gd name="T37" fmla="*/ 279 h 385"/>
                <a:gd name="T38" fmla="*/ 84 w 117"/>
                <a:gd name="T39" fmla="*/ 297 h 385"/>
                <a:gd name="T40" fmla="*/ 82 w 117"/>
                <a:gd name="T41" fmla="*/ 310 h 385"/>
                <a:gd name="T42" fmla="*/ 81 w 117"/>
                <a:gd name="T43" fmla="*/ 320 h 385"/>
                <a:gd name="T44" fmla="*/ 78 w 117"/>
                <a:gd name="T45" fmla="*/ 330 h 385"/>
                <a:gd name="T46" fmla="*/ 77 w 117"/>
                <a:gd name="T47" fmla="*/ 340 h 385"/>
                <a:gd name="T48" fmla="*/ 75 w 117"/>
                <a:gd name="T49" fmla="*/ 351 h 385"/>
                <a:gd name="T50" fmla="*/ 72 w 117"/>
                <a:gd name="T51" fmla="*/ 361 h 385"/>
                <a:gd name="T52" fmla="*/ 69 w 117"/>
                <a:gd name="T53" fmla="*/ 371 h 385"/>
                <a:gd name="T54" fmla="*/ 65 w 117"/>
                <a:gd name="T55" fmla="*/ 376 h 385"/>
                <a:gd name="T56" fmla="*/ 58 w 117"/>
                <a:gd name="T57" fmla="*/ 384 h 385"/>
                <a:gd name="T58" fmla="*/ 54 w 117"/>
                <a:gd name="T59" fmla="*/ 383 h 385"/>
                <a:gd name="T60" fmla="*/ 50 w 117"/>
                <a:gd name="T61" fmla="*/ 381 h 385"/>
                <a:gd name="T62" fmla="*/ 46 w 117"/>
                <a:gd name="T63" fmla="*/ 375 h 385"/>
                <a:gd name="T64" fmla="*/ 43 w 117"/>
                <a:gd name="T65" fmla="*/ 369 h 385"/>
                <a:gd name="T66" fmla="*/ 40 w 117"/>
                <a:gd name="T67" fmla="*/ 361 h 385"/>
                <a:gd name="T68" fmla="*/ 38 w 117"/>
                <a:gd name="T69" fmla="*/ 351 h 385"/>
                <a:gd name="T70" fmla="*/ 35 w 117"/>
                <a:gd name="T71" fmla="*/ 340 h 385"/>
                <a:gd name="T72" fmla="*/ 32 w 117"/>
                <a:gd name="T73" fmla="*/ 330 h 385"/>
                <a:gd name="T74" fmla="*/ 29 w 117"/>
                <a:gd name="T75" fmla="*/ 320 h 385"/>
                <a:gd name="T76" fmla="*/ 28 w 117"/>
                <a:gd name="T77" fmla="*/ 310 h 385"/>
                <a:gd name="T78" fmla="*/ 26 w 117"/>
                <a:gd name="T79" fmla="*/ 300 h 385"/>
                <a:gd name="T80" fmla="*/ 24 w 117"/>
                <a:gd name="T81" fmla="*/ 292 h 385"/>
                <a:gd name="T82" fmla="*/ 23 w 117"/>
                <a:gd name="T83" fmla="*/ 282 h 385"/>
                <a:gd name="T84" fmla="*/ 22 w 117"/>
                <a:gd name="T85" fmla="*/ 271 h 385"/>
                <a:gd name="T86" fmla="*/ 21 w 117"/>
                <a:gd name="T87" fmla="*/ 261 h 385"/>
                <a:gd name="T88" fmla="*/ 20 w 117"/>
                <a:gd name="T89" fmla="*/ 251 h 385"/>
                <a:gd name="T90" fmla="*/ 19 w 117"/>
                <a:gd name="T91" fmla="*/ 241 h 385"/>
                <a:gd name="T92" fmla="*/ 19 w 117"/>
                <a:gd name="T93" fmla="*/ 230 h 385"/>
                <a:gd name="T94" fmla="*/ 18 w 117"/>
                <a:gd name="T95" fmla="*/ 220 h 385"/>
                <a:gd name="T96" fmla="*/ 17 w 117"/>
                <a:gd name="T97" fmla="*/ 210 h 385"/>
                <a:gd name="T98" fmla="*/ 17 w 117"/>
                <a:gd name="T99" fmla="*/ 200 h 385"/>
                <a:gd name="T100" fmla="*/ 16 w 117"/>
                <a:gd name="T101" fmla="*/ 189 h 385"/>
                <a:gd name="T102" fmla="*/ 16 w 117"/>
                <a:gd name="T103" fmla="*/ 179 h 385"/>
                <a:gd name="T104" fmla="*/ 15 w 117"/>
                <a:gd name="T105" fmla="*/ 166 h 385"/>
                <a:gd name="T106" fmla="*/ 15 w 117"/>
                <a:gd name="T107" fmla="*/ 159 h 385"/>
                <a:gd name="T108" fmla="*/ 14 w 117"/>
                <a:gd name="T109" fmla="*/ 148 h 385"/>
                <a:gd name="T110" fmla="*/ 13 w 117"/>
                <a:gd name="T111" fmla="*/ 138 h 385"/>
                <a:gd name="T112" fmla="*/ 11 w 117"/>
                <a:gd name="T113" fmla="*/ 123 h 385"/>
                <a:gd name="T114" fmla="*/ 11 w 117"/>
                <a:gd name="T115" fmla="*/ 113 h 385"/>
                <a:gd name="T116" fmla="*/ 10 w 117"/>
                <a:gd name="T117" fmla="*/ 102 h 385"/>
                <a:gd name="T118" fmla="*/ 9 w 117"/>
                <a:gd name="T119" fmla="*/ 91 h 385"/>
                <a:gd name="T120" fmla="*/ 8 w 117"/>
                <a:gd name="T121" fmla="*/ 90 h 385"/>
                <a:gd name="T122" fmla="*/ 9 w 117"/>
                <a:gd name="T123" fmla="*/ 83 h 3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7"/>
                <a:gd name="T187" fmla="*/ 0 h 385"/>
                <a:gd name="T188" fmla="*/ 117 w 117"/>
                <a:gd name="T189" fmla="*/ 385 h 3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7" h="385">
                  <a:moveTo>
                    <a:pt x="116" y="0"/>
                  </a:moveTo>
                  <a:lnTo>
                    <a:pt x="108" y="64"/>
                  </a:lnTo>
                  <a:lnTo>
                    <a:pt x="102" y="97"/>
                  </a:lnTo>
                  <a:lnTo>
                    <a:pt x="102" y="104"/>
                  </a:lnTo>
                  <a:lnTo>
                    <a:pt x="102" y="111"/>
                  </a:lnTo>
                  <a:lnTo>
                    <a:pt x="99" y="118"/>
                  </a:lnTo>
                  <a:lnTo>
                    <a:pt x="102" y="118"/>
                  </a:lnTo>
                  <a:lnTo>
                    <a:pt x="101" y="131"/>
                  </a:lnTo>
                  <a:lnTo>
                    <a:pt x="101" y="136"/>
                  </a:lnTo>
                  <a:lnTo>
                    <a:pt x="100" y="141"/>
                  </a:lnTo>
                  <a:lnTo>
                    <a:pt x="99" y="146"/>
                  </a:lnTo>
                  <a:lnTo>
                    <a:pt x="99" y="151"/>
                  </a:lnTo>
                  <a:lnTo>
                    <a:pt x="99" y="156"/>
                  </a:lnTo>
                  <a:lnTo>
                    <a:pt x="98" y="161"/>
                  </a:lnTo>
                  <a:lnTo>
                    <a:pt x="98" y="166"/>
                  </a:lnTo>
                  <a:lnTo>
                    <a:pt x="98" y="172"/>
                  </a:lnTo>
                  <a:lnTo>
                    <a:pt x="97" y="177"/>
                  </a:lnTo>
                  <a:lnTo>
                    <a:pt x="97" y="182"/>
                  </a:lnTo>
                  <a:lnTo>
                    <a:pt x="96" y="187"/>
                  </a:lnTo>
                  <a:lnTo>
                    <a:pt x="96" y="195"/>
                  </a:lnTo>
                  <a:lnTo>
                    <a:pt x="96" y="200"/>
                  </a:lnTo>
                  <a:lnTo>
                    <a:pt x="95" y="205"/>
                  </a:lnTo>
                  <a:lnTo>
                    <a:pt x="94" y="209"/>
                  </a:lnTo>
                  <a:lnTo>
                    <a:pt x="94" y="215"/>
                  </a:lnTo>
                  <a:lnTo>
                    <a:pt x="94" y="220"/>
                  </a:lnTo>
                  <a:lnTo>
                    <a:pt x="93" y="225"/>
                  </a:lnTo>
                  <a:lnTo>
                    <a:pt x="92" y="230"/>
                  </a:lnTo>
                  <a:lnTo>
                    <a:pt x="92" y="236"/>
                  </a:lnTo>
                  <a:lnTo>
                    <a:pt x="91" y="241"/>
                  </a:lnTo>
                  <a:lnTo>
                    <a:pt x="91" y="248"/>
                  </a:lnTo>
                  <a:lnTo>
                    <a:pt x="91" y="253"/>
                  </a:lnTo>
                  <a:lnTo>
                    <a:pt x="90" y="259"/>
                  </a:lnTo>
                  <a:lnTo>
                    <a:pt x="89" y="264"/>
                  </a:lnTo>
                  <a:lnTo>
                    <a:pt x="88" y="269"/>
                  </a:lnTo>
                  <a:lnTo>
                    <a:pt x="87" y="274"/>
                  </a:lnTo>
                  <a:lnTo>
                    <a:pt x="86" y="279"/>
                  </a:lnTo>
                  <a:lnTo>
                    <a:pt x="85" y="292"/>
                  </a:lnTo>
                  <a:lnTo>
                    <a:pt x="84" y="297"/>
                  </a:lnTo>
                  <a:lnTo>
                    <a:pt x="84" y="302"/>
                  </a:lnTo>
                  <a:lnTo>
                    <a:pt x="82" y="310"/>
                  </a:lnTo>
                  <a:lnTo>
                    <a:pt x="81" y="315"/>
                  </a:lnTo>
                  <a:lnTo>
                    <a:pt x="81" y="320"/>
                  </a:lnTo>
                  <a:lnTo>
                    <a:pt x="79" y="325"/>
                  </a:lnTo>
                  <a:lnTo>
                    <a:pt x="78" y="330"/>
                  </a:lnTo>
                  <a:lnTo>
                    <a:pt x="78" y="333"/>
                  </a:lnTo>
                  <a:lnTo>
                    <a:pt x="77" y="340"/>
                  </a:lnTo>
                  <a:lnTo>
                    <a:pt x="76" y="346"/>
                  </a:lnTo>
                  <a:lnTo>
                    <a:pt x="75" y="351"/>
                  </a:lnTo>
                  <a:lnTo>
                    <a:pt x="74" y="356"/>
                  </a:lnTo>
                  <a:lnTo>
                    <a:pt x="72" y="361"/>
                  </a:lnTo>
                  <a:lnTo>
                    <a:pt x="70" y="365"/>
                  </a:lnTo>
                  <a:lnTo>
                    <a:pt x="69" y="371"/>
                  </a:lnTo>
                  <a:lnTo>
                    <a:pt x="67" y="374"/>
                  </a:lnTo>
                  <a:lnTo>
                    <a:pt x="65" y="376"/>
                  </a:lnTo>
                  <a:lnTo>
                    <a:pt x="63" y="380"/>
                  </a:lnTo>
                  <a:lnTo>
                    <a:pt x="58" y="384"/>
                  </a:lnTo>
                  <a:lnTo>
                    <a:pt x="56" y="384"/>
                  </a:lnTo>
                  <a:lnTo>
                    <a:pt x="54" y="383"/>
                  </a:lnTo>
                  <a:lnTo>
                    <a:pt x="52" y="383"/>
                  </a:lnTo>
                  <a:lnTo>
                    <a:pt x="50" y="381"/>
                  </a:lnTo>
                  <a:lnTo>
                    <a:pt x="49" y="381"/>
                  </a:lnTo>
                  <a:lnTo>
                    <a:pt x="46" y="375"/>
                  </a:lnTo>
                  <a:lnTo>
                    <a:pt x="44" y="374"/>
                  </a:lnTo>
                  <a:lnTo>
                    <a:pt x="43" y="369"/>
                  </a:lnTo>
                  <a:lnTo>
                    <a:pt x="41" y="366"/>
                  </a:lnTo>
                  <a:lnTo>
                    <a:pt x="40" y="361"/>
                  </a:lnTo>
                  <a:lnTo>
                    <a:pt x="39" y="356"/>
                  </a:lnTo>
                  <a:lnTo>
                    <a:pt x="38" y="351"/>
                  </a:lnTo>
                  <a:lnTo>
                    <a:pt x="37" y="346"/>
                  </a:lnTo>
                  <a:lnTo>
                    <a:pt x="35" y="340"/>
                  </a:lnTo>
                  <a:lnTo>
                    <a:pt x="34" y="335"/>
                  </a:lnTo>
                  <a:lnTo>
                    <a:pt x="32" y="330"/>
                  </a:lnTo>
                  <a:lnTo>
                    <a:pt x="31" y="325"/>
                  </a:lnTo>
                  <a:lnTo>
                    <a:pt x="29" y="320"/>
                  </a:lnTo>
                  <a:lnTo>
                    <a:pt x="29" y="315"/>
                  </a:lnTo>
                  <a:lnTo>
                    <a:pt x="28" y="310"/>
                  </a:lnTo>
                  <a:lnTo>
                    <a:pt x="27" y="305"/>
                  </a:lnTo>
                  <a:lnTo>
                    <a:pt x="26" y="300"/>
                  </a:lnTo>
                  <a:lnTo>
                    <a:pt x="25" y="298"/>
                  </a:lnTo>
                  <a:lnTo>
                    <a:pt x="24" y="292"/>
                  </a:lnTo>
                  <a:lnTo>
                    <a:pt x="23" y="287"/>
                  </a:lnTo>
                  <a:lnTo>
                    <a:pt x="23" y="282"/>
                  </a:lnTo>
                  <a:lnTo>
                    <a:pt x="22" y="276"/>
                  </a:lnTo>
                  <a:lnTo>
                    <a:pt x="22" y="271"/>
                  </a:lnTo>
                  <a:lnTo>
                    <a:pt x="21" y="266"/>
                  </a:lnTo>
                  <a:lnTo>
                    <a:pt x="21" y="261"/>
                  </a:lnTo>
                  <a:lnTo>
                    <a:pt x="20" y="256"/>
                  </a:lnTo>
                  <a:lnTo>
                    <a:pt x="20" y="251"/>
                  </a:lnTo>
                  <a:lnTo>
                    <a:pt x="20" y="246"/>
                  </a:lnTo>
                  <a:lnTo>
                    <a:pt x="19" y="241"/>
                  </a:lnTo>
                  <a:lnTo>
                    <a:pt x="19" y="236"/>
                  </a:lnTo>
                  <a:lnTo>
                    <a:pt x="19" y="230"/>
                  </a:lnTo>
                  <a:lnTo>
                    <a:pt x="19" y="225"/>
                  </a:lnTo>
                  <a:lnTo>
                    <a:pt x="18" y="220"/>
                  </a:lnTo>
                  <a:lnTo>
                    <a:pt x="18" y="215"/>
                  </a:lnTo>
                  <a:lnTo>
                    <a:pt x="17" y="210"/>
                  </a:lnTo>
                  <a:lnTo>
                    <a:pt x="17" y="205"/>
                  </a:lnTo>
                  <a:lnTo>
                    <a:pt x="17" y="200"/>
                  </a:lnTo>
                  <a:lnTo>
                    <a:pt x="16" y="195"/>
                  </a:lnTo>
                  <a:lnTo>
                    <a:pt x="16" y="189"/>
                  </a:lnTo>
                  <a:lnTo>
                    <a:pt x="16" y="184"/>
                  </a:lnTo>
                  <a:lnTo>
                    <a:pt x="16" y="179"/>
                  </a:lnTo>
                  <a:lnTo>
                    <a:pt x="16" y="174"/>
                  </a:lnTo>
                  <a:lnTo>
                    <a:pt x="15" y="166"/>
                  </a:lnTo>
                  <a:lnTo>
                    <a:pt x="15" y="164"/>
                  </a:lnTo>
                  <a:lnTo>
                    <a:pt x="15" y="159"/>
                  </a:lnTo>
                  <a:lnTo>
                    <a:pt x="15" y="154"/>
                  </a:lnTo>
                  <a:lnTo>
                    <a:pt x="14" y="148"/>
                  </a:lnTo>
                  <a:lnTo>
                    <a:pt x="14" y="143"/>
                  </a:lnTo>
                  <a:lnTo>
                    <a:pt x="13" y="138"/>
                  </a:lnTo>
                  <a:lnTo>
                    <a:pt x="11" y="131"/>
                  </a:lnTo>
                  <a:lnTo>
                    <a:pt x="11" y="123"/>
                  </a:lnTo>
                  <a:lnTo>
                    <a:pt x="11" y="118"/>
                  </a:lnTo>
                  <a:lnTo>
                    <a:pt x="11" y="113"/>
                  </a:lnTo>
                  <a:lnTo>
                    <a:pt x="10" y="108"/>
                  </a:lnTo>
                  <a:lnTo>
                    <a:pt x="10" y="102"/>
                  </a:lnTo>
                  <a:lnTo>
                    <a:pt x="9" y="97"/>
                  </a:lnTo>
                  <a:lnTo>
                    <a:pt x="9" y="91"/>
                  </a:lnTo>
                  <a:lnTo>
                    <a:pt x="0" y="51"/>
                  </a:lnTo>
                  <a:lnTo>
                    <a:pt x="8" y="90"/>
                  </a:lnTo>
                  <a:lnTo>
                    <a:pt x="9" y="83"/>
                  </a:lnTo>
                </a:path>
              </a:pathLst>
            </a:custGeom>
            <a:noFill/>
            <a:ln w="12700" cap="rnd">
              <a:solidFill>
                <a:schemeClr val="bg1"/>
              </a:solidFill>
              <a:round/>
              <a:headEnd/>
              <a:tailEnd/>
            </a:ln>
          </p:spPr>
          <p:txBody>
            <a:bodyPr/>
            <a:lstStyle/>
            <a:p>
              <a:endParaRPr lang="en-US"/>
            </a:p>
          </p:txBody>
        </p:sp>
        <p:sp>
          <p:nvSpPr>
            <p:cNvPr id="70688" name="Freeform 20"/>
            <p:cNvSpPr>
              <a:spLocks/>
            </p:cNvSpPr>
            <p:nvPr/>
          </p:nvSpPr>
          <p:spPr bwMode="auto">
            <a:xfrm>
              <a:off x="1419" y="2621"/>
              <a:ext cx="103" cy="314"/>
            </a:xfrm>
            <a:custGeom>
              <a:avLst/>
              <a:gdLst>
                <a:gd name="T0" fmla="*/ 1 w 103"/>
                <a:gd name="T1" fmla="*/ 293 h 314"/>
                <a:gd name="T2" fmla="*/ 1 w 103"/>
                <a:gd name="T3" fmla="*/ 280 h 314"/>
                <a:gd name="T4" fmla="*/ 1 w 103"/>
                <a:gd name="T5" fmla="*/ 280 h 314"/>
                <a:gd name="T6" fmla="*/ 3 w 103"/>
                <a:gd name="T7" fmla="*/ 266 h 314"/>
                <a:gd name="T8" fmla="*/ 1 w 103"/>
                <a:gd name="T9" fmla="*/ 253 h 314"/>
                <a:gd name="T10" fmla="*/ 3 w 103"/>
                <a:gd name="T11" fmla="*/ 243 h 314"/>
                <a:gd name="T12" fmla="*/ 3 w 103"/>
                <a:gd name="T13" fmla="*/ 233 h 314"/>
                <a:gd name="T14" fmla="*/ 4 w 103"/>
                <a:gd name="T15" fmla="*/ 222 h 314"/>
                <a:gd name="T16" fmla="*/ 5 w 103"/>
                <a:gd name="T17" fmla="*/ 212 h 314"/>
                <a:gd name="T18" fmla="*/ 6 w 103"/>
                <a:gd name="T19" fmla="*/ 202 h 314"/>
                <a:gd name="T20" fmla="*/ 7 w 103"/>
                <a:gd name="T21" fmla="*/ 189 h 314"/>
                <a:gd name="T22" fmla="*/ 8 w 103"/>
                <a:gd name="T23" fmla="*/ 179 h 314"/>
                <a:gd name="T24" fmla="*/ 9 w 103"/>
                <a:gd name="T25" fmla="*/ 169 h 314"/>
                <a:gd name="T26" fmla="*/ 10 w 103"/>
                <a:gd name="T27" fmla="*/ 158 h 314"/>
                <a:gd name="T28" fmla="*/ 11 w 103"/>
                <a:gd name="T29" fmla="*/ 148 h 314"/>
                <a:gd name="T30" fmla="*/ 12 w 103"/>
                <a:gd name="T31" fmla="*/ 135 h 314"/>
                <a:gd name="T32" fmla="*/ 13 w 103"/>
                <a:gd name="T33" fmla="*/ 125 h 314"/>
                <a:gd name="T34" fmla="*/ 15 w 103"/>
                <a:gd name="T35" fmla="*/ 115 h 314"/>
                <a:gd name="T36" fmla="*/ 17 w 103"/>
                <a:gd name="T37" fmla="*/ 105 h 314"/>
                <a:gd name="T38" fmla="*/ 19 w 103"/>
                <a:gd name="T39" fmla="*/ 87 h 314"/>
                <a:gd name="T40" fmla="*/ 21 w 103"/>
                <a:gd name="T41" fmla="*/ 74 h 314"/>
                <a:gd name="T42" fmla="*/ 22 w 103"/>
                <a:gd name="T43" fmla="*/ 64 h 314"/>
                <a:gd name="T44" fmla="*/ 25 w 103"/>
                <a:gd name="T45" fmla="*/ 54 h 314"/>
                <a:gd name="T46" fmla="*/ 26 w 103"/>
                <a:gd name="T47" fmla="*/ 43 h 314"/>
                <a:gd name="T48" fmla="*/ 28 w 103"/>
                <a:gd name="T49" fmla="*/ 33 h 314"/>
                <a:gd name="T50" fmla="*/ 31 w 103"/>
                <a:gd name="T51" fmla="*/ 23 h 314"/>
                <a:gd name="T52" fmla="*/ 35 w 103"/>
                <a:gd name="T53" fmla="*/ 13 h 314"/>
                <a:gd name="T54" fmla="*/ 39 w 103"/>
                <a:gd name="T55" fmla="*/ 8 h 314"/>
                <a:gd name="T56" fmla="*/ 45 w 103"/>
                <a:gd name="T57" fmla="*/ 0 h 314"/>
                <a:gd name="T58" fmla="*/ 50 w 103"/>
                <a:gd name="T59" fmla="*/ 1 h 314"/>
                <a:gd name="T60" fmla="*/ 54 w 103"/>
                <a:gd name="T61" fmla="*/ 3 h 314"/>
                <a:gd name="T62" fmla="*/ 58 w 103"/>
                <a:gd name="T63" fmla="*/ 9 h 314"/>
                <a:gd name="T64" fmla="*/ 61 w 103"/>
                <a:gd name="T65" fmla="*/ 15 h 314"/>
                <a:gd name="T66" fmla="*/ 64 w 103"/>
                <a:gd name="T67" fmla="*/ 23 h 314"/>
                <a:gd name="T68" fmla="*/ 67 w 103"/>
                <a:gd name="T69" fmla="*/ 33 h 314"/>
                <a:gd name="T70" fmla="*/ 70 w 103"/>
                <a:gd name="T71" fmla="*/ 43 h 314"/>
                <a:gd name="T72" fmla="*/ 72 w 103"/>
                <a:gd name="T73" fmla="*/ 54 h 314"/>
                <a:gd name="T74" fmla="*/ 75 w 103"/>
                <a:gd name="T75" fmla="*/ 64 h 314"/>
                <a:gd name="T76" fmla="*/ 76 w 103"/>
                <a:gd name="T77" fmla="*/ 74 h 314"/>
                <a:gd name="T78" fmla="*/ 79 w 103"/>
                <a:gd name="T79" fmla="*/ 84 h 314"/>
                <a:gd name="T80" fmla="*/ 81 w 103"/>
                <a:gd name="T81" fmla="*/ 92 h 314"/>
                <a:gd name="T82" fmla="*/ 82 w 103"/>
                <a:gd name="T83" fmla="*/ 102 h 314"/>
                <a:gd name="T84" fmla="*/ 83 w 103"/>
                <a:gd name="T85" fmla="*/ 112 h 314"/>
                <a:gd name="T86" fmla="*/ 84 w 103"/>
                <a:gd name="T87" fmla="*/ 123 h 314"/>
                <a:gd name="T88" fmla="*/ 84 w 103"/>
                <a:gd name="T89" fmla="*/ 133 h 314"/>
                <a:gd name="T90" fmla="*/ 85 w 103"/>
                <a:gd name="T91" fmla="*/ 143 h 314"/>
                <a:gd name="T92" fmla="*/ 86 w 103"/>
                <a:gd name="T93" fmla="*/ 153 h 314"/>
                <a:gd name="T94" fmla="*/ 87 w 103"/>
                <a:gd name="T95" fmla="*/ 164 h 314"/>
                <a:gd name="T96" fmla="*/ 88 w 103"/>
                <a:gd name="T97" fmla="*/ 174 h 314"/>
                <a:gd name="T98" fmla="*/ 88 w 103"/>
                <a:gd name="T99" fmla="*/ 184 h 314"/>
                <a:gd name="T100" fmla="*/ 89 w 103"/>
                <a:gd name="T101" fmla="*/ 194 h 314"/>
                <a:gd name="T102" fmla="*/ 89 w 103"/>
                <a:gd name="T103" fmla="*/ 204 h 314"/>
                <a:gd name="T104" fmla="*/ 90 w 103"/>
                <a:gd name="T105" fmla="*/ 217 h 314"/>
                <a:gd name="T106" fmla="*/ 90 w 103"/>
                <a:gd name="T107" fmla="*/ 225 h 314"/>
                <a:gd name="T108" fmla="*/ 91 w 103"/>
                <a:gd name="T109" fmla="*/ 235 h 314"/>
                <a:gd name="T110" fmla="*/ 92 w 103"/>
                <a:gd name="T111" fmla="*/ 245 h 314"/>
                <a:gd name="T112" fmla="*/ 94 w 103"/>
                <a:gd name="T113" fmla="*/ 261 h 314"/>
                <a:gd name="T114" fmla="*/ 94 w 103"/>
                <a:gd name="T115" fmla="*/ 271 h 314"/>
                <a:gd name="T116" fmla="*/ 95 w 103"/>
                <a:gd name="T117" fmla="*/ 281 h 314"/>
                <a:gd name="T118" fmla="*/ 96 w 103"/>
                <a:gd name="T119" fmla="*/ 293 h 314"/>
                <a:gd name="T120" fmla="*/ 102 w 103"/>
                <a:gd name="T121" fmla="*/ 313 h 314"/>
                <a:gd name="T122" fmla="*/ 96 w 103"/>
                <a:gd name="T123" fmla="*/ 300 h 31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3"/>
                <a:gd name="T187" fmla="*/ 0 h 314"/>
                <a:gd name="T188" fmla="*/ 103 w 103"/>
                <a:gd name="T189" fmla="*/ 314 h 31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3" h="314">
                  <a:moveTo>
                    <a:pt x="0" y="300"/>
                  </a:moveTo>
                  <a:lnTo>
                    <a:pt x="1" y="293"/>
                  </a:lnTo>
                  <a:lnTo>
                    <a:pt x="1" y="286"/>
                  </a:lnTo>
                  <a:lnTo>
                    <a:pt x="1" y="280"/>
                  </a:lnTo>
                  <a:lnTo>
                    <a:pt x="1" y="272"/>
                  </a:lnTo>
                  <a:lnTo>
                    <a:pt x="3" y="266"/>
                  </a:lnTo>
                  <a:lnTo>
                    <a:pt x="1" y="266"/>
                  </a:lnTo>
                  <a:lnTo>
                    <a:pt x="1" y="253"/>
                  </a:lnTo>
                  <a:lnTo>
                    <a:pt x="2" y="248"/>
                  </a:lnTo>
                  <a:lnTo>
                    <a:pt x="3" y="243"/>
                  </a:lnTo>
                  <a:lnTo>
                    <a:pt x="3" y="238"/>
                  </a:lnTo>
                  <a:lnTo>
                    <a:pt x="3" y="233"/>
                  </a:lnTo>
                  <a:lnTo>
                    <a:pt x="3" y="227"/>
                  </a:lnTo>
                  <a:lnTo>
                    <a:pt x="4" y="222"/>
                  </a:lnTo>
                  <a:lnTo>
                    <a:pt x="5" y="217"/>
                  </a:lnTo>
                  <a:lnTo>
                    <a:pt x="5" y="212"/>
                  </a:lnTo>
                  <a:lnTo>
                    <a:pt x="6" y="207"/>
                  </a:lnTo>
                  <a:lnTo>
                    <a:pt x="6" y="202"/>
                  </a:lnTo>
                  <a:lnTo>
                    <a:pt x="7" y="197"/>
                  </a:lnTo>
                  <a:lnTo>
                    <a:pt x="7" y="189"/>
                  </a:lnTo>
                  <a:lnTo>
                    <a:pt x="7" y="184"/>
                  </a:lnTo>
                  <a:lnTo>
                    <a:pt x="8" y="179"/>
                  </a:lnTo>
                  <a:lnTo>
                    <a:pt x="9" y="175"/>
                  </a:lnTo>
                  <a:lnTo>
                    <a:pt x="9" y="169"/>
                  </a:lnTo>
                  <a:lnTo>
                    <a:pt x="9" y="164"/>
                  </a:lnTo>
                  <a:lnTo>
                    <a:pt x="10" y="158"/>
                  </a:lnTo>
                  <a:lnTo>
                    <a:pt x="11" y="153"/>
                  </a:lnTo>
                  <a:lnTo>
                    <a:pt x="11" y="148"/>
                  </a:lnTo>
                  <a:lnTo>
                    <a:pt x="12" y="143"/>
                  </a:lnTo>
                  <a:lnTo>
                    <a:pt x="12" y="135"/>
                  </a:lnTo>
                  <a:lnTo>
                    <a:pt x="12" y="130"/>
                  </a:lnTo>
                  <a:lnTo>
                    <a:pt x="13" y="125"/>
                  </a:lnTo>
                  <a:lnTo>
                    <a:pt x="14" y="120"/>
                  </a:lnTo>
                  <a:lnTo>
                    <a:pt x="15" y="115"/>
                  </a:lnTo>
                  <a:lnTo>
                    <a:pt x="16" y="110"/>
                  </a:lnTo>
                  <a:lnTo>
                    <a:pt x="17" y="105"/>
                  </a:lnTo>
                  <a:lnTo>
                    <a:pt x="18" y="92"/>
                  </a:lnTo>
                  <a:lnTo>
                    <a:pt x="19" y="87"/>
                  </a:lnTo>
                  <a:lnTo>
                    <a:pt x="19" y="82"/>
                  </a:lnTo>
                  <a:lnTo>
                    <a:pt x="21" y="74"/>
                  </a:lnTo>
                  <a:lnTo>
                    <a:pt x="22" y="69"/>
                  </a:lnTo>
                  <a:lnTo>
                    <a:pt x="22" y="64"/>
                  </a:lnTo>
                  <a:lnTo>
                    <a:pt x="24" y="59"/>
                  </a:lnTo>
                  <a:lnTo>
                    <a:pt x="25" y="54"/>
                  </a:lnTo>
                  <a:lnTo>
                    <a:pt x="25" y="51"/>
                  </a:lnTo>
                  <a:lnTo>
                    <a:pt x="26" y="43"/>
                  </a:lnTo>
                  <a:lnTo>
                    <a:pt x="27" y="38"/>
                  </a:lnTo>
                  <a:lnTo>
                    <a:pt x="28" y="33"/>
                  </a:lnTo>
                  <a:lnTo>
                    <a:pt x="30" y="28"/>
                  </a:lnTo>
                  <a:lnTo>
                    <a:pt x="31" y="23"/>
                  </a:lnTo>
                  <a:lnTo>
                    <a:pt x="33" y="19"/>
                  </a:lnTo>
                  <a:lnTo>
                    <a:pt x="35" y="13"/>
                  </a:lnTo>
                  <a:lnTo>
                    <a:pt x="37" y="10"/>
                  </a:lnTo>
                  <a:lnTo>
                    <a:pt x="39" y="8"/>
                  </a:lnTo>
                  <a:lnTo>
                    <a:pt x="41" y="4"/>
                  </a:lnTo>
                  <a:lnTo>
                    <a:pt x="45" y="0"/>
                  </a:lnTo>
                  <a:lnTo>
                    <a:pt x="48" y="0"/>
                  </a:lnTo>
                  <a:lnTo>
                    <a:pt x="50" y="1"/>
                  </a:lnTo>
                  <a:lnTo>
                    <a:pt x="52" y="1"/>
                  </a:lnTo>
                  <a:lnTo>
                    <a:pt x="54" y="3"/>
                  </a:lnTo>
                  <a:lnTo>
                    <a:pt x="55" y="3"/>
                  </a:lnTo>
                  <a:lnTo>
                    <a:pt x="58" y="9"/>
                  </a:lnTo>
                  <a:lnTo>
                    <a:pt x="60" y="10"/>
                  </a:lnTo>
                  <a:lnTo>
                    <a:pt x="61" y="15"/>
                  </a:lnTo>
                  <a:lnTo>
                    <a:pt x="63" y="18"/>
                  </a:lnTo>
                  <a:lnTo>
                    <a:pt x="64" y="23"/>
                  </a:lnTo>
                  <a:lnTo>
                    <a:pt x="66" y="28"/>
                  </a:lnTo>
                  <a:lnTo>
                    <a:pt x="67" y="33"/>
                  </a:lnTo>
                  <a:lnTo>
                    <a:pt x="68" y="38"/>
                  </a:lnTo>
                  <a:lnTo>
                    <a:pt x="70" y="43"/>
                  </a:lnTo>
                  <a:lnTo>
                    <a:pt x="71" y="49"/>
                  </a:lnTo>
                  <a:lnTo>
                    <a:pt x="72" y="54"/>
                  </a:lnTo>
                  <a:lnTo>
                    <a:pt x="74" y="59"/>
                  </a:lnTo>
                  <a:lnTo>
                    <a:pt x="75" y="64"/>
                  </a:lnTo>
                  <a:lnTo>
                    <a:pt x="76" y="69"/>
                  </a:lnTo>
                  <a:lnTo>
                    <a:pt x="76" y="74"/>
                  </a:lnTo>
                  <a:lnTo>
                    <a:pt x="78" y="79"/>
                  </a:lnTo>
                  <a:lnTo>
                    <a:pt x="79" y="84"/>
                  </a:lnTo>
                  <a:lnTo>
                    <a:pt x="79" y="86"/>
                  </a:lnTo>
                  <a:lnTo>
                    <a:pt x="81" y="92"/>
                  </a:lnTo>
                  <a:lnTo>
                    <a:pt x="81" y="97"/>
                  </a:lnTo>
                  <a:lnTo>
                    <a:pt x="82" y="102"/>
                  </a:lnTo>
                  <a:lnTo>
                    <a:pt x="82" y="107"/>
                  </a:lnTo>
                  <a:lnTo>
                    <a:pt x="83" y="112"/>
                  </a:lnTo>
                  <a:lnTo>
                    <a:pt x="84" y="118"/>
                  </a:lnTo>
                  <a:lnTo>
                    <a:pt x="84" y="123"/>
                  </a:lnTo>
                  <a:lnTo>
                    <a:pt x="84" y="128"/>
                  </a:lnTo>
                  <a:lnTo>
                    <a:pt x="84" y="133"/>
                  </a:lnTo>
                  <a:lnTo>
                    <a:pt x="85" y="138"/>
                  </a:lnTo>
                  <a:lnTo>
                    <a:pt x="85" y="143"/>
                  </a:lnTo>
                  <a:lnTo>
                    <a:pt x="85" y="148"/>
                  </a:lnTo>
                  <a:lnTo>
                    <a:pt x="86" y="153"/>
                  </a:lnTo>
                  <a:lnTo>
                    <a:pt x="86" y="158"/>
                  </a:lnTo>
                  <a:lnTo>
                    <a:pt x="87" y="164"/>
                  </a:lnTo>
                  <a:lnTo>
                    <a:pt x="87" y="169"/>
                  </a:lnTo>
                  <a:lnTo>
                    <a:pt x="88" y="174"/>
                  </a:lnTo>
                  <a:lnTo>
                    <a:pt x="88" y="179"/>
                  </a:lnTo>
                  <a:lnTo>
                    <a:pt x="88" y="184"/>
                  </a:lnTo>
                  <a:lnTo>
                    <a:pt x="89" y="189"/>
                  </a:lnTo>
                  <a:lnTo>
                    <a:pt x="89" y="194"/>
                  </a:lnTo>
                  <a:lnTo>
                    <a:pt x="89" y="199"/>
                  </a:lnTo>
                  <a:lnTo>
                    <a:pt x="89" y="204"/>
                  </a:lnTo>
                  <a:lnTo>
                    <a:pt x="89" y="210"/>
                  </a:lnTo>
                  <a:lnTo>
                    <a:pt x="90" y="217"/>
                  </a:lnTo>
                  <a:lnTo>
                    <a:pt x="90" y="220"/>
                  </a:lnTo>
                  <a:lnTo>
                    <a:pt x="90" y="225"/>
                  </a:lnTo>
                  <a:lnTo>
                    <a:pt x="90" y="230"/>
                  </a:lnTo>
                  <a:lnTo>
                    <a:pt x="91" y="235"/>
                  </a:lnTo>
                  <a:lnTo>
                    <a:pt x="91" y="240"/>
                  </a:lnTo>
                  <a:lnTo>
                    <a:pt x="92" y="245"/>
                  </a:lnTo>
                  <a:lnTo>
                    <a:pt x="94" y="253"/>
                  </a:lnTo>
                  <a:lnTo>
                    <a:pt x="94" y="261"/>
                  </a:lnTo>
                  <a:lnTo>
                    <a:pt x="94" y="266"/>
                  </a:lnTo>
                  <a:lnTo>
                    <a:pt x="94" y="271"/>
                  </a:lnTo>
                  <a:lnTo>
                    <a:pt x="95" y="276"/>
                  </a:lnTo>
                  <a:lnTo>
                    <a:pt x="95" y="281"/>
                  </a:lnTo>
                  <a:lnTo>
                    <a:pt x="96" y="286"/>
                  </a:lnTo>
                  <a:lnTo>
                    <a:pt x="96" y="293"/>
                  </a:lnTo>
                  <a:lnTo>
                    <a:pt x="97" y="299"/>
                  </a:lnTo>
                  <a:lnTo>
                    <a:pt x="102" y="313"/>
                  </a:lnTo>
                  <a:lnTo>
                    <a:pt x="96" y="300"/>
                  </a:lnTo>
                </a:path>
              </a:pathLst>
            </a:custGeom>
            <a:noFill/>
            <a:ln w="12700" cap="rnd">
              <a:solidFill>
                <a:schemeClr val="bg1"/>
              </a:solidFill>
              <a:round/>
              <a:headEnd/>
              <a:tailEnd/>
            </a:ln>
          </p:spPr>
          <p:txBody>
            <a:bodyPr/>
            <a:lstStyle/>
            <a:p>
              <a:endParaRPr lang="en-US"/>
            </a:p>
          </p:txBody>
        </p:sp>
        <p:sp>
          <p:nvSpPr>
            <p:cNvPr id="70689" name="Freeform 21"/>
            <p:cNvSpPr>
              <a:spLocks/>
            </p:cNvSpPr>
            <p:nvPr/>
          </p:nvSpPr>
          <p:spPr bwMode="auto">
            <a:xfrm>
              <a:off x="1419" y="2621"/>
              <a:ext cx="103" cy="328"/>
            </a:xfrm>
            <a:custGeom>
              <a:avLst/>
              <a:gdLst>
                <a:gd name="T0" fmla="*/ 96 w 103"/>
                <a:gd name="T1" fmla="*/ 294 h 328"/>
                <a:gd name="T2" fmla="*/ 96 w 103"/>
                <a:gd name="T3" fmla="*/ 281 h 328"/>
                <a:gd name="T4" fmla="*/ 96 w 103"/>
                <a:gd name="T5" fmla="*/ 281 h 328"/>
                <a:gd name="T6" fmla="*/ 93 w 103"/>
                <a:gd name="T7" fmla="*/ 267 h 328"/>
                <a:gd name="T8" fmla="*/ 95 w 103"/>
                <a:gd name="T9" fmla="*/ 254 h 328"/>
                <a:gd name="T10" fmla="*/ 94 w 103"/>
                <a:gd name="T11" fmla="*/ 244 h 328"/>
                <a:gd name="T12" fmla="*/ 93 w 103"/>
                <a:gd name="T13" fmla="*/ 233 h 328"/>
                <a:gd name="T14" fmla="*/ 92 w 103"/>
                <a:gd name="T15" fmla="*/ 223 h 328"/>
                <a:gd name="T16" fmla="*/ 92 w 103"/>
                <a:gd name="T17" fmla="*/ 213 h 328"/>
                <a:gd name="T18" fmla="*/ 90 w 103"/>
                <a:gd name="T19" fmla="*/ 203 h 328"/>
                <a:gd name="T20" fmla="*/ 90 w 103"/>
                <a:gd name="T21" fmla="*/ 190 h 328"/>
                <a:gd name="T22" fmla="*/ 89 w 103"/>
                <a:gd name="T23" fmla="*/ 180 h 328"/>
                <a:gd name="T24" fmla="*/ 87 w 103"/>
                <a:gd name="T25" fmla="*/ 169 h 328"/>
                <a:gd name="T26" fmla="*/ 86 w 103"/>
                <a:gd name="T27" fmla="*/ 159 h 328"/>
                <a:gd name="T28" fmla="*/ 86 w 103"/>
                <a:gd name="T29" fmla="*/ 149 h 328"/>
                <a:gd name="T30" fmla="*/ 84 w 103"/>
                <a:gd name="T31" fmla="*/ 136 h 328"/>
                <a:gd name="T32" fmla="*/ 83 w 103"/>
                <a:gd name="T33" fmla="*/ 126 h 328"/>
                <a:gd name="T34" fmla="*/ 82 w 103"/>
                <a:gd name="T35" fmla="*/ 115 h 328"/>
                <a:gd name="T36" fmla="*/ 80 w 103"/>
                <a:gd name="T37" fmla="*/ 105 h 328"/>
                <a:gd name="T38" fmla="*/ 78 w 103"/>
                <a:gd name="T39" fmla="*/ 87 h 328"/>
                <a:gd name="T40" fmla="*/ 76 w 103"/>
                <a:gd name="T41" fmla="*/ 74 h 328"/>
                <a:gd name="T42" fmla="*/ 74 w 103"/>
                <a:gd name="T43" fmla="*/ 64 h 328"/>
                <a:gd name="T44" fmla="*/ 72 w 103"/>
                <a:gd name="T45" fmla="*/ 54 h 328"/>
                <a:gd name="T46" fmla="*/ 71 w 103"/>
                <a:gd name="T47" fmla="*/ 44 h 328"/>
                <a:gd name="T48" fmla="*/ 68 w 103"/>
                <a:gd name="T49" fmla="*/ 33 h 328"/>
                <a:gd name="T50" fmla="*/ 65 w 103"/>
                <a:gd name="T51" fmla="*/ 23 h 328"/>
                <a:gd name="T52" fmla="*/ 62 w 103"/>
                <a:gd name="T53" fmla="*/ 13 h 328"/>
                <a:gd name="T54" fmla="*/ 58 w 103"/>
                <a:gd name="T55" fmla="*/ 8 h 328"/>
                <a:gd name="T56" fmla="*/ 51 w 103"/>
                <a:gd name="T57" fmla="*/ 0 h 328"/>
                <a:gd name="T58" fmla="*/ 47 w 103"/>
                <a:gd name="T59" fmla="*/ 1 h 328"/>
                <a:gd name="T60" fmla="*/ 42 w 103"/>
                <a:gd name="T61" fmla="*/ 3 h 328"/>
                <a:gd name="T62" fmla="*/ 39 w 103"/>
                <a:gd name="T63" fmla="*/ 9 h 328"/>
                <a:gd name="T64" fmla="*/ 36 w 103"/>
                <a:gd name="T65" fmla="*/ 15 h 328"/>
                <a:gd name="T66" fmla="*/ 32 w 103"/>
                <a:gd name="T67" fmla="*/ 23 h 328"/>
                <a:gd name="T68" fmla="*/ 30 w 103"/>
                <a:gd name="T69" fmla="*/ 33 h 328"/>
                <a:gd name="T70" fmla="*/ 27 w 103"/>
                <a:gd name="T71" fmla="*/ 44 h 328"/>
                <a:gd name="T72" fmla="*/ 24 w 103"/>
                <a:gd name="T73" fmla="*/ 54 h 328"/>
                <a:gd name="T74" fmla="*/ 21 w 103"/>
                <a:gd name="T75" fmla="*/ 64 h 328"/>
                <a:gd name="T76" fmla="*/ 20 w 103"/>
                <a:gd name="T77" fmla="*/ 74 h 328"/>
                <a:gd name="T78" fmla="*/ 18 w 103"/>
                <a:gd name="T79" fmla="*/ 85 h 328"/>
                <a:gd name="T80" fmla="*/ 16 w 103"/>
                <a:gd name="T81" fmla="*/ 92 h 328"/>
                <a:gd name="T82" fmla="*/ 15 w 103"/>
                <a:gd name="T83" fmla="*/ 103 h 328"/>
                <a:gd name="T84" fmla="*/ 14 w 103"/>
                <a:gd name="T85" fmla="*/ 113 h 328"/>
                <a:gd name="T86" fmla="*/ 13 w 103"/>
                <a:gd name="T87" fmla="*/ 123 h 328"/>
                <a:gd name="T88" fmla="*/ 12 w 103"/>
                <a:gd name="T89" fmla="*/ 133 h 328"/>
                <a:gd name="T90" fmla="*/ 11 w 103"/>
                <a:gd name="T91" fmla="*/ 144 h 328"/>
                <a:gd name="T92" fmla="*/ 11 w 103"/>
                <a:gd name="T93" fmla="*/ 154 h 328"/>
                <a:gd name="T94" fmla="*/ 10 w 103"/>
                <a:gd name="T95" fmla="*/ 164 h 328"/>
                <a:gd name="T96" fmla="*/ 9 w 103"/>
                <a:gd name="T97" fmla="*/ 174 h 328"/>
                <a:gd name="T98" fmla="*/ 8 w 103"/>
                <a:gd name="T99" fmla="*/ 185 h 328"/>
                <a:gd name="T100" fmla="*/ 8 w 103"/>
                <a:gd name="T101" fmla="*/ 195 h 328"/>
                <a:gd name="T102" fmla="*/ 8 w 103"/>
                <a:gd name="T103" fmla="*/ 205 h 328"/>
                <a:gd name="T104" fmla="*/ 6 w 103"/>
                <a:gd name="T105" fmla="*/ 218 h 328"/>
                <a:gd name="T106" fmla="*/ 6 w 103"/>
                <a:gd name="T107" fmla="*/ 226 h 328"/>
                <a:gd name="T108" fmla="*/ 6 w 103"/>
                <a:gd name="T109" fmla="*/ 236 h 328"/>
                <a:gd name="T110" fmla="*/ 5 w 103"/>
                <a:gd name="T111" fmla="*/ 246 h 328"/>
                <a:gd name="T112" fmla="*/ 2 w 103"/>
                <a:gd name="T113" fmla="*/ 262 h 328"/>
                <a:gd name="T114" fmla="*/ 2 w 103"/>
                <a:gd name="T115" fmla="*/ 272 h 328"/>
                <a:gd name="T116" fmla="*/ 2 w 103"/>
                <a:gd name="T117" fmla="*/ 282 h 328"/>
                <a:gd name="T118" fmla="*/ 0 w 103"/>
                <a:gd name="T119" fmla="*/ 294 h 328"/>
                <a:gd name="T120" fmla="*/ 2 w 103"/>
                <a:gd name="T121" fmla="*/ 305 h 328"/>
                <a:gd name="T122" fmla="*/ 0 w 103"/>
                <a:gd name="T123" fmla="*/ 301 h 3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3"/>
                <a:gd name="T187" fmla="*/ 0 h 328"/>
                <a:gd name="T188" fmla="*/ 103 w 103"/>
                <a:gd name="T189" fmla="*/ 328 h 3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3" h="328">
                  <a:moveTo>
                    <a:pt x="102" y="327"/>
                  </a:moveTo>
                  <a:lnTo>
                    <a:pt x="96" y="294"/>
                  </a:lnTo>
                  <a:lnTo>
                    <a:pt x="96" y="287"/>
                  </a:lnTo>
                  <a:lnTo>
                    <a:pt x="96" y="281"/>
                  </a:lnTo>
                  <a:lnTo>
                    <a:pt x="96" y="273"/>
                  </a:lnTo>
                  <a:lnTo>
                    <a:pt x="93" y="267"/>
                  </a:lnTo>
                  <a:lnTo>
                    <a:pt x="96" y="267"/>
                  </a:lnTo>
                  <a:lnTo>
                    <a:pt x="95" y="254"/>
                  </a:lnTo>
                  <a:lnTo>
                    <a:pt x="95" y="249"/>
                  </a:lnTo>
                  <a:lnTo>
                    <a:pt x="94" y="244"/>
                  </a:lnTo>
                  <a:lnTo>
                    <a:pt x="93" y="239"/>
                  </a:lnTo>
                  <a:lnTo>
                    <a:pt x="93" y="233"/>
                  </a:lnTo>
                  <a:lnTo>
                    <a:pt x="93" y="228"/>
                  </a:lnTo>
                  <a:lnTo>
                    <a:pt x="92" y="223"/>
                  </a:lnTo>
                  <a:lnTo>
                    <a:pt x="92" y="218"/>
                  </a:lnTo>
                  <a:lnTo>
                    <a:pt x="92" y="213"/>
                  </a:lnTo>
                  <a:lnTo>
                    <a:pt x="90" y="208"/>
                  </a:lnTo>
                  <a:lnTo>
                    <a:pt x="90" y="203"/>
                  </a:lnTo>
                  <a:lnTo>
                    <a:pt x="90" y="197"/>
                  </a:lnTo>
                  <a:lnTo>
                    <a:pt x="90" y="190"/>
                  </a:lnTo>
                  <a:lnTo>
                    <a:pt x="89" y="185"/>
                  </a:lnTo>
                  <a:lnTo>
                    <a:pt x="89" y="180"/>
                  </a:lnTo>
                  <a:lnTo>
                    <a:pt x="88" y="176"/>
                  </a:lnTo>
                  <a:lnTo>
                    <a:pt x="87" y="169"/>
                  </a:lnTo>
                  <a:lnTo>
                    <a:pt x="87" y="164"/>
                  </a:lnTo>
                  <a:lnTo>
                    <a:pt x="86" y="159"/>
                  </a:lnTo>
                  <a:lnTo>
                    <a:pt x="86" y="154"/>
                  </a:lnTo>
                  <a:lnTo>
                    <a:pt x="86" y="149"/>
                  </a:lnTo>
                  <a:lnTo>
                    <a:pt x="85" y="144"/>
                  </a:lnTo>
                  <a:lnTo>
                    <a:pt x="84" y="136"/>
                  </a:lnTo>
                  <a:lnTo>
                    <a:pt x="84" y="131"/>
                  </a:lnTo>
                  <a:lnTo>
                    <a:pt x="83" y="126"/>
                  </a:lnTo>
                  <a:lnTo>
                    <a:pt x="83" y="121"/>
                  </a:lnTo>
                  <a:lnTo>
                    <a:pt x="82" y="115"/>
                  </a:lnTo>
                  <a:lnTo>
                    <a:pt x="81" y="110"/>
                  </a:lnTo>
                  <a:lnTo>
                    <a:pt x="80" y="105"/>
                  </a:lnTo>
                  <a:lnTo>
                    <a:pt x="79" y="92"/>
                  </a:lnTo>
                  <a:lnTo>
                    <a:pt x="78" y="87"/>
                  </a:lnTo>
                  <a:lnTo>
                    <a:pt x="77" y="82"/>
                  </a:lnTo>
                  <a:lnTo>
                    <a:pt x="76" y="74"/>
                  </a:lnTo>
                  <a:lnTo>
                    <a:pt x="75" y="69"/>
                  </a:lnTo>
                  <a:lnTo>
                    <a:pt x="74" y="64"/>
                  </a:lnTo>
                  <a:lnTo>
                    <a:pt x="73" y="59"/>
                  </a:lnTo>
                  <a:lnTo>
                    <a:pt x="72" y="54"/>
                  </a:lnTo>
                  <a:lnTo>
                    <a:pt x="71" y="51"/>
                  </a:lnTo>
                  <a:lnTo>
                    <a:pt x="71" y="44"/>
                  </a:lnTo>
                  <a:lnTo>
                    <a:pt x="69" y="38"/>
                  </a:lnTo>
                  <a:lnTo>
                    <a:pt x="68" y="33"/>
                  </a:lnTo>
                  <a:lnTo>
                    <a:pt x="67" y="28"/>
                  </a:lnTo>
                  <a:lnTo>
                    <a:pt x="65" y="23"/>
                  </a:lnTo>
                  <a:lnTo>
                    <a:pt x="63" y="19"/>
                  </a:lnTo>
                  <a:lnTo>
                    <a:pt x="62" y="13"/>
                  </a:lnTo>
                  <a:lnTo>
                    <a:pt x="60" y="10"/>
                  </a:lnTo>
                  <a:lnTo>
                    <a:pt x="58" y="8"/>
                  </a:lnTo>
                  <a:lnTo>
                    <a:pt x="56" y="4"/>
                  </a:lnTo>
                  <a:lnTo>
                    <a:pt x="51" y="0"/>
                  </a:lnTo>
                  <a:lnTo>
                    <a:pt x="49" y="0"/>
                  </a:lnTo>
                  <a:lnTo>
                    <a:pt x="47" y="1"/>
                  </a:lnTo>
                  <a:lnTo>
                    <a:pt x="44" y="1"/>
                  </a:lnTo>
                  <a:lnTo>
                    <a:pt x="42" y="3"/>
                  </a:lnTo>
                  <a:lnTo>
                    <a:pt x="41" y="3"/>
                  </a:lnTo>
                  <a:lnTo>
                    <a:pt x="39" y="9"/>
                  </a:lnTo>
                  <a:lnTo>
                    <a:pt x="37" y="10"/>
                  </a:lnTo>
                  <a:lnTo>
                    <a:pt x="36" y="15"/>
                  </a:lnTo>
                  <a:lnTo>
                    <a:pt x="34" y="18"/>
                  </a:lnTo>
                  <a:lnTo>
                    <a:pt x="32" y="23"/>
                  </a:lnTo>
                  <a:lnTo>
                    <a:pt x="31" y="28"/>
                  </a:lnTo>
                  <a:lnTo>
                    <a:pt x="30" y="33"/>
                  </a:lnTo>
                  <a:lnTo>
                    <a:pt x="29" y="38"/>
                  </a:lnTo>
                  <a:lnTo>
                    <a:pt x="27" y="44"/>
                  </a:lnTo>
                  <a:lnTo>
                    <a:pt x="26" y="49"/>
                  </a:lnTo>
                  <a:lnTo>
                    <a:pt x="24" y="54"/>
                  </a:lnTo>
                  <a:lnTo>
                    <a:pt x="23" y="59"/>
                  </a:lnTo>
                  <a:lnTo>
                    <a:pt x="21" y="64"/>
                  </a:lnTo>
                  <a:lnTo>
                    <a:pt x="21" y="69"/>
                  </a:lnTo>
                  <a:lnTo>
                    <a:pt x="20" y="74"/>
                  </a:lnTo>
                  <a:lnTo>
                    <a:pt x="19" y="80"/>
                  </a:lnTo>
                  <a:lnTo>
                    <a:pt x="18" y="85"/>
                  </a:lnTo>
                  <a:lnTo>
                    <a:pt x="17" y="86"/>
                  </a:lnTo>
                  <a:lnTo>
                    <a:pt x="16" y="92"/>
                  </a:lnTo>
                  <a:lnTo>
                    <a:pt x="15" y="97"/>
                  </a:lnTo>
                  <a:lnTo>
                    <a:pt x="15" y="103"/>
                  </a:lnTo>
                  <a:lnTo>
                    <a:pt x="14" y="108"/>
                  </a:lnTo>
                  <a:lnTo>
                    <a:pt x="14" y="113"/>
                  </a:lnTo>
                  <a:lnTo>
                    <a:pt x="13" y="118"/>
                  </a:lnTo>
                  <a:lnTo>
                    <a:pt x="13" y="123"/>
                  </a:lnTo>
                  <a:lnTo>
                    <a:pt x="12" y="128"/>
                  </a:lnTo>
                  <a:lnTo>
                    <a:pt x="12" y="133"/>
                  </a:lnTo>
                  <a:lnTo>
                    <a:pt x="12" y="138"/>
                  </a:lnTo>
                  <a:lnTo>
                    <a:pt x="11" y="144"/>
                  </a:lnTo>
                  <a:lnTo>
                    <a:pt x="11" y="149"/>
                  </a:lnTo>
                  <a:lnTo>
                    <a:pt x="11" y="154"/>
                  </a:lnTo>
                  <a:lnTo>
                    <a:pt x="11" y="159"/>
                  </a:lnTo>
                  <a:lnTo>
                    <a:pt x="10" y="164"/>
                  </a:lnTo>
                  <a:lnTo>
                    <a:pt x="9" y="169"/>
                  </a:lnTo>
                  <a:lnTo>
                    <a:pt x="9" y="174"/>
                  </a:lnTo>
                  <a:lnTo>
                    <a:pt x="8" y="180"/>
                  </a:lnTo>
                  <a:lnTo>
                    <a:pt x="8" y="185"/>
                  </a:lnTo>
                  <a:lnTo>
                    <a:pt x="8" y="190"/>
                  </a:lnTo>
                  <a:lnTo>
                    <a:pt x="8" y="195"/>
                  </a:lnTo>
                  <a:lnTo>
                    <a:pt x="8" y="200"/>
                  </a:lnTo>
                  <a:lnTo>
                    <a:pt x="8" y="205"/>
                  </a:lnTo>
                  <a:lnTo>
                    <a:pt x="8" y="210"/>
                  </a:lnTo>
                  <a:lnTo>
                    <a:pt x="6" y="218"/>
                  </a:lnTo>
                  <a:lnTo>
                    <a:pt x="7" y="221"/>
                  </a:lnTo>
                  <a:lnTo>
                    <a:pt x="6" y="226"/>
                  </a:lnTo>
                  <a:lnTo>
                    <a:pt x="6" y="231"/>
                  </a:lnTo>
                  <a:lnTo>
                    <a:pt x="6" y="236"/>
                  </a:lnTo>
                  <a:lnTo>
                    <a:pt x="5" y="241"/>
                  </a:lnTo>
                  <a:lnTo>
                    <a:pt x="5" y="246"/>
                  </a:lnTo>
                  <a:lnTo>
                    <a:pt x="3" y="254"/>
                  </a:lnTo>
                  <a:lnTo>
                    <a:pt x="2" y="262"/>
                  </a:lnTo>
                  <a:lnTo>
                    <a:pt x="2" y="267"/>
                  </a:lnTo>
                  <a:lnTo>
                    <a:pt x="2" y="272"/>
                  </a:lnTo>
                  <a:lnTo>
                    <a:pt x="2" y="277"/>
                  </a:lnTo>
                  <a:lnTo>
                    <a:pt x="2" y="282"/>
                  </a:lnTo>
                  <a:lnTo>
                    <a:pt x="1" y="287"/>
                  </a:lnTo>
                  <a:lnTo>
                    <a:pt x="0" y="294"/>
                  </a:lnTo>
                  <a:lnTo>
                    <a:pt x="2" y="305"/>
                  </a:lnTo>
                  <a:lnTo>
                    <a:pt x="0" y="301"/>
                  </a:lnTo>
                </a:path>
              </a:pathLst>
            </a:custGeom>
            <a:noFill/>
            <a:ln w="12700" cap="rnd">
              <a:solidFill>
                <a:schemeClr val="bg1"/>
              </a:solidFill>
              <a:round/>
              <a:headEnd/>
              <a:tailEnd/>
            </a:ln>
          </p:spPr>
          <p:txBody>
            <a:bodyPr/>
            <a:lstStyle/>
            <a:p>
              <a:endParaRPr lang="en-US"/>
            </a:p>
          </p:txBody>
        </p:sp>
        <p:sp>
          <p:nvSpPr>
            <p:cNvPr id="70690" name="Freeform 22"/>
            <p:cNvSpPr>
              <a:spLocks/>
            </p:cNvSpPr>
            <p:nvPr/>
          </p:nvSpPr>
          <p:spPr bwMode="auto">
            <a:xfrm>
              <a:off x="1420" y="2832"/>
              <a:ext cx="9" cy="40"/>
            </a:xfrm>
            <a:custGeom>
              <a:avLst/>
              <a:gdLst>
                <a:gd name="T0" fmla="*/ 8 w 9"/>
                <a:gd name="T1" fmla="*/ 0 h 40"/>
                <a:gd name="T2" fmla="*/ 5 w 9"/>
                <a:gd name="T3" fmla="*/ 4 h 40"/>
                <a:gd name="T4" fmla="*/ 4 w 9"/>
                <a:gd name="T5" fmla="*/ 7 h 40"/>
                <a:gd name="T6" fmla="*/ 3 w 9"/>
                <a:gd name="T7" fmla="*/ 10 h 40"/>
                <a:gd name="T8" fmla="*/ 3 w 9"/>
                <a:gd name="T9" fmla="*/ 13 h 40"/>
                <a:gd name="T10" fmla="*/ 3 w 9"/>
                <a:gd name="T11" fmla="*/ 16 h 40"/>
                <a:gd name="T12" fmla="*/ 3 w 9"/>
                <a:gd name="T13" fmla="*/ 19 h 40"/>
                <a:gd name="T14" fmla="*/ 3 w 9"/>
                <a:gd name="T15" fmla="*/ 22 h 40"/>
                <a:gd name="T16" fmla="*/ 3 w 9"/>
                <a:gd name="T17" fmla="*/ 24 h 40"/>
                <a:gd name="T18" fmla="*/ 3 w 9"/>
                <a:gd name="T19" fmla="*/ 28 h 40"/>
                <a:gd name="T20" fmla="*/ 3 w 9"/>
                <a:gd name="T21" fmla="*/ 30 h 40"/>
                <a:gd name="T22" fmla="*/ 3 w 9"/>
                <a:gd name="T23" fmla="*/ 33 h 40"/>
                <a:gd name="T24" fmla="*/ 1 w 9"/>
                <a:gd name="T25" fmla="*/ 36 h 40"/>
                <a:gd name="T26" fmla="*/ 0 w 9"/>
                <a:gd name="T27" fmla="*/ 39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40"/>
                <a:gd name="T44" fmla="*/ 9 w 9"/>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40">
                  <a:moveTo>
                    <a:pt x="8" y="0"/>
                  </a:moveTo>
                  <a:lnTo>
                    <a:pt x="5" y="4"/>
                  </a:lnTo>
                  <a:lnTo>
                    <a:pt x="4" y="7"/>
                  </a:lnTo>
                  <a:lnTo>
                    <a:pt x="3" y="10"/>
                  </a:lnTo>
                  <a:lnTo>
                    <a:pt x="3" y="13"/>
                  </a:lnTo>
                  <a:lnTo>
                    <a:pt x="3" y="16"/>
                  </a:lnTo>
                  <a:lnTo>
                    <a:pt x="3" y="19"/>
                  </a:lnTo>
                  <a:lnTo>
                    <a:pt x="3" y="22"/>
                  </a:lnTo>
                  <a:lnTo>
                    <a:pt x="3" y="24"/>
                  </a:lnTo>
                  <a:lnTo>
                    <a:pt x="3" y="28"/>
                  </a:lnTo>
                  <a:lnTo>
                    <a:pt x="3" y="30"/>
                  </a:lnTo>
                  <a:lnTo>
                    <a:pt x="3" y="33"/>
                  </a:lnTo>
                  <a:lnTo>
                    <a:pt x="1" y="36"/>
                  </a:lnTo>
                  <a:lnTo>
                    <a:pt x="0" y="39"/>
                  </a:lnTo>
                </a:path>
              </a:pathLst>
            </a:custGeom>
            <a:noFill/>
            <a:ln w="12700" cap="rnd">
              <a:solidFill>
                <a:schemeClr val="bg1"/>
              </a:solidFill>
              <a:round/>
              <a:headEnd/>
              <a:tailEnd/>
            </a:ln>
          </p:spPr>
          <p:txBody>
            <a:bodyPr/>
            <a:lstStyle/>
            <a:p>
              <a:endParaRPr lang="en-US"/>
            </a:p>
          </p:txBody>
        </p:sp>
        <p:sp>
          <p:nvSpPr>
            <p:cNvPr id="70691" name="Freeform 23"/>
            <p:cNvSpPr>
              <a:spLocks/>
            </p:cNvSpPr>
            <p:nvPr/>
          </p:nvSpPr>
          <p:spPr bwMode="auto">
            <a:xfrm>
              <a:off x="1509" y="2833"/>
              <a:ext cx="14" cy="116"/>
            </a:xfrm>
            <a:custGeom>
              <a:avLst/>
              <a:gdLst>
                <a:gd name="T0" fmla="*/ 12 w 14"/>
                <a:gd name="T1" fmla="*/ 115 h 116"/>
                <a:gd name="T2" fmla="*/ 13 w 14"/>
                <a:gd name="T3" fmla="*/ 110 h 116"/>
                <a:gd name="T4" fmla="*/ 12 w 14"/>
                <a:gd name="T5" fmla="*/ 107 h 116"/>
                <a:gd name="T6" fmla="*/ 11 w 14"/>
                <a:gd name="T7" fmla="*/ 104 h 116"/>
                <a:gd name="T8" fmla="*/ 10 w 14"/>
                <a:gd name="T9" fmla="*/ 100 h 116"/>
                <a:gd name="T10" fmla="*/ 9 w 14"/>
                <a:gd name="T11" fmla="*/ 98 h 116"/>
                <a:gd name="T12" fmla="*/ 9 w 14"/>
                <a:gd name="T13" fmla="*/ 95 h 116"/>
                <a:gd name="T14" fmla="*/ 9 w 14"/>
                <a:gd name="T15" fmla="*/ 90 h 116"/>
                <a:gd name="T16" fmla="*/ 8 w 14"/>
                <a:gd name="T17" fmla="*/ 87 h 116"/>
                <a:gd name="T18" fmla="*/ 8 w 14"/>
                <a:gd name="T19" fmla="*/ 84 h 116"/>
                <a:gd name="T20" fmla="*/ 8 w 14"/>
                <a:gd name="T21" fmla="*/ 82 h 116"/>
                <a:gd name="T22" fmla="*/ 7 w 14"/>
                <a:gd name="T23" fmla="*/ 78 h 116"/>
                <a:gd name="T24" fmla="*/ 7 w 14"/>
                <a:gd name="T25" fmla="*/ 75 h 116"/>
                <a:gd name="T26" fmla="*/ 6 w 14"/>
                <a:gd name="T27" fmla="*/ 71 h 116"/>
                <a:gd name="T28" fmla="*/ 6 w 14"/>
                <a:gd name="T29" fmla="*/ 69 h 116"/>
                <a:gd name="T30" fmla="*/ 6 w 14"/>
                <a:gd name="T31" fmla="*/ 65 h 116"/>
                <a:gd name="T32" fmla="*/ 5 w 14"/>
                <a:gd name="T33" fmla="*/ 63 h 116"/>
                <a:gd name="T34" fmla="*/ 5 w 14"/>
                <a:gd name="T35" fmla="*/ 60 h 116"/>
                <a:gd name="T36" fmla="*/ 5 w 14"/>
                <a:gd name="T37" fmla="*/ 57 h 116"/>
                <a:gd name="T38" fmla="*/ 4 w 14"/>
                <a:gd name="T39" fmla="*/ 54 h 116"/>
                <a:gd name="T40" fmla="*/ 4 w 14"/>
                <a:gd name="T41" fmla="*/ 51 h 116"/>
                <a:gd name="T42" fmla="*/ 3 w 14"/>
                <a:gd name="T43" fmla="*/ 48 h 116"/>
                <a:gd name="T44" fmla="*/ 3 w 14"/>
                <a:gd name="T45" fmla="*/ 44 h 116"/>
                <a:gd name="T46" fmla="*/ 2 w 14"/>
                <a:gd name="T47" fmla="*/ 42 h 116"/>
                <a:gd name="T48" fmla="*/ 2 w 14"/>
                <a:gd name="T49" fmla="*/ 38 h 116"/>
                <a:gd name="T50" fmla="*/ 2 w 14"/>
                <a:gd name="T51" fmla="*/ 35 h 116"/>
                <a:gd name="T52" fmla="*/ 2 w 14"/>
                <a:gd name="T53" fmla="*/ 32 h 116"/>
                <a:gd name="T54" fmla="*/ 2 w 14"/>
                <a:gd name="T55" fmla="*/ 29 h 116"/>
                <a:gd name="T56" fmla="*/ 2 w 14"/>
                <a:gd name="T57" fmla="*/ 26 h 116"/>
                <a:gd name="T58" fmla="*/ 1 w 14"/>
                <a:gd name="T59" fmla="*/ 23 h 116"/>
                <a:gd name="T60" fmla="*/ 1 w 14"/>
                <a:gd name="T61" fmla="*/ 21 h 116"/>
                <a:gd name="T62" fmla="*/ 1 w 14"/>
                <a:gd name="T63" fmla="*/ 17 h 116"/>
                <a:gd name="T64" fmla="*/ 1 w 14"/>
                <a:gd name="T65" fmla="*/ 15 h 116"/>
                <a:gd name="T66" fmla="*/ 1 w 14"/>
                <a:gd name="T67" fmla="*/ 12 h 116"/>
                <a:gd name="T68" fmla="*/ 1 w 14"/>
                <a:gd name="T69" fmla="*/ 9 h 116"/>
                <a:gd name="T70" fmla="*/ 1 w 14"/>
                <a:gd name="T71" fmla="*/ 6 h 116"/>
                <a:gd name="T72" fmla="*/ 1 w 14"/>
                <a:gd name="T73" fmla="*/ 3 h 116"/>
                <a:gd name="T74" fmla="*/ 0 w 14"/>
                <a:gd name="T75" fmla="*/ 0 h 116"/>
                <a:gd name="T76" fmla="*/ 1 w 14"/>
                <a:gd name="T77" fmla="*/ 3 h 116"/>
                <a:gd name="T78" fmla="*/ 1 w 14"/>
                <a:gd name="T79" fmla="*/ 6 h 116"/>
                <a:gd name="T80" fmla="*/ 1 w 14"/>
                <a:gd name="T81" fmla="*/ 9 h 116"/>
                <a:gd name="T82" fmla="*/ 2 w 14"/>
                <a:gd name="T83" fmla="*/ 12 h 116"/>
                <a:gd name="T84" fmla="*/ 2 w 14"/>
                <a:gd name="T85" fmla="*/ 15 h 116"/>
                <a:gd name="T86" fmla="*/ 2 w 14"/>
                <a:gd name="T87" fmla="*/ 17 h 116"/>
                <a:gd name="T88" fmla="*/ 2 w 14"/>
                <a:gd name="T89" fmla="*/ 21 h 116"/>
                <a:gd name="T90" fmla="*/ 2 w 14"/>
                <a:gd name="T91" fmla="*/ 23 h 116"/>
                <a:gd name="T92" fmla="*/ 2 w 14"/>
                <a:gd name="T93" fmla="*/ 26 h 116"/>
                <a:gd name="T94" fmla="*/ 2 w 14"/>
                <a:gd name="T95" fmla="*/ 29 h 116"/>
                <a:gd name="T96" fmla="*/ 2 w 14"/>
                <a:gd name="T97" fmla="*/ 32 h 1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
                <a:gd name="T148" fmla="*/ 0 h 116"/>
                <a:gd name="T149" fmla="*/ 14 w 14"/>
                <a:gd name="T150" fmla="*/ 116 h 1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 h="116">
                  <a:moveTo>
                    <a:pt x="12" y="115"/>
                  </a:moveTo>
                  <a:lnTo>
                    <a:pt x="13" y="110"/>
                  </a:lnTo>
                  <a:lnTo>
                    <a:pt x="12" y="107"/>
                  </a:lnTo>
                  <a:lnTo>
                    <a:pt x="11" y="104"/>
                  </a:lnTo>
                  <a:lnTo>
                    <a:pt x="10" y="100"/>
                  </a:lnTo>
                  <a:lnTo>
                    <a:pt x="9" y="98"/>
                  </a:lnTo>
                  <a:lnTo>
                    <a:pt x="9" y="95"/>
                  </a:lnTo>
                  <a:lnTo>
                    <a:pt x="9" y="90"/>
                  </a:lnTo>
                  <a:lnTo>
                    <a:pt x="8" y="87"/>
                  </a:lnTo>
                  <a:lnTo>
                    <a:pt x="8" y="84"/>
                  </a:lnTo>
                  <a:lnTo>
                    <a:pt x="8" y="82"/>
                  </a:lnTo>
                  <a:lnTo>
                    <a:pt x="7" y="78"/>
                  </a:lnTo>
                  <a:lnTo>
                    <a:pt x="7" y="75"/>
                  </a:lnTo>
                  <a:lnTo>
                    <a:pt x="6" y="71"/>
                  </a:lnTo>
                  <a:lnTo>
                    <a:pt x="6" y="69"/>
                  </a:lnTo>
                  <a:lnTo>
                    <a:pt x="6" y="65"/>
                  </a:lnTo>
                  <a:lnTo>
                    <a:pt x="5" y="63"/>
                  </a:lnTo>
                  <a:lnTo>
                    <a:pt x="5" y="60"/>
                  </a:lnTo>
                  <a:lnTo>
                    <a:pt x="5" y="57"/>
                  </a:lnTo>
                  <a:lnTo>
                    <a:pt x="4" y="54"/>
                  </a:lnTo>
                  <a:lnTo>
                    <a:pt x="4" y="51"/>
                  </a:lnTo>
                  <a:lnTo>
                    <a:pt x="3" y="48"/>
                  </a:lnTo>
                  <a:lnTo>
                    <a:pt x="3" y="44"/>
                  </a:lnTo>
                  <a:lnTo>
                    <a:pt x="2" y="42"/>
                  </a:lnTo>
                  <a:lnTo>
                    <a:pt x="2" y="38"/>
                  </a:lnTo>
                  <a:lnTo>
                    <a:pt x="2" y="35"/>
                  </a:lnTo>
                  <a:lnTo>
                    <a:pt x="2" y="32"/>
                  </a:lnTo>
                  <a:lnTo>
                    <a:pt x="2" y="29"/>
                  </a:lnTo>
                  <a:lnTo>
                    <a:pt x="2" y="26"/>
                  </a:lnTo>
                  <a:lnTo>
                    <a:pt x="1" y="23"/>
                  </a:lnTo>
                  <a:lnTo>
                    <a:pt x="1" y="21"/>
                  </a:lnTo>
                  <a:lnTo>
                    <a:pt x="1" y="17"/>
                  </a:lnTo>
                  <a:lnTo>
                    <a:pt x="1" y="15"/>
                  </a:lnTo>
                  <a:lnTo>
                    <a:pt x="1" y="12"/>
                  </a:lnTo>
                  <a:lnTo>
                    <a:pt x="1" y="9"/>
                  </a:lnTo>
                  <a:lnTo>
                    <a:pt x="1" y="6"/>
                  </a:lnTo>
                  <a:lnTo>
                    <a:pt x="1" y="3"/>
                  </a:lnTo>
                  <a:lnTo>
                    <a:pt x="0" y="0"/>
                  </a:lnTo>
                  <a:lnTo>
                    <a:pt x="1" y="3"/>
                  </a:lnTo>
                  <a:lnTo>
                    <a:pt x="1" y="6"/>
                  </a:lnTo>
                  <a:lnTo>
                    <a:pt x="1" y="9"/>
                  </a:lnTo>
                  <a:lnTo>
                    <a:pt x="2" y="12"/>
                  </a:lnTo>
                  <a:lnTo>
                    <a:pt x="2" y="15"/>
                  </a:lnTo>
                  <a:lnTo>
                    <a:pt x="2" y="17"/>
                  </a:lnTo>
                  <a:lnTo>
                    <a:pt x="2" y="21"/>
                  </a:lnTo>
                  <a:lnTo>
                    <a:pt x="2" y="23"/>
                  </a:lnTo>
                  <a:lnTo>
                    <a:pt x="2" y="26"/>
                  </a:lnTo>
                  <a:lnTo>
                    <a:pt x="2" y="29"/>
                  </a:lnTo>
                  <a:lnTo>
                    <a:pt x="2" y="32"/>
                  </a:lnTo>
                </a:path>
              </a:pathLst>
            </a:custGeom>
            <a:noFill/>
            <a:ln w="12700" cap="rnd">
              <a:solidFill>
                <a:schemeClr val="bg1"/>
              </a:solidFill>
              <a:round/>
              <a:headEnd/>
              <a:tailEnd/>
            </a:ln>
          </p:spPr>
          <p:txBody>
            <a:bodyPr/>
            <a:lstStyle/>
            <a:p>
              <a:endParaRPr lang="en-US"/>
            </a:p>
          </p:txBody>
        </p:sp>
        <p:sp>
          <p:nvSpPr>
            <p:cNvPr id="70692" name="Freeform 24"/>
            <p:cNvSpPr>
              <a:spLocks/>
            </p:cNvSpPr>
            <p:nvPr/>
          </p:nvSpPr>
          <p:spPr bwMode="auto">
            <a:xfrm>
              <a:off x="1522" y="2950"/>
              <a:ext cx="7" cy="81"/>
            </a:xfrm>
            <a:custGeom>
              <a:avLst/>
              <a:gdLst>
                <a:gd name="T0" fmla="*/ 5 w 7"/>
                <a:gd name="T1" fmla="*/ 80 h 81"/>
                <a:gd name="T2" fmla="*/ 5 w 7"/>
                <a:gd name="T3" fmla="*/ 78 h 81"/>
                <a:gd name="T4" fmla="*/ 4 w 7"/>
                <a:gd name="T5" fmla="*/ 76 h 81"/>
                <a:gd name="T6" fmla="*/ 4 w 7"/>
                <a:gd name="T7" fmla="*/ 74 h 81"/>
                <a:gd name="T8" fmla="*/ 4 w 7"/>
                <a:gd name="T9" fmla="*/ 72 h 81"/>
                <a:gd name="T10" fmla="*/ 4 w 7"/>
                <a:gd name="T11" fmla="*/ 69 h 81"/>
                <a:gd name="T12" fmla="*/ 4 w 7"/>
                <a:gd name="T13" fmla="*/ 67 h 81"/>
                <a:gd name="T14" fmla="*/ 3 w 7"/>
                <a:gd name="T15" fmla="*/ 65 h 81"/>
                <a:gd name="T16" fmla="*/ 3 w 7"/>
                <a:gd name="T17" fmla="*/ 63 h 81"/>
                <a:gd name="T18" fmla="*/ 3 w 7"/>
                <a:gd name="T19" fmla="*/ 61 h 81"/>
                <a:gd name="T20" fmla="*/ 3 w 7"/>
                <a:gd name="T21" fmla="*/ 58 h 81"/>
                <a:gd name="T22" fmla="*/ 3 w 7"/>
                <a:gd name="T23" fmla="*/ 56 h 81"/>
                <a:gd name="T24" fmla="*/ 3 w 7"/>
                <a:gd name="T25" fmla="*/ 53 h 81"/>
                <a:gd name="T26" fmla="*/ 3 w 7"/>
                <a:gd name="T27" fmla="*/ 51 h 81"/>
                <a:gd name="T28" fmla="*/ 3 w 7"/>
                <a:gd name="T29" fmla="*/ 49 h 81"/>
                <a:gd name="T30" fmla="*/ 3 w 7"/>
                <a:gd name="T31" fmla="*/ 47 h 81"/>
                <a:gd name="T32" fmla="*/ 3 w 7"/>
                <a:gd name="T33" fmla="*/ 45 h 81"/>
                <a:gd name="T34" fmla="*/ 2 w 7"/>
                <a:gd name="T35" fmla="*/ 42 h 81"/>
                <a:gd name="T36" fmla="*/ 2 w 7"/>
                <a:gd name="T37" fmla="*/ 39 h 81"/>
                <a:gd name="T38" fmla="*/ 2 w 7"/>
                <a:gd name="T39" fmla="*/ 37 h 81"/>
                <a:gd name="T40" fmla="*/ 2 w 7"/>
                <a:gd name="T41" fmla="*/ 35 h 81"/>
                <a:gd name="T42" fmla="*/ 2 w 7"/>
                <a:gd name="T43" fmla="*/ 32 h 81"/>
                <a:gd name="T44" fmla="*/ 2 w 7"/>
                <a:gd name="T45" fmla="*/ 27 h 81"/>
                <a:gd name="T46" fmla="*/ 2 w 7"/>
                <a:gd name="T47" fmla="*/ 25 h 81"/>
                <a:gd name="T48" fmla="*/ 1 w 7"/>
                <a:gd name="T49" fmla="*/ 23 h 81"/>
                <a:gd name="T50" fmla="*/ 1 w 7"/>
                <a:gd name="T51" fmla="*/ 20 h 81"/>
                <a:gd name="T52" fmla="*/ 1 w 7"/>
                <a:gd name="T53" fmla="*/ 18 h 81"/>
                <a:gd name="T54" fmla="*/ 1 w 7"/>
                <a:gd name="T55" fmla="*/ 16 h 81"/>
                <a:gd name="T56" fmla="*/ 1 w 7"/>
                <a:gd name="T57" fmla="*/ 14 h 81"/>
                <a:gd name="T58" fmla="*/ 0 w 7"/>
                <a:gd name="T59" fmla="*/ 11 h 81"/>
                <a:gd name="T60" fmla="*/ 0 w 7"/>
                <a:gd name="T61" fmla="*/ 8 h 81"/>
                <a:gd name="T62" fmla="*/ 0 w 7"/>
                <a:gd name="T63" fmla="*/ 5 h 81"/>
                <a:gd name="T64" fmla="*/ 0 w 7"/>
                <a:gd name="T65" fmla="*/ 3 h 81"/>
                <a:gd name="T66" fmla="*/ 0 w 7"/>
                <a:gd name="T67" fmla="*/ 1 h 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
                <a:gd name="T103" fmla="*/ 0 h 81"/>
                <a:gd name="T104" fmla="*/ 7 w 7"/>
                <a:gd name="T105" fmla="*/ 81 h 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 h="81">
                  <a:moveTo>
                    <a:pt x="6" y="74"/>
                  </a:moveTo>
                  <a:lnTo>
                    <a:pt x="5" y="80"/>
                  </a:lnTo>
                  <a:lnTo>
                    <a:pt x="5" y="79"/>
                  </a:lnTo>
                  <a:lnTo>
                    <a:pt x="5" y="78"/>
                  </a:lnTo>
                  <a:lnTo>
                    <a:pt x="4" y="77"/>
                  </a:lnTo>
                  <a:lnTo>
                    <a:pt x="4" y="76"/>
                  </a:lnTo>
                  <a:lnTo>
                    <a:pt x="4" y="75"/>
                  </a:lnTo>
                  <a:lnTo>
                    <a:pt x="4" y="74"/>
                  </a:lnTo>
                  <a:lnTo>
                    <a:pt x="4" y="73"/>
                  </a:lnTo>
                  <a:lnTo>
                    <a:pt x="4" y="72"/>
                  </a:lnTo>
                  <a:lnTo>
                    <a:pt x="4" y="71"/>
                  </a:lnTo>
                  <a:lnTo>
                    <a:pt x="4" y="69"/>
                  </a:lnTo>
                  <a:lnTo>
                    <a:pt x="4" y="68"/>
                  </a:lnTo>
                  <a:lnTo>
                    <a:pt x="4" y="67"/>
                  </a:lnTo>
                  <a:lnTo>
                    <a:pt x="3" y="66"/>
                  </a:lnTo>
                  <a:lnTo>
                    <a:pt x="3" y="65"/>
                  </a:lnTo>
                  <a:lnTo>
                    <a:pt x="3" y="64"/>
                  </a:lnTo>
                  <a:lnTo>
                    <a:pt x="3" y="63"/>
                  </a:lnTo>
                  <a:lnTo>
                    <a:pt x="3" y="62"/>
                  </a:lnTo>
                  <a:lnTo>
                    <a:pt x="3" y="61"/>
                  </a:lnTo>
                  <a:lnTo>
                    <a:pt x="3" y="59"/>
                  </a:lnTo>
                  <a:lnTo>
                    <a:pt x="3" y="58"/>
                  </a:lnTo>
                  <a:lnTo>
                    <a:pt x="3" y="57"/>
                  </a:lnTo>
                  <a:lnTo>
                    <a:pt x="3" y="56"/>
                  </a:lnTo>
                  <a:lnTo>
                    <a:pt x="3" y="54"/>
                  </a:lnTo>
                  <a:lnTo>
                    <a:pt x="3" y="53"/>
                  </a:lnTo>
                  <a:lnTo>
                    <a:pt x="3" y="52"/>
                  </a:lnTo>
                  <a:lnTo>
                    <a:pt x="3" y="51"/>
                  </a:lnTo>
                  <a:lnTo>
                    <a:pt x="3" y="50"/>
                  </a:lnTo>
                  <a:lnTo>
                    <a:pt x="3" y="49"/>
                  </a:lnTo>
                  <a:lnTo>
                    <a:pt x="3" y="48"/>
                  </a:lnTo>
                  <a:lnTo>
                    <a:pt x="3" y="47"/>
                  </a:lnTo>
                  <a:lnTo>
                    <a:pt x="3" y="46"/>
                  </a:lnTo>
                  <a:lnTo>
                    <a:pt x="3" y="45"/>
                  </a:lnTo>
                  <a:lnTo>
                    <a:pt x="3" y="43"/>
                  </a:lnTo>
                  <a:lnTo>
                    <a:pt x="2" y="42"/>
                  </a:lnTo>
                  <a:lnTo>
                    <a:pt x="2" y="41"/>
                  </a:lnTo>
                  <a:lnTo>
                    <a:pt x="2" y="39"/>
                  </a:lnTo>
                  <a:lnTo>
                    <a:pt x="2" y="38"/>
                  </a:lnTo>
                  <a:lnTo>
                    <a:pt x="2" y="37"/>
                  </a:lnTo>
                  <a:lnTo>
                    <a:pt x="2" y="36"/>
                  </a:lnTo>
                  <a:lnTo>
                    <a:pt x="2" y="35"/>
                  </a:lnTo>
                  <a:lnTo>
                    <a:pt x="2" y="33"/>
                  </a:lnTo>
                  <a:lnTo>
                    <a:pt x="2" y="32"/>
                  </a:lnTo>
                  <a:lnTo>
                    <a:pt x="2" y="28"/>
                  </a:lnTo>
                  <a:lnTo>
                    <a:pt x="2" y="27"/>
                  </a:lnTo>
                  <a:lnTo>
                    <a:pt x="2" y="26"/>
                  </a:lnTo>
                  <a:lnTo>
                    <a:pt x="2" y="25"/>
                  </a:lnTo>
                  <a:lnTo>
                    <a:pt x="1" y="24"/>
                  </a:lnTo>
                  <a:lnTo>
                    <a:pt x="1" y="23"/>
                  </a:lnTo>
                  <a:lnTo>
                    <a:pt x="1" y="21"/>
                  </a:lnTo>
                  <a:lnTo>
                    <a:pt x="1" y="20"/>
                  </a:lnTo>
                  <a:lnTo>
                    <a:pt x="1" y="19"/>
                  </a:lnTo>
                  <a:lnTo>
                    <a:pt x="1" y="18"/>
                  </a:lnTo>
                  <a:lnTo>
                    <a:pt x="1" y="17"/>
                  </a:lnTo>
                  <a:lnTo>
                    <a:pt x="1" y="16"/>
                  </a:lnTo>
                  <a:lnTo>
                    <a:pt x="1" y="15"/>
                  </a:lnTo>
                  <a:lnTo>
                    <a:pt x="1" y="14"/>
                  </a:lnTo>
                  <a:lnTo>
                    <a:pt x="0" y="12"/>
                  </a:lnTo>
                  <a:lnTo>
                    <a:pt x="0" y="11"/>
                  </a:lnTo>
                  <a:lnTo>
                    <a:pt x="0" y="9"/>
                  </a:lnTo>
                  <a:lnTo>
                    <a:pt x="0" y="8"/>
                  </a:lnTo>
                  <a:lnTo>
                    <a:pt x="0" y="7"/>
                  </a:lnTo>
                  <a:lnTo>
                    <a:pt x="0" y="5"/>
                  </a:lnTo>
                  <a:lnTo>
                    <a:pt x="0" y="4"/>
                  </a:lnTo>
                  <a:lnTo>
                    <a:pt x="0" y="3"/>
                  </a:lnTo>
                  <a:lnTo>
                    <a:pt x="0" y="2"/>
                  </a:lnTo>
                  <a:lnTo>
                    <a:pt x="0" y="1"/>
                  </a:lnTo>
                  <a:lnTo>
                    <a:pt x="0" y="0"/>
                  </a:lnTo>
                </a:path>
              </a:pathLst>
            </a:custGeom>
            <a:noFill/>
            <a:ln w="12700" cap="rnd">
              <a:solidFill>
                <a:schemeClr val="bg1"/>
              </a:solidFill>
              <a:round/>
              <a:headEnd/>
              <a:tailEnd/>
            </a:ln>
          </p:spPr>
          <p:txBody>
            <a:bodyPr/>
            <a:lstStyle/>
            <a:p>
              <a:endParaRPr lang="en-US"/>
            </a:p>
          </p:txBody>
        </p:sp>
        <p:sp>
          <p:nvSpPr>
            <p:cNvPr id="70693" name="Freeform 25"/>
            <p:cNvSpPr>
              <a:spLocks/>
            </p:cNvSpPr>
            <p:nvPr/>
          </p:nvSpPr>
          <p:spPr bwMode="auto">
            <a:xfrm>
              <a:off x="2123" y="2923"/>
              <a:ext cx="100" cy="307"/>
            </a:xfrm>
            <a:custGeom>
              <a:avLst/>
              <a:gdLst>
                <a:gd name="T0" fmla="*/ 0 w 100"/>
                <a:gd name="T1" fmla="*/ 12 h 307"/>
                <a:gd name="T2" fmla="*/ 0 w 100"/>
                <a:gd name="T3" fmla="*/ 24 h 307"/>
                <a:gd name="T4" fmla="*/ 0 w 100"/>
                <a:gd name="T5" fmla="*/ 24 h 307"/>
                <a:gd name="T6" fmla="*/ 3 w 100"/>
                <a:gd name="T7" fmla="*/ 39 h 307"/>
                <a:gd name="T8" fmla="*/ 1 w 100"/>
                <a:gd name="T9" fmla="*/ 51 h 307"/>
                <a:gd name="T10" fmla="*/ 2 w 100"/>
                <a:gd name="T11" fmla="*/ 62 h 307"/>
                <a:gd name="T12" fmla="*/ 3 w 100"/>
                <a:gd name="T13" fmla="*/ 72 h 307"/>
                <a:gd name="T14" fmla="*/ 4 w 100"/>
                <a:gd name="T15" fmla="*/ 82 h 307"/>
                <a:gd name="T16" fmla="*/ 4 w 100"/>
                <a:gd name="T17" fmla="*/ 93 h 307"/>
                <a:gd name="T18" fmla="*/ 6 w 100"/>
                <a:gd name="T19" fmla="*/ 103 h 307"/>
                <a:gd name="T20" fmla="*/ 6 w 100"/>
                <a:gd name="T21" fmla="*/ 116 h 307"/>
                <a:gd name="T22" fmla="*/ 7 w 100"/>
                <a:gd name="T23" fmla="*/ 126 h 307"/>
                <a:gd name="T24" fmla="*/ 9 w 100"/>
                <a:gd name="T25" fmla="*/ 136 h 307"/>
                <a:gd name="T26" fmla="*/ 10 w 100"/>
                <a:gd name="T27" fmla="*/ 147 h 307"/>
                <a:gd name="T28" fmla="*/ 10 w 100"/>
                <a:gd name="T29" fmla="*/ 157 h 307"/>
                <a:gd name="T30" fmla="*/ 12 w 100"/>
                <a:gd name="T31" fmla="*/ 170 h 307"/>
                <a:gd name="T32" fmla="*/ 13 w 100"/>
                <a:gd name="T33" fmla="*/ 180 h 307"/>
                <a:gd name="T34" fmla="*/ 14 w 100"/>
                <a:gd name="T35" fmla="*/ 190 h 307"/>
                <a:gd name="T36" fmla="*/ 16 w 100"/>
                <a:gd name="T37" fmla="*/ 201 h 307"/>
                <a:gd name="T38" fmla="*/ 18 w 100"/>
                <a:gd name="T39" fmla="*/ 219 h 307"/>
                <a:gd name="T40" fmla="*/ 20 w 100"/>
                <a:gd name="T41" fmla="*/ 231 h 307"/>
                <a:gd name="T42" fmla="*/ 22 w 100"/>
                <a:gd name="T43" fmla="*/ 242 h 307"/>
                <a:gd name="T44" fmla="*/ 24 w 100"/>
                <a:gd name="T45" fmla="*/ 252 h 307"/>
                <a:gd name="T46" fmla="*/ 25 w 100"/>
                <a:gd name="T47" fmla="*/ 262 h 307"/>
                <a:gd name="T48" fmla="*/ 28 w 100"/>
                <a:gd name="T49" fmla="*/ 273 h 307"/>
                <a:gd name="T50" fmla="*/ 31 w 100"/>
                <a:gd name="T51" fmla="*/ 283 h 307"/>
                <a:gd name="T52" fmla="*/ 34 w 100"/>
                <a:gd name="T53" fmla="*/ 293 h 307"/>
                <a:gd name="T54" fmla="*/ 38 w 100"/>
                <a:gd name="T55" fmla="*/ 298 h 307"/>
                <a:gd name="T56" fmla="*/ 45 w 100"/>
                <a:gd name="T57" fmla="*/ 306 h 307"/>
                <a:gd name="T58" fmla="*/ 49 w 100"/>
                <a:gd name="T59" fmla="*/ 305 h 307"/>
                <a:gd name="T60" fmla="*/ 54 w 100"/>
                <a:gd name="T61" fmla="*/ 303 h 307"/>
                <a:gd name="T62" fmla="*/ 57 w 100"/>
                <a:gd name="T63" fmla="*/ 297 h 307"/>
                <a:gd name="T64" fmla="*/ 60 w 100"/>
                <a:gd name="T65" fmla="*/ 291 h 307"/>
                <a:gd name="T66" fmla="*/ 64 w 100"/>
                <a:gd name="T67" fmla="*/ 283 h 307"/>
                <a:gd name="T68" fmla="*/ 66 w 100"/>
                <a:gd name="T69" fmla="*/ 273 h 307"/>
                <a:gd name="T70" fmla="*/ 69 w 100"/>
                <a:gd name="T71" fmla="*/ 262 h 307"/>
                <a:gd name="T72" fmla="*/ 72 w 100"/>
                <a:gd name="T73" fmla="*/ 252 h 307"/>
                <a:gd name="T74" fmla="*/ 75 w 100"/>
                <a:gd name="T75" fmla="*/ 242 h 307"/>
                <a:gd name="T76" fmla="*/ 76 w 100"/>
                <a:gd name="T77" fmla="*/ 231 h 307"/>
                <a:gd name="T78" fmla="*/ 78 w 100"/>
                <a:gd name="T79" fmla="*/ 221 h 307"/>
                <a:gd name="T80" fmla="*/ 80 w 100"/>
                <a:gd name="T81" fmla="*/ 213 h 307"/>
                <a:gd name="T82" fmla="*/ 81 w 100"/>
                <a:gd name="T83" fmla="*/ 203 h 307"/>
                <a:gd name="T84" fmla="*/ 82 w 100"/>
                <a:gd name="T85" fmla="*/ 193 h 307"/>
                <a:gd name="T86" fmla="*/ 83 w 100"/>
                <a:gd name="T87" fmla="*/ 183 h 307"/>
                <a:gd name="T88" fmla="*/ 84 w 100"/>
                <a:gd name="T89" fmla="*/ 172 h 307"/>
                <a:gd name="T90" fmla="*/ 85 w 100"/>
                <a:gd name="T91" fmla="*/ 162 h 307"/>
                <a:gd name="T92" fmla="*/ 85 w 100"/>
                <a:gd name="T93" fmla="*/ 152 h 307"/>
                <a:gd name="T94" fmla="*/ 86 w 100"/>
                <a:gd name="T95" fmla="*/ 141 h 307"/>
                <a:gd name="T96" fmla="*/ 87 w 100"/>
                <a:gd name="T97" fmla="*/ 131 h 307"/>
                <a:gd name="T98" fmla="*/ 88 w 100"/>
                <a:gd name="T99" fmla="*/ 121 h 307"/>
                <a:gd name="T100" fmla="*/ 88 w 100"/>
                <a:gd name="T101" fmla="*/ 111 h 307"/>
                <a:gd name="T102" fmla="*/ 88 w 100"/>
                <a:gd name="T103" fmla="*/ 100 h 307"/>
                <a:gd name="T104" fmla="*/ 90 w 100"/>
                <a:gd name="T105" fmla="*/ 87 h 307"/>
                <a:gd name="T106" fmla="*/ 90 w 100"/>
                <a:gd name="T107" fmla="*/ 80 h 307"/>
                <a:gd name="T108" fmla="*/ 90 w 100"/>
                <a:gd name="T109" fmla="*/ 69 h 307"/>
                <a:gd name="T110" fmla="*/ 91 w 100"/>
                <a:gd name="T111" fmla="*/ 59 h 307"/>
                <a:gd name="T112" fmla="*/ 94 w 100"/>
                <a:gd name="T113" fmla="*/ 44 h 307"/>
                <a:gd name="T114" fmla="*/ 94 w 100"/>
                <a:gd name="T115" fmla="*/ 33 h 307"/>
                <a:gd name="T116" fmla="*/ 94 w 100"/>
                <a:gd name="T117" fmla="*/ 23 h 307"/>
                <a:gd name="T118" fmla="*/ 99 w 100"/>
                <a:gd name="T119" fmla="*/ 0 h 307"/>
                <a:gd name="T120" fmla="*/ 99 w 100"/>
                <a:gd name="T121" fmla="*/ 0 h 307"/>
                <a:gd name="T122" fmla="*/ 96 w 100"/>
                <a:gd name="T123" fmla="*/ 4 h 3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0"/>
                <a:gd name="T187" fmla="*/ 0 h 307"/>
                <a:gd name="T188" fmla="*/ 100 w 100"/>
                <a:gd name="T189" fmla="*/ 307 h 3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0" h="307">
                  <a:moveTo>
                    <a:pt x="0" y="4"/>
                  </a:moveTo>
                  <a:lnTo>
                    <a:pt x="0" y="12"/>
                  </a:lnTo>
                  <a:lnTo>
                    <a:pt x="0" y="18"/>
                  </a:lnTo>
                  <a:lnTo>
                    <a:pt x="0" y="24"/>
                  </a:lnTo>
                  <a:lnTo>
                    <a:pt x="0" y="32"/>
                  </a:lnTo>
                  <a:lnTo>
                    <a:pt x="3" y="39"/>
                  </a:lnTo>
                  <a:lnTo>
                    <a:pt x="0" y="39"/>
                  </a:lnTo>
                  <a:lnTo>
                    <a:pt x="1" y="51"/>
                  </a:lnTo>
                  <a:lnTo>
                    <a:pt x="1" y="57"/>
                  </a:lnTo>
                  <a:lnTo>
                    <a:pt x="2" y="62"/>
                  </a:lnTo>
                  <a:lnTo>
                    <a:pt x="3" y="67"/>
                  </a:lnTo>
                  <a:lnTo>
                    <a:pt x="3" y="72"/>
                  </a:lnTo>
                  <a:lnTo>
                    <a:pt x="3" y="77"/>
                  </a:lnTo>
                  <a:lnTo>
                    <a:pt x="4" y="82"/>
                  </a:lnTo>
                  <a:lnTo>
                    <a:pt x="4" y="87"/>
                  </a:lnTo>
                  <a:lnTo>
                    <a:pt x="4" y="93"/>
                  </a:lnTo>
                  <a:lnTo>
                    <a:pt x="6" y="98"/>
                  </a:lnTo>
                  <a:lnTo>
                    <a:pt x="6" y="103"/>
                  </a:lnTo>
                  <a:lnTo>
                    <a:pt x="6" y="108"/>
                  </a:lnTo>
                  <a:lnTo>
                    <a:pt x="6" y="116"/>
                  </a:lnTo>
                  <a:lnTo>
                    <a:pt x="7" y="121"/>
                  </a:lnTo>
                  <a:lnTo>
                    <a:pt x="7" y="126"/>
                  </a:lnTo>
                  <a:lnTo>
                    <a:pt x="8" y="130"/>
                  </a:lnTo>
                  <a:lnTo>
                    <a:pt x="9" y="136"/>
                  </a:lnTo>
                  <a:lnTo>
                    <a:pt x="9" y="141"/>
                  </a:lnTo>
                  <a:lnTo>
                    <a:pt x="10" y="147"/>
                  </a:lnTo>
                  <a:lnTo>
                    <a:pt x="10" y="152"/>
                  </a:lnTo>
                  <a:lnTo>
                    <a:pt x="10" y="157"/>
                  </a:lnTo>
                  <a:lnTo>
                    <a:pt x="11" y="162"/>
                  </a:lnTo>
                  <a:lnTo>
                    <a:pt x="12" y="170"/>
                  </a:lnTo>
                  <a:lnTo>
                    <a:pt x="12" y="175"/>
                  </a:lnTo>
                  <a:lnTo>
                    <a:pt x="13" y="180"/>
                  </a:lnTo>
                  <a:lnTo>
                    <a:pt x="13" y="185"/>
                  </a:lnTo>
                  <a:lnTo>
                    <a:pt x="14" y="190"/>
                  </a:lnTo>
                  <a:lnTo>
                    <a:pt x="15" y="195"/>
                  </a:lnTo>
                  <a:lnTo>
                    <a:pt x="16" y="201"/>
                  </a:lnTo>
                  <a:lnTo>
                    <a:pt x="17" y="213"/>
                  </a:lnTo>
                  <a:lnTo>
                    <a:pt x="18" y="219"/>
                  </a:lnTo>
                  <a:lnTo>
                    <a:pt x="19" y="224"/>
                  </a:lnTo>
                  <a:lnTo>
                    <a:pt x="20" y="231"/>
                  </a:lnTo>
                  <a:lnTo>
                    <a:pt x="21" y="237"/>
                  </a:lnTo>
                  <a:lnTo>
                    <a:pt x="22" y="242"/>
                  </a:lnTo>
                  <a:lnTo>
                    <a:pt x="23" y="247"/>
                  </a:lnTo>
                  <a:lnTo>
                    <a:pt x="24" y="252"/>
                  </a:lnTo>
                  <a:lnTo>
                    <a:pt x="25" y="255"/>
                  </a:lnTo>
                  <a:lnTo>
                    <a:pt x="25" y="262"/>
                  </a:lnTo>
                  <a:lnTo>
                    <a:pt x="27" y="267"/>
                  </a:lnTo>
                  <a:lnTo>
                    <a:pt x="28" y="273"/>
                  </a:lnTo>
                  <a:lnTo>
                    <a:pt x="29" y="278"/>
                  </a:lnTo>
                  <a:lnTo>
                    <a:pt x="31" y="283"/>
                  </a:lnTo>
                  <a:lnTo>
                    <a:pt x="33" y="287"/>
                  </a:lnTo>
                  <a:lnTo>
                    <a:pt x="34" y="293"/>
                  </a:lnTo>
                  <a:lnTo>
                    <a:pt x="36" y="296"/>
                  </a:lnTo>
                  <a:lnTo>
                    <a:pt x="38" y="298"/>
                  </a:lnTo>
                  <a:lnTo>
                    <a:pt x="40" y="302"/>
                  </a:lnTo>
                  <a:lnTo>
                    <a:pt x="45" y="306"/>
                  </a:lnTo>
                  <a:lnTo>
                    <a:pt x="47" y="306"/>
                  </a:lnTo>
                  <a:lnTo>
                    <a:pt x="49" y="305"/>
                  </a:lnTo>
                  <a:lnTo>
                    <a:pt x="52" y="305"/>
                  </a:lnTo>
                  <a:lnTo>
                    <a:pt x="54" y="303"/>
                  </a:lnTo>
                  <a:lnTo>
                    <a:pt x="55" y="303"/>
                  </a:lnTo>
                  <a:lnTo>
                    <a:pt x="57" y="297"/>
                  </a:lnTo>
                  <a:lnTo>
                    <a:pt x="59" y="296"/>
                  </a:lnTo>
                  <a:lnTo>
                    <a:pt x="60" y="291"/>
                  </a:lnTo>
                  <a:lnTo>
                    <a:pt x="62" y="288"/>
                  </a:lnTo>
                  <a:lnTo>
                    <a:pt x="64" y="283"/>
                  </a:lnTo>
                  <a:lnTo>
                    <a:pt x="65" y="278"/>
                  </a:lnTo>
                  <a:lnTo>
                    <a:pt x="66" y="273"/>
                  </a:lnTo>
                  <a:lnTo>
                    <a:pt x="67" y="267"/>
                  </a:lnTo>
                  <a:lnTo>
                    <a:pt x="69" y="262"/>
                  </a:lnTo>
                  <a:lnTo>
                    <a:pt x="70" y="257"/>
                  </a:lnTo>
                  <a:lnTo>
                    <a:pt x="72" y="252"/>
                  </a:lnTo>
                  <a:lnTo>
                    <a:pt x="73" y="247"/>
                  </a:lnTo>
                  <a:lnTo>
                    <a:pt x="75" y="242"/>
                  </a:lnTo>
                  <a:lnTo>
                    <a:pt x="75" y="237"/>
                  </a:lnTo>
                  <a:lnTo>
                    <a:pt x="76" y="231"/>
                  </a:lnTo>
                  <a:lnTo>
                    <a:pt x="77" y="226"/>
                  </a:lnTo>
                  <a:lnTo>
                    <a:pt x="78" y="221"/>
                  </a:lnTo>
                  <a:lnTo>
                    <a:pt x="79" y="220"/>
                  </a:lnTo>
                  <a:lnTo>
                    <a:pt x="80" y="213"/>
                  </a:lnTo>
                  <a:lnTo>
                    <a:pt x="81" y="208"/>
                  </a:lnTo>
                  <a:lnTo>
                    <a:pt x="81" y="203"/>
                  </a:lnTo>
                  <a:lnTo>
                    <a:pt x="82" y="198"/>
                  </a:lnTo>
                  <a:lnTo>
                    <a:pt x="82" y="193"/>
                  </a:lnTo>
                  <a:lnTo>
                    <a:pt x="83" y="188"/>
                  </a:lnTo>
                  <a:lnTo>
                    <a:pt x="83" y="183"/>
                  </a:lnTo>
                  <a:lnTo>
                    <a:pt x="84" y="177"/>
                  </a:lnTo>
                  <a:lnTo>
                    <a:pt x="84" y="172"/>
                  </a:lnTo>
                  <a:lnTo>
                    <a:pt x="84" y="167"/>
                  </a:lnTo>
                  <a:lnTo>
                    <a:pt x="85" y="162"/>
                  </a:lnTo>
                  <a:lnTo>
                    <a:pt x="85" y="157"/>
                  </a:lnTo>
                  <a:lnTo>
                    <a:pt x="85" y="152"/>
                  </a:lnTo>
                  <a:lnTo>
                    <a:pt x="85" y="147"/>
                  </a:lnTo>
                  <a:lnTo>
                    <a:pt x="86" y="141"/>
                  </a:lnTo>
                  <a:lnTo>
                    <a:pt x="87" y="136"/>
                  </a:lnTo>
                  <a:lnTo>
                    <a:pt x="87" y="131"/>
                  </a:lnTo>
                  <a:lnTo>
                    <a:pt x="88" y="126"/>
                  </a:lnTo>
                  <a:lnTo>
                    <a:pt x="88" y="121"/>
                  </a:lnTo>
                  <a:lnTo>
                    <a:pt x="88" y="116"/>
                  </a:lnTo>
                  <a:lnTo>
                    <a:pt x="88" y="111"/>
                  </a:lnTo>
                  <a:lnTo>
                    <a:pt x="88" y="105"/>
                  </a:lnTo>
                  <a:lnTo>
                    <a:pt x="88" y="100"/>
                  </a:lnTo>
                  <a:lnTo>
                    <a:pt x="88" y="95"/>
                  </a:lnTo>
                  <a:lnTo>
                    <a:pt x="90" y="87"/>
                  </a:lnTo>
                  <a:lnTo>
                    <a:pt x="89" y="85"/>
                  </a:lnTo>
                  <a:lnTo>
                    <a:pt x="90" y="80"/>
                  </a:lnTo>
                  <a:lnTo>
                    <a:pt x="90" y="75"/>
                  </a:lnTo>
                  <a:lnTo>
                    <a:pt x="90" y="69"/>
                  </a:lnTo>
                  <a:lnTo>
                    <a:pt x="91" y="64"/>
                  </a:lnTo>
                  <a:lnTo>
                    <a:pt x="91" y="59"/>
                  </a:lnTo>
                  <a:lnTo>
                    <a:pt x="93" y="51"/>
                  </a:lnTo>
                  <a:lnTo>
                    <a:pt x="94" y="44"/>
                  </a:lnTo>
                  <a:lnTo>
                    <a:pt x="94" y="39"/>
                  </a:lnTo>
                  <a:lnTo>
                    <a:pt x="94" y="33"/>
                  </a:lnTo>
                  <a:lnTo>
                    <a:pt x="94" y="28"/>
                  </a:lnTo>
                  <a:lnTo>
                    <a:pt x="94" y="23"/>
                  </a:lnTo>
                  <a:lnTo>
                    <a:pt x="95" y="18"/>
                  </a:lnTo>
                  <a:lnTo>
                    <a:pt x="99" y="0"/>
                  </a:lnTo>
                  <a:lnTo>
                    <a:pt x="96" y="4"/>
                  </a:lnTo>
                </a:path>
              </a:pathLst>
            </a:custGeom>
            <a:noFill/>
            <a:ln w="12700" cap="rnd">
              <a:solidFill>
                <a:schemeClr val="bg1"/>
              </a:solidFill>
              <a:round/>
              <a:headEnd/>
              <a:tailEnd/>
            </a:ln>
          </p:spPr>
          <p:txBody>
            <a:bodyPr/>
            <a:lstStyle/>
            <a:p>
              <a:endParaRPr lang="en-US"/>
            </a:p>
          </p:txBody>
        </p:sp>
        <p:sp>
          <p:nvSpPr>
            <p:cNvPr id="70694" name="Freeform 26"/>
            <p:cNvSpPr>
              <a:spLocks/>
            </p:cNvSpPr>
            <p:nvPr/>
          </p:nvSpPr>
          <p:spPr bwMode="auto">
            <a:xfrm>
              <a:off x="2114" y="2897"/>
              <a:ext cx="109" cy="333"/>
            </a:xfrm>
            <a:custGeom>
              <a:avLst/>
              <a:gdLst>
                <a:gd name="T0" fmla="*/ 108 w 109"/>
                <a:gd name="T1" fmla="*/ 28 h 333"/>
                <a:gd name="T2" fmla="*/ 104 w 109"/>
                <a:gd name="T3" fmla="*/ 52 h 333"/>
                <a:gd name="T4" fmla="*/ 104 w 109"/>
                <a:gd name="T5" fmla="*/ 52 h 333"/>
                <a:gd name="T6" fmla="*/ 102 w 109"/>
                <a:gd name="T7" fmla="*/ 66 h 333"/>
                <a:gd name="T8" fmla="*/ 104 w 109"/>
                <a:gd name="T9" fmla="*/ 79 h 333"/>
                <a:gd name="T10" fmla="*/ 102 w 109"/>
                <a:gd name="T11" fmla="*/ 89 h 333"/>
                <a:gd name="T12" fmla="*/ 102 w 109"/>
                <a:gd name="T13" fmla="*/ 100 h 333"/>
                <a:gd name="T14" fmla="*/ 101 w 109"/>
                <a:gd name="T15" fmla="*/ 110 h 333"/>
                <a:gd name="T16" fmla="*/ 100 w 109"/>
                <a:gd name="T17" fmla="*/ 120 h 333"/>
                <a:gd name="T18" fmla="*/ 99 w 109"/>
                <a:gd name="T19" fmla="*/ 130 h 333"/>
                <a:gd name="T20" fmla="*/ 98 w 109"/>
                <a:gd name="T21" fmla="*/ 143 h 333"/>
                <a:gd name="T22" fmla="*/ 97 w 109"/>
                <a:gd name="T23" fmla="*/ 153 h 333"/>
                <a:gd name="T24" fmla="*/ 96 w 109"/>
                <a:gd name="T25" fmla="*/ 163 h 333"/>
                <a:gd name="T26" fmla="*/ 95 w 109"/>
                <a:gd name="T27" fmla="*/ 174 h 333"/>
                <a:gd name="T28" fmla="*/ 94 w 109"/>
                <a:gd name="T29" fmla="*/ 184 h 333"/>
                <a:gd name="T30" fmla="*/ 93 w 109"/>
                <a:gd name="T31" fmla="*/ 197 h 333"/>
                <a:gd name="T32" fmla="*/ 92 w 109"/>
                <a:gd name="T33" fmla="*/ 207 h 333"/>
                <a:gd name="T34" fmla="*/ 90 w 109"/>
                <a:gd name="T35" fmla="*/ 217 h 333"/>
                <a:gd name="T36" fmla="*/ 88 w 109"/>
                <a:gd name="T37" fmla="*/ 227 h 333"/>
                <a:gd name="T38" fmla="*/ 86 w 109"/>
                <a:gd name="T39" fmla="*/ 245 h 333"/>
                <a:gd name="T40" fmla="*/ 84 w 109"/>
                <a:gd name="T41" fmla="*/ 258 h 333"/>
                <a:gd name="T42" fmla="*/ 83 w 109"/>
                <a:gd name="T43" fmla="*/ 268 h 333"/>
                <a:gd name="T44" fmla="*/ 80 w 109"/>
                <a:gd name="T45" fmla="*/ 278 h 333"/>
                <a:gd name="T46" fmla="*/ 79 w 109"/>
                <a:gd name="T47" fmla="*/ 289 h 333"/>
                <a:gd name="T48" fmla="*/ 77 w 109"/>
                <a:gd name="T49" fmla="*/ 299 h 333"/>
                <a:gd name="T50" fmla="*/ 74 w 109"/>
                <a:gd name="T51" fmla="*/ 309 h 333"/>
                <a:gd name="T52" fmla="*/ 70 w 109"/>
                <a:gd name="T53" fmla="*/ 319 h 333"/>
                <a:gd name="T54" fmla="*/ 66 w 109"/>
                <a:gd name="T55" fmla="*/ 324 h 333"/>
                <a:gd name="T56" fmla="*/ 60 w 109"/>
                <a:gd name="T57" fmla="*/ 332 h 333"/>
                <a:gd name="T58" fmla="*/ 55 w 109"/>
                <a:gd name="T59" fmla="*/ 331 h 333"/>
                <a:gd name="T60" fmla="*/ 51 w 109"/>
                <a:gd name="T61" fmla="*/ 329 h 333"/>
                <a:gd name="T62" fmla="*/ 47 w 109"/>
                <a:gd name="T63" fmla="*/ 323 h 333"/>
                <a:gd name="T64" fmla="*/ 44 w 109"/>
                <a:gd name="T65" fmla="*/ 317 h 333"/>
                <a:gd name="T66" fmla="*/ 41 w 109"/>
                <a:gd name="T67" fmla="*/ 309 h 333"/>
                <a:gd name="T68" fmla="*/ 38 w 109"/>
                <a:gd name="T69" fmla="*/ 299 h 333"/>
                <a:gd name="T70" fmla="*/ 35 w 109"/>
                <a:gd name="T71" fmla="*/ 289 h 333"/>
                <a:gd name="T72" fmla="*/ 33 w 109"/>
                <a:gd name="T73" fmla="*/ 278 h 333"/>
                <a:gd name="T74" fmla="*/ 30 w 109"/>
                <a:gd name="T75" fmla="*/ 268 h 333"/>
                <a:gd name="T76" fmla="*/ 29 w 109"/>
                <a:gd name="T77" fmla="*/ 258 h 333"/>
                <a:gd name="T78" fmla="*/ 26 w 109"/>
                <a:gd name="T79" fmla="*/ 248 h 333"/>
                <a:gd name="T80" fmla="*/ 24 w 109"/>
                <a:gd name="T81" fmla="*/ 240 h 333"/>
                <a:gd name="T82" fmla="*/ 23 w 109"/>
                <a:gd name="T83" fmla="*/ 230 h 333"/>
                <a:gd name="T84" fmla="*/ 22 w 109"/>
                <a:gd name="T85" fmla="*/ 220 h 333"/>
                <a:gd name="T86" fmla="*/ 21 w 109"/>
                <a:gd name="T87" fmla="*/ 209 h 333"/>
                <a:gd name="T88" fmla="*/ 21 w 109"/>
                <a:gd name="T89" fmla="*/ 199 h 333"/>
                <a:gd name="T90" fmla="*/ 20 w 109"/>
                <a:gd name="T91" fmla="*/ 189 h 333"/>
                <a:gd name="T92" fmla="*/ 19 w 109"/>
                <a:gd name="T93" fmla="*/ 179 h 333"/>
                <a:gd name="T94" fmla="*/ 18 w 109"/>
                <a:gd name="T95" fmla="*/ 169 h 333"/>
                <a:gd name="T96" fmla="*/ 17 w 109"/>
                <a:gd name="T97" fmla="*/ 158 h 333"/>
                <a:gd name="T98" fmla="*/ 17 w 109"/>
                <a:gd name="T99" fmla="*/ 148 h 333"/>
                <a:gd name="T100" fmla="*/ 16 w 109"/>
                <a:gd name="T101" fmla="*/ 138 h 333"/>
                <a:gd name="T102" fmla="*/ 16 w 109"/>
                <a:gd name="T103" fmla="*/ 128 h 333"/>
                <a:gd name="T104" fmla="*/ 15 w 109"/>
                <a:gd name="T105" fmla="*/ 115 h 333"/>
                <a:gd name="T106" fmla="*/ 15 w 109"/>
                <a:gd name="T107" fmla="*/ 107 h 333"/>
                <a:gd name="T108" fmla="*/ 14 w 109"/>
                <a:gd name="T109" fmla="*/ 97 h 333"/>
                <a:gd name="T110" fmla="*/ 13 w 109"/>
                <a:gd name="T111" fmla="*/ 87 h 333"/>
                <a:gd name="T112" fmla="*/ 11 w 109"/>
                <a:gd name="T113" fmla="*/ 72 h 333"/>
                <a:gd name="T114" fmla="*/ 11 w 109"/>
                <a:gd name="T115" fmla="*/ 61 h 333"/>
                <a:gd name="T116" fmla="*/ 10 w 109"/>
                <a:gd name="T117" fmla="*/ 51 h 333"/>
                <a:gd name="T118" fmla="*/ 9 w 109"/>
                <a:gd name="T119" fmla="*/ 40 h 333"/>
                <a:gd name="T120" fmla="*/ 8 w 109"/>
                <a:gd name="T121" fmla="*/ 38 h 333"/>
                <a:gd name="T122" fmla="*/ 9 w 109"/>
                <a:gd name="T123" fmla="*/ 32 h 3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9"/>
                <a:gd name="T187" fmla="*/ 0 h 333"/>
                <a:gd name="T188" fmla="*/ 109 w 109"/>
                <a:gd name="T189" fmla="*/ 333 h 3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9" h="333">
                  <a:moveTo>
                    <a:pt x="108" y="29"/>
                  </a:moveTo>
                  <a:lnTo>
                    <a:pt x="108" y="28"/>
                  </a:lnTo>
                  <a:lnTo>
                    <a:pt x="104" y="46"/>
                  </a:lnTo>
                  <a:lnTo>
                    <a:pt x="104" y="52"/>
                  </a:lnTo>
                  <a:lnTo>
                    <a:pt x="104" y="60"/>
                  </a:lnTo>
                  <a:lnTo>
                    <a:pt x="102" y="66"/>
                  </a:lnTo>
                  <a:lnTo>
                    <a:pt x="104" y="66"/>
                  </a:lnTo>
                  <a:lnTo>
                    <a:pt x="104" y="79"/>
                  </a:lnTo>
                  <a:lnTo>
                    <a:pt x="103" y="84"/>
                  </a:lnTo>
                  <a:lnTo>
                    <a:pt x="102" y="89"/>
                  </a:lnTo>
                  <a:lnTo>
                    <a:pt x="102" y="94"/>
                  </a:lnTo>
                  <a:lnTo>
                    <a:pt x="102" y="100"/>
                  </a:lnTo>
                  <a:lnTo>
                    <a:pt x="102" y="105"/>
                  </a:lnTo>
                  <a:lnTo>
                    <a:pt x="101" y="110"/>
                  </a:lnTo>
                  <a:lnTo>
                    <a:pt x="100" y="115"/>
                  </a:lnTo>
                  <a:lnTo>
                    <a:pt x="100" y="120"/>
                  </a:lnTo>
                  <a:lnTo>
                    <a:pt x="99" y="125"/>
                  </a:lnTo>
                  <a:lnTo>
                    <a:pt x="99" y="130"/>
                  </a:lnTo>
                  <a:lnTo>
                    <a:pt x="98" y="135"/>
                  </a:lnTo>
                  <a:lnTo>
                    <a:pt x="98" y="143"/>
                  </a:lnTo>
                  <a:lnTo>
                    <a:pt x="98" y="148"/>
                  </a:lnTo>
                  <a:lnTo>
                    <a:pt x="97" y="153"/>
                  </a:lnTo>
                  <a:lnTo>
                    <a:pt x="96" y="157"/>
                  </a:lnTo>
                  <a:lnTo>
                    <a:pt x="96" y="163"/>
                  </a:lnTo>
                  <a:lnTo>
                    <a:pt x="96" y="169"/>
                  </a:lnTo>
                  <a:lnTo>
                    <a:pt x="95" y="174"/>
                  </a:lnTo>
                  <a:lnTo>
                    <a:pt x="94" y="179"/>
                  </a:lnTo>
                  <a:lnTo>
                    <a:pt x="94" y="184"/>
                  </a:lnTo>
                  <a:lnTo>
                    <a:pt x="93" y="189"/>
                  </a:lnTo>
                  <a:lnTo>
                    <a:pt x="93" y="197"/>
                  </a:lnTo>
                  <a:lnTo>
                    <a:pt x="93" y="202"/>
                  </a:lnTo>
                  <a:lnTo>
                    <a:pt x="92" y="207"/>
                  </a:lnTo>
                  <a:lnTo>
                    <a:pt x="91" y="212"/>
                  </a:lnTo>
                  <a:lnTo>
                    <a:pt x="90" y="217"/>
                  </a:lnTo>
                  <a:lnTo>
                    <a:pt x="89" y="222"/>
                  </a:lnTo>
                  <a:lnTo>
                    <a:pt x="88" y="227"/>
                  </a:lnTo>
                  <a:lnTo>
                    <a:pt x="87" y="240"/>
                  </a:lnTo>
                  <a:lnTo>
                    <a:pt x="86" y="245"/>
                  </a:lnTo>
                  <a:lnTo>
                    <a:pt x="86" y="250"/>
                  </a:lnTo>
                  <a:lnTo>
                    <a:pt x="84" y="258"/>
                  </a:lnTo>
                  <a:lnTo>
                    <a:pt x="83" y="263"/>
                  </a:lnTo>
                  <a:lnTo>
                    <a:pt x="83" y="268"/>
                  </a:lnTo>
                  <a:lnTo>
                    <a:pt x="81" y="273"/>
                  </a:lnTo>
                  <a:lnTo>
                    <a:pt x="80" y="278"/>
                  </a:lnTo>
                  <a:lnTo>
                    <a:pt x="80" y="281"/>
                  </a:lnTo>
                  <a:lnTo>
                    <a:pt x="79" y="289"/>
                  </a:lnTo>
                  <a:lnTo>
                    <a:pt x="78" y="294"/>
                  </a:lnTo>
                  <a:lnTo>
                    <a:pt x="77" y="299"/>
                  </a:lnTo>
                  <a:lnTo>
                    <a:pt x="75" y="304"/>
                  </a:lnTo>
                  <a:lnTo>
                    <a:pt x="74" y="309"/>
                  </a:lnTo>
                  <a:lnTo>
                    <a:pt x="72" y="313"/>
                  </a:lnTo>
                  <a:lnTo>
                    <a:pt x="70" y="319"/>
                  </a:lnTo>
                  <a:lnTo>
                    <a:pt x="68" y="322"/>
                  </a:lnTo>
                  <a:lnTo>
                    <a:pt x="66" y="324"/>
                  </a:lnTo>
                  <a:lnTo>
                    <a:pt x="64" y="328"/>
                  </a:lnTo>
                  <a:lnTo>
                    <a:pt x="60" y="332"/>
                  </a:lnTo>
                  <a:lnTo>
                    <a:pt x="57" y="332"/>
                  </a:lnTo>
                  <a:lnTo>
                    <a:pt x="55" y="331"/>
                  </a:lnTo>
                  <a:lnTo>
                    <a:pt x="53" y="331"/>
                  </a:lnTo>
                  <a:lnTo>
                    <a:pt x="51" y="329"/>
                  </a:lnTo>
                  <a:lnTo>
                    <a:pt x="50" y="329"/>
                  </a:lnTo>
                  <a:lnTo>
                    <a:pt x="47" y="323"/>
                  </a:lnTo>
                  <a:lnTo>
                    <a:pt x="45" y="322"/>
                  </a:lnTo>
                  <a:lnTo>
                    <a:pt x="44" y="317"/>
                  </a:lnTo>
                  <a:lnTo>
                    <a:pt x="42" y="314"/>
                  </a:lnTo>
                  <a:lnTo>
                    <a:pt x="41" y="309"/>
                  </a:lnTo>
                  <a:lnTo>
                    <a:pt x="39" y="304"/>
                  </a:lnTo>
                  <a:lnTo>
                    <a:pt x="38" y="299"/>
                  </a:lnTo>
                  <a:lnTo>
                    <a:pt x="37" y="294"/>
                  </a:lnTo>
                  <a:lnTo>
                    <a:pt x="35" y="289"/>
                  </a:lnTo>
                  <a:lnTo>
                    <a:pt x="34" y="283"/>
                  </a:lnTo>
                  <a:lnTo>
                    <a:pt x="33" y="278"/>
                  </a:lnTo>
                  <a:lnTo>
                    <a:pt x="31" y="273"/>
                  </a:lnTo>
                  <a:lnTo>
                    <a:pt x="30" y="268"/>
                  </a:lnTo>
                  <a:lnTo>
                    <a:pt x="29" y="263"/>
                  </a:lnTo>
                  <a:lnTo>
                    <a:pt x="29" y="258"/>
                  </a:lnTo>
                  <a:lnTo>
                    <a:pt x="27" y="253"/>
                  </a:lnTo>
                  <a:lnTo>
                    <a:pt x="26" y="248"/>
                  </a:lnTo>
                  <a:lnTo>
                    <a:pt x="26" y="246"/>
                  </a:lnTo>
                  <a:lnTo>
                    <a:pt x="24" y="240"/>
                  </a:lnTo>
                  <a:lnTo>
                    <a:pt x="24" y="235"/>
                  </a:lnTo>
                  <a:lnTo>
                    <a:pt x="23" y="230"/>
                  </a:lnTo>
                  <a:lnTo>
                    <a:pt x="23" y="225"/>
                  </a:lnTo>
                  <a:lnTo>
                    <a:pt x="22" y="220"/>
                  </a:lnTo>
                  <a:lnTo>
                    <a:pt x="21" y="215"/>
                  </a:lnTo>
                  <a:lnTo>
                    <a:pt x="21" y="209"/>
                  </a:lnTo>
                  <a:lnTo>
                    <a:pt x="21" y="204"/>
                  </a:lnTo>
                  <a:lnTo>
                    <a:pt x="21" y="199"/>
                  </a:lnTo>
                  <a:lnTo>
                    <a:pt x="20" y="194"/>
                  </a:lnTo>
                  <a:lnTo>
                    <a:pt x="20" y="189"/>
                  </a:lnTo>
                  <a:lnTo>
                    <a:pt x="20" y="184"/>
                  </a:lnTo>
                  <a:lnTo>
                    <a:pt x="19" y="179"/>
                  </a:lnTo>
                  <a:lnTo>
                    <a:pt x="19" y="174"/>
                  </a:lnTo>
                  <a:lnTo>
                    <a:pt x="18" y="169"/>
                  </a:lnTo>
                  <a:lnTo>
                    <a:pt x="18" y="163"/>
                  </a:lnTo>
                  <a:lnTo>
                    <a:pt x="17" y="158"/>
                  </a:lnTo>
                  <a:lnTo>
                    <a:pt x="17" y="153"/>
                  </a:lnTo>
                  <a:lnTo>
                    <a:pt x="17" y="148"/>
                  </a:lnTo>
                  <a:lnTo>
                    <a:pt x="16" y="143"/>
                  </a:lnTo>
                  <a:lnTo>
                    <a:pt x="16" y="138"/>
                  </a:lnTo>
                  <a:lnTo>
                    <a:pt x="16" y="133"/>
                  </a:lnTo>
                  <a:lnTo>
                    <a:pt x="16" y="128"/>
                  </a:lnTo>
                  <a:lnTo>
                    <a:pt x="16" y="123"/>
                  </a:lnTo>
                  <a:lnTo>
                    <a:pt x="15" y="115"/>
                  </a:lnTo>
                  <a:lnTo>
                    <a:pt x="15" y="112"/>
                  </a:lnTo>
                  <a:lnTo>
                    <a:pt x="15" y="107"/>
                  </a:lnTo>
                  <a:lnTo>
                    <a:pt x="15" y="102"/>
                  </a:lnTo>
                  <a:lnTo>
                    <a:pt x="14" y="97"/>
                  </a:lnTo>
                  <a:lnTo>
                    <a:pt x="14" y="92"/>
                  </a:lnTo>
                  <a:lnTo>
                    <a:pt x="13" y="87"/>
                  </a:lnTo>
                  <a:lnTo>
                    <a:pt x="11" y="79"/>
                  </a:lnTo>
                  <a:lnTo>
                    <a:pt x="11" y="72"/>
                  </a:lnTo>
                  <a:lnTo>
                    <a:pt x="11" y="66"/>
                  </a:lnTo>
                  <a:lnTo>
                    <a:pt x="11" y="61"/>
                  </a:lnTo>
                  <a:lnTo>
                    <a:pt x="10" y="56"/>
                  </a:lnTo>
                  <a:lnTo>
                    <a:pt x="10" y="51"/>
                  </a:lnTo>
                  <a:lnTo>
                    <a:pt x="9" y="46"/>
                  </a:lnTo>
                  <a:lnTo>
                    <a:pt x="9" y="40"/>
                  </a:lnTo>
                  <a:lnTo>
                    <a:pt x="0" y="0"/>
                  </a:lnTo>
                  <a:lnTo>
                    <a:pt x="8" y="38"/>
                  </a:lnTo>
                  <a:lnTo>
                    <a:pt x="9" y="32"/>
                  </a:lnTo>
                </a:path>
              </a:pathLst>
            </a:custGeom>
            <a:noFill/>
            <a:ln w="12700" cap="rnd">
              <a:solidFill>
                <a:schemeClr val="bg1"/>
              </a:solidFill>
              <a:round/>
              <a:headEnd/>
              <a:tailEnd/>
            </a:ln>
          </p:spPr>
          <p:txBody>
            <a:bodyPr/>
            <a:lstStyle/>
            <a:p>
              <a:endParaRPr lang="en-US"/>
            </a:p>
          </p:txBody>
        </p:sp>
        <p:sp>
          <p:nvSpPr>
            <p:cNvPr id="70695" name="Freeform 27"/>
            <p:cNvSpPr>
              <a:spLocks/>
            </p:cNvSpPr>
            <p:nvPr/>
          </p:nvSpPr>
          <p:spPr bwMode="auto">
            <a:xfrm>
              <a:off x="2021" y="2621"/>
              <a:ext cx="103" cy="314"/>
            </a:xfrm>
            <a:custGeom>
              <a:avLst/>
              <a:gdLst>
                <a:gd name="T0" fmla="*/ 1 w 103"/>
                <a:gd name="T1" fmla="*/ 293 h 314"/>
                <a:gd name="T2" fmla="*/ 1 w 103"/>
                <a:gd name="T3" fmla="*/ 280 h 314"/>
                <a:gd name="T4" fmla="*/ 1 w 103"/>
                <a:gd name="T5" fmla="*/ 280 h 314"/>
                <a:gd name="T6" fmla="*/ 3 w 103"/>
                <a:gd name="T7" fmla="*/ 266 h 314"/>
                <a:gd name="T8" fmla="*/ 1 w 103"/>
                <a:gd name="T9" fmla="*/ 253 h 314"/>
                <a:gd name="T10" fmla="*/ 3 w 103"/>
                <a:gd name="T11" fmla="*/ 243 h 314"/>
                <a:gd name="T12" fmla="*/ 3 w 103"/>
                <a:gd name="T13" fmla="*/ 233 h 314"/>
                <a:gd name="T14" fmla="*/ 4 w 103"/>
                <a:gd name="T15" fmla="*/ 222 h 314"/>
                <a:gd name="T16" fmla="*/ 5 w 103"/>
                <a:gd name="T17" fmla="*/ 212 h 314"/>
                <a:gd name="T18" fmla="*/ 6 w 103"/>
                <a:gd name="T19" fmla="*/ 202 h 314"/>
                <a:gd name="T20" fmla="*/ 7 w 103"/>
                <a:gd name="T21" fmla="*/ 189 h 314"/>
                <a:gd name="T22" fmla="*/ 8 w 103"/>
                <a:gd name="T23" fmla="*/ 179 h 314"/>
                <a:gd name="T24" fmla="*/ 9 w 103"/>
                <a:gd name="T25" fmla="*/ 169 h 314"/>
                <a:gd name="T26" fmla="*/ 10 w 103"/>
                <a:gd name="T27" fmla="*/ 158 h 314"/>
                <a:gd name="T28" fmla="*/ 11 w 103"/>
                <a:gd name="T29" fmla="*/ 148 h 314"/>
                <a:gd name="T30" fmla="*/ 12 w 103"/>
                <a:gd name="T31" fmla="*/ 135 h 314"/>
                <a:gd name="T32" fmla="*/ 13 w 103"/>
                <a:gd name="T33" fmla="*/ 125 h 314"/>
                <a:gd name="T34" fmla="*/ 15 w 103"/>
                <a:gd name="T35" fmla="*/ 115 h 314"/>
                <a:gd name="T36" fmla="*/ 17 w 103"/>
                <a:gd name="T37" fmla="*/ 105 h 314"/>
                <a:gd name="T38" fmla="*/ 19 w 103"/>
                <a:gd name="T39" fmla="*/ 87 h 314"/>
                <a:gd name="T40" fmla="*/ 21 w 103"/>
                <a:gd name="T41" fmla="*/ 74 h 314"/>
                <a:gd name="T42" fmla="*/ 22 w 103"/>
                <a:gd name="T43" fmla="*/ 64 h 314"/>
                <a:gd name="T44" fmla="*/ 25 w 103"/>
                <a:gd name="T45" fmla="*/ 54 h 314"/>
                <a:gd name="T46" fmla="*/ 26 w 103"/>
                <a:gd name="T47" fmla="*/ 43 h 314"/>
                <a:gd name="T48" fmla="*/ 28 w 103"/>
                <a:gd name="T49" fmla="*/ 33 h 314"/>
                <a:gd name="T50" fmla="*/ 31 w 103"/>
                <a:gd name="T51" fmla="*/ 23 h 314"/>
                <a:gd name="T52" fmla="*/ 35 w 103"/>
                <a:gd name="T53" fmla="*/ 13 h 314"/>
                <a:gd name="T54" fmla="*/ 39 w 103"/>
                <a:gd name="T55" fmla="*/ 8 h 314"/>
                <a:gd name="T56" fmla="*/ 45 w 103"/>
                <a:gd name="T57" fmla="*/ 0 h 314"/>
                <a:gd name="T58" fmla="*/ 50 w 103"/>
                <a:gd name="T59" fmla="*/ 1 h 314"/>
                <a:gd name="T60" fmla="*/ 54 w 103"/>
                <a:gd name="T61" fmla="*/ 3 h 314"/>
                <a:gd name="T62" fmla="*/ 58 w 103"/>
                <a:gd name="T63" fmla="*/ 9 h 314"/>
                <a:gd name="T64" fmla="*/ 61 w 103"/>
                <a:gd name="T65" fmla="*/ 15 h 314"/>
                <a:gd name="T66" fmla="*/ 64 w 103"/>
                <a:gd name="T67" fmla="*/ 23 h 314"/>
                <a:gd name="T68" fmla="*/ 67 w 103"/>
                <a:gd name="T69" fmla="*/ 33 h 314"/>
                <a:gd name="T70" fmla="*/ 70 w 103"/>
                <a:gd name="T71" fmla="*/ 43 h 314"/>
                <a:gd name="T72" fmla="*/ 72 w 103"/>
                <a:gd name="T73" fmla="*/ 54 h 314"/>
                <a:gd name="T74" fmla="*/ 75 w 103"/>
                <a:gd name="T75" fmla="*/ 64 h 314"/>
                <a:gd name="T76" fmla="*/ 76 w 103"/>
                <a:gd name="T77" fmla="*/ 74 h 314"/>
                <a:gd name="T78" fmla="*/ 79 w 103"/>
                <a:gd name="T79" fmla="*/ 84 h 314"/>
                <a:gd name="T80" fmla="*/ 81 w 103"/>
                <a:gd name="T81" fmla="*/ 92 h 314"/>
                <a:gd name="T82" fmla="*/ 82 w 103"/>
                <a:gd name="T83" fmla="*/ 102 h 314"/>
                <a:gd name="T84" fmla="*/ 83 w 103"/>
                <a:gd name="T85" fmla="*/ 112 h 314"/>
                <a:gd name="T86" fmla="*/ 84 w 103"/>
                <a:gd name="T87" fmla="*/ 123 h 314"/>
                <a:gd name="T88" fmla="*/ 84 w 103"/>
                <a:gd name="T89" fmla="*/ 133 h 314"/>
                <a:gd name="T90" fmla="*/ 85 w 103"/>
                <a:gd name="T91" fmla="*/ 143 h 314"/>
                <a:gd name="T92" fmla="*/ 86 w 103"/>
                <a:gd name="T93" fmla="*/ 153 h 314"/>
                <a:gd name="T94" fmla="*/ 87 w 103"/>
                <a:gd name="T95" fmla="*/ 164 h 314"/>
                <a:gd name="T96" fmla="*/ 88 w 103"/>
                <a:gd name="T97" fmla="*/ 174 h 314"/>
                <a:gd name="T98" fmla="*/ 88 w 103"/>
                <a:gd name="T99" fmla="*/ 184 h 314"/>
                <a:gd name="T100" fmla="*/ 89 w 103"/>
                <a:gd name="T101" fmla="*/ 194 h 314"/>
                <a:gd name="T102" fmla="*/ 89 w 103"/>
                <a:gd name="T103" fmla="*/ 204 h 314"/>
                <a:gd name="T104" fmla="*/ 90 w 103"/>
                <a:gd name="T105" fmla="*/ 217 h 314"/>
                <a:gd name="T106" fmla="*/ 90 w 103"/>
                <a:gd name="T107" fmla="*/ 225 h 314"/>
                <a:gd name="T108" fmla="*/ 91 w 103"/>
                <a:gd name="T109" fmla="*/ 235 h 314"/>
                <a:gd name="T110" fmla="*/ 92 w 103"/>
                <a:gd name="T111" fmla="*/ 245 h 314"/>
                <a:gd name="T112" fmla="*/ 94 w 103"/>
                <a:gd name="T113" fmla="*/ 261 h 314"/>
                <a:gd name="T114" fmla="*/ 94 w 103"/>
                <a:gd name="T115" fmla="*/ 271 h 314"/>
                <a:gd name="T116" fmla="*/ 95 w 103"/>
                <a:gd name="T117" fmla="*/ 281 h 314"/>
                <a:gd name="T118" fmla="*/ 96 w 103"/>
                <a:gd name="T119" fmla="*/ 293 h 314"/>
                <a:gd name="T120" fmla="*/ 102 w 103"/>
                <a:gd name="T121" fmla="*/ 313 h 314"/>
                <a:gd name="T122" fmla="*/ 96 w 103"/>
                <a:gd name="T123" fmla="*/ 300 h 31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3"/>
                <a:gd name="T187" fmla="*/ 0 h 314"/>
                <a:gd name="T188" fmla="*/ 103 w 103"/>
                <a:gd name="T189" fmla="*/ 314 h 31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3" h="314">
                  <a:moveTo>
                    <a:pt x="0" y="300"/>
                  </a:moveTo>
                  <a:lnTo>
                    <a:pt x="1" y="293"/>
                  </a:lnTo>
                  <a:lnTo>
                    <a:pt x="1" y="286"/>
                  </a:lnTo>
                  <a:lnTo>
                    <a:pt x="1" y="280"/>
                  </a:lnTo>
                  <a:lnTo>
                    <a:pt x="1" y="272"/>
                  </a:lnTo>
                  <a:lnTo>
                    <a:pt x="3" y="266"/>
                  </a:lnTo>
                  <a:lnTo>
                    <a:pt x="1" y="266"/>
                  </a:lnTo>
                  <a:lnTo>
                    <a:pt x="1" y="253"/>
                  </a:lnTo>
                  <a:lnTo>
                    <a:pt x="2" y="248"/>
                  </a:lnTo>
                  <a:lnTo>
                    <a:pt x="3" y="243"/>
                  </a:lnTo>
                  <a:lnTo>
                    <a:pt x="3" y="238"/>
                  </a:lnTo>
                  <a:lnTo>
                    <a:pt x="3" y="233"/>
                  </a:lnTo>
                  <a:lnTo>
                    <a:pt x="3" y="227"/>
                  </a:lnTo>
                  <a:lnTo>
                    <a:pt x="4" y="222"/>
                  </a:lnTo>
                  <a:lnTo>
                    <a:pt x="5" y="217"/>
                  </a:lnTo>
                  <a:lnTo>
                    <a:pt x="5" y="212"/>
                  </a:lnTo>
                  <a:lnTo>
                    <a:pt x="6" y="207"/>
                  </a:lnTo>
                  <a:lnTo>
                    <a:pt x="6" y="202"/>
                  </a:lnTo>
                  <a:lnTo>
                    <a:pt x="7" y="197"/>
                  </a:lnTo>
                  <a:lnTo>
                    <a:pt x="7" y="189"/>
                  </a:lnTo>
                  <a:lnTo>
                    <a:pt x="7" y="184"/>
                  </a:lnTo>
                  <a:lnTo>
                    <a:pt x="8" y="179"/>
                  </a:lnTo>
                  <a:lnTo>
                    <a:pt x="9" y="175"/>
                  </a:lnTo>
                  <a:lnTo>
                    <a:pt x="9" y="169"/>
                  </a:lnTo>
                  <a:lnTo>
                    <a:pt x="9" y="164"/>
                  </a:lnTo>
                  <a:lnTo>
                    <a:pt x="10" y="158"/>
                  </a:lnTo>
                  <a:lnTo>
                    <a:pt x="11" y="153"/>
                  </a:lnTo>
                  <a:lnTo>
                    <a:pt x="11" y="148"/>
                  </a:lnTo>
                  <a:lnTo>
                    <a:pt x="12" y="143"/>
                  </a:lnTo>
                  <a:lnTo>
                    <a:pt x="12" y="135"/>
                  </a:lnTo>
                  <a:lnTo>
                    <a:pt x="12" y="130"/>
                  </a:lnTo>
                  <a:lnTo>
                    <a:pt x="13" y="125"/>
                  </a:lnTo>
                  <a:lnTo>
                    <a:pt x="14" y="120"/>
                  </a:lnTo>
                  <a:lnTo>
                    <a:pt x="15" y="115"/>
                  </a:lnTo>
                  <a:lnTo>
                    <a:pt x="16" y="110"/>
                  </a:lnTo>
                  <a:lnTo>
                    <a:pt x="17" y="105"/>
                  </a:lnTo>
                  <a:lnTo>
                    <a:pt x="18" y="92"/>
                  </a:lnTo>
                  <a:lnTo>
                    <a:pt x="19" y="87"/>
                  </a:lnTo>
                  <a:lnTo>
                    <a:pt x="19" y="82"/>
                  </a:lnTo>
                  <a:lnTo>
                    <a:pt x="21" y="74"/>
                  </a:lnTo>
                  <a:lnTo>
                    <a:pt x="22" y="69"/>
                  </a:lnTo>
                  <a:lnTo>
                    <a:pt x="22" y="64"/>
                  </a:lnTo>
                  <a:lnTo>
                    <a:pt x="24" y="59"/>
                  </a:lnTo>
                  <a:lnTo>
                    <a:pt x="25" y="54"/>
                  </a:lnTo>
                  <a:lnTo>
                    <a:pt x="25" y="51"/>
                  </a:lnTo>
                  <a:lnTo>
                    <a:pt x="26" y="43"/>
                  </a:lnTo>
                  <a:lnTo>
                    <a:pt x="27" y="38"/>
                  </a:lnTo>
                  <a:lnTo>
                    <a:pt x="28" y="33"/>
                  </a:lnTo>
                  <a:lnTo>
                    <a:pt x="30" y="28"/>
                  </a:lnTo>
                  <a:lnTo>
                    <a:pt x="31" y="23"/>
                  </a:lnTo>
                  <a:lnTo>
                    <a:pt x="33" y="19"/>
                  </a:lnTo>
                  <a:lnTo>
                    <a:pt x="35" y="13"/>
                  </a:lnTo>
                  <a:lnTo>
                    <a:pt x="37" y="10"/>
                  </a:lnTo>
                  <a:lnTo>
                    <a:pt x="39" y="8"/>
                  </a:lnTo>
                  <a:lnTo>
                    <a:pt x="41" y="4"/>
                  </a:lnTo>
                  <a:lnTo>
                    <a:pt x="45" y="0"/>
                  </a:lnTo>
                  <a:lnTo>
                    <a:pt x="48" y="0"/>
                  </a:lnTo>
                  <a:lnTo>
                    <a:pt x="50" y="1"/>
                  </a:lnTo>
                  <a:lnTo>
                    <a:pt x="52" y="1"/>
                  </a:lnTo>
                  <a:lnTo>
                    <a:pt x="54" y="3"/>
                  </a:lnTo>
                  <a:lnTo>
                    <a:pt x="55" y="3"/>
                  </a:lnTo>
                  <a:lnTo>
                    <a:pt x="58" y="9"/>
                  </a:lnTo>
                  <a:lnTo>
                    <a:pt x="60" y="10"/>
                  </a:lnTo>
                  <a:lnTo>
                    <a:pt x="61" y="15"/>
                  </a:lnTo>
                  <a:lnTo>
                    <a:pt x="63" y="18"/>
                  </a:lnTo>
                  <a:lnTo>
                    <a:pt x="64" y="23"/>
                  </a:lnTo>
                  <a:lnTo>
                    <a:pt x="66" y="28"/>
                  </a:lnTo>
                  <a:lnTo>
                    <a:pt x="67" y="33"/>
                  </a:lnTo>
                  <a:lnTo>
                    <a:pt x="68" y="38"/>
                  </a:lnTo>
                  <a:lnTo>
                    <a:pt x="70" y="43"/>
                  </a:lnTo>
                  <a:lnTo>
                    <a:pt x="71" y="49"/>
                  </a:lnTo>
                  <a:lnTo>
                    <a:pt x="72" y="54"/>
                  </a:lnTo>
                  <a:lnTo>
                    <a:pt x="74" y="59"/>
                  </a:lnTo>
                  <a:lnTo>
                    <a:pt x="75" y="64"/>
                  </a:lnTo>
                  <a:lnTo>
                    <a:pt x="76" y="69"/>
                  </a:lnTo>
                  <a:lnTo>
                    <a:pt x="76" y="74"/>
                  </a:lnTo>
                  <a:lnTo>
                    <a:pt x="78" y="79"/>
                  </a:lnTo>
                  <a:lnTo>
                    <a:pt x="79" y="84"/>
                  </a:lnTo>
                  <a:lnTo>
                    <a:pt x="79" y="86"/>
                  </a:lnTo>
                  <a:lnTo>
                    <a:pt x="81" y="92"/>
                  </a:lnTo>
                  <a:lnTo>
                    <a:pt x="81" y="97"/>
                  </a:lnTo>
                  <a:lnTo>
                    <a:pt x="82" y="102"/>
                  </a:lnTo>
                  <a:lnTo>
                    <a:pt x="82" y="107"/>
                  </a:lnTo>
                  <a:lnTo>
                    <a:pt x="83" y="112"/>
                  </a:lnTo>
                  <a:lnTo>
                    <a:pt x="84" y="118"/>
                  </a:lnTo>
                  <a:lnTo>
                    <a:pt x="84" y="123"/>
                  </a:lnTo>
                  <a:lnTo>
                    <a:pt x="84" y="128"/>
                  </a:lnTo>
                  <a:lnTo>
                    <a:pt x="84" y="133"/>
                  </a:lnTo>
                  <a:lnTo>
                    <a:pt x="85" y="138"/>
                  </a:lnTo>
                  <a:lnTo>
                    <a:pt x="85" y="143"/>
                  </a:lnTo>
                  <a:lnTo>
                    <a:pt x="85" y="148"/>
                  </a:lnTo>
                  <a:lnTo>
                    <a:pt x="86" y="153"/>
                  </a:lnTo>
                  <a:lnTo>
                    <a:pt x="86" y="158"/>
                  </a:lnTo>
                  <a:lnTo>
                    <a:pt x="87" y="164"/>
                  </a:lnTo>
                  <a:lnTo>
                    <a:pt x="87" y="169"/>
                  </a:lnTo>
                  <a:lnTo>
                    <a:pt x="88" y="174"/>
                  </a:lnTo>
                  <a:lnTo>
                    <a:pt x="88" y="179"/>
                  </a:lnTo>
                  <a:lnTo>
                    <a:pt x="88" y="184"/>
                  </a:lnTo>
                  <a:lnTo>
                    <a:pt x="89" y="189"/>
                  </a:lnTo>
                  <a:lnTo>
                    <a:pt x="89" y="194"/>
                  </a:lnTo>
                  <a:lnTo>
                    <a:pt x="89" y="199"/>
                  </a:lnTo>
                  <a:lnTo>
                    <a:pt x="89" y="204"/>
                  </a:lnTo>
                  <a:lnTo>
                    <a:pt x="89" y="210"/>
                  </a:lnTo>
                  <a:lnTo>
                    <a:pt x="90" y="217"/>
                  </a:lnTo>
                  <a:lnTo>
                    <a:pt x="90" y="220"/>
                  </a:lnTo>
                  <a:lnTo>
                    <a:pt x="90" y="225"/>
                  </a:lnTo>
                  <a:lnTo>
                    <a:pt x="90" y="230"/>
                  </a:lnTo>
                  <a:lnTo>
                    <a:pt x="91" y="235"/>
                  </a:lnTo>
                  <a:lnTo>
                    <a:pt x="91" y="240"/>
                  </a:lnTo>
                  <a:lnTo>
                    <a:pt x="92" y="245"/>
                  </a:lnTo>
                  <a:lnTo>
                    <a:pt x="94" y="253"/>
                  </a:lnTo>
                  <a:lnTo>
                    <a:pt x="94" y="261"/>
                  </a:lnTo>
                  <a:lnTo>
                    <a:pt x="94" y="266"/>
                  </a:lnTo>
                  <a:lnTo>
                    <a:pt x="94" y="271"/>
                  </a:lnTo>
                  <a:lnTo>
                    <a:pt x="95" y="276"/>
                  </a:lnTo>
                  <a:lnTo>
                    <a:pt x="95" y="281"/>
                  </a:lnTo>
                  <a:lnTo>
                    <a:pt x="96" y="286"/>
                  </a:lnTo>
                  <a:lnTo>
                    <a:pt x="96" y="293"/>
                  </a:lnTo>
                  <a:lnTo>
                    <a:pt x="97" y="299"/>
                  </a:lnTo>
                  <a:lnTo>
                    <a:pt x="102" y="313"/>
                  </a:lnTo>
                  <a:lnTo>
                    <a:pt x="96" y="300"/>
                  </a:lnTo>
                </a:path>
              </a:pathLst>
            </a:custGeom>
            <a:noFill/>
            <a:ln w="12700" cap="rnd">
              <a:solidFill>
                <a:schemeClr val="bg1"/>
              </a:solidFill>
              <a:round/>
              <a:headEnd/>
              <a:tailEnd/>
            </a:ln>
          </p:spPr>
          <p:txBody>
            <a:bodyPr/>
            <a:lstStyle/>
            <a:p>
              <a:endParaRPr lang="en-US"/>
            </a:p>
          </p:txBody>
        </p:sp>
        <p:sp>
          <p:nvSpPr>
            <p:cNvPr id="70696" name="Freeform 28"/>
            <p:cNvSpPr>
              <a:spLocks/>
            </p:cNvSpPr>
            <p:nvPr/>
          </p:nvSpPr>
          <p:spPr bwMode="auto">
            <a:xfrm>
              <a:off x="2012" y="2621"/>
              <a:ext cx="112" cy="339"/>
            </a:xfrm>
            <a:custGeom>
              <a:avLst/>
              <a:gdLst>
                <a:gd name="T0" fmla="*/ 105 w 112"/>
                <a:gd name="T1" fmla="*/ 292 h 339"/>
                <a:gd name="T2" fmla="*/ 105 w 112"/>
                <a:gd name="T3" fmla="*/ 279 h 339"/>
                <a:gd name="T4" fmla="*/ 105 w 112"/>
                <a:gd name="T5" fmla="*/ 279 h 339"/>
                <a:gd name="T6" fmla="*/ 102 w 112"/>
                <a:gd name="T7" fmla="*/ 265 h 339"/>
                <a:gd name="T8" fmla="*/ 104 w 112"/>
                <a:gd name="T9" fmla="*/ 253 h 339"/>
                <a:gd name="T10" fmla="*/ 103 w 112"/>
                <a:gd name="T11" fmla="*/ 242 h 339"/>
                <a:gd name="T12" fmla="*/ 102 w 112"/>
                <a:gd name="T13" fmla="*/ 232 h 339"/>
                <a:gd name="T14" fmla="*/ 101 w 112"/>
                <a:gd name="T15" fmla="*/ 222 h 339"/>
                <a:gd name="T16" fmla="*/ 101 w 112"/>
                <a:gd name="T17" fmla="*/ 212 h 339"/>
                <a:gd name="T18" fmla="*/ 99 w 112"/>
                <a:gd name="T19" fmla="*/ 202 h 339"/>
                <a:gd name="T20" fmla="*/ 99 w 112"/>
                <a:gd name="T21" fmla="*/ 189 h 339"/>
                <a:gd name="T22" fmla="*/ 98 w 112"/>
                <a:gd name="T23" fmla="*/ 179 h 339"/>
                <a:gd name="T24" fmla="*/ 96 w 112"/>
                <a:gd name="T25" fmla="*/ 168 h 339"/>
                <a:gd name="T26" fmla="*/ 95 w 112"/>
                <a:gd name="T27" fmla="*/ 158 h 339"/>
                <a:gd name="T28" fmla="*/ 95 w 112"/>
                <a:gd name="T29" fmla="*/ 148 h 339"/>
                <a:gd name="T30" fmla="*/ 93 w 112"/>
                <a:gd name="T31" fmla="*/ 135 h 339"/>
                <a:gd name="T32" fmla="*/ 92 w 112"/>
                <a:gd name="T33" fmla="*/ 125 h 339"/>
                <a:gd name="T34" fmla="*/ 91 w 112"/>
                <a:gd name="T35" fmla="*/ 115 h 339"/>
                <a:gd name="T36" fmla="*/ 89 w 112"/>
                <a:gd name="T37" fmla="*/ 105 h 339"/>
                <a:gd name="T38" fmla="*/ 87 w 112"/>
                <a:gd name="T39" fmla="*/ 87 h 339"/>
                <a:gd name="T40" fmla="*/ 85 w 112"/>
                <a:gd name="T41" fmla="*/ 74 h 339"/>
                <a:gd name="T42" fmla="*/ 83 w 112"/>
                <a:gd name="T43" fmla="*/ 64 h 339"/>
                <a:gd name="T44" fmla="*/ 81 w 112"/>
                <a:gd name="T45" fmla="*/ 54 h 339"/>
                <a:gd name="T46" fmla="*/ 80 w 112"/>
                <a:gd name="T47" fmla="*/ 43 h 339"/>
                <a:gd name="T48" fmla="*/ 77 w 112"/>
                <a:gd name="T49" fmla="*/ 33 h 339"/>
                <a:gd name="T50" fmla="*/ 74 w 112"/>
                <a:gd name="T51" fmla="*/ 23 h 339"/>
                <a:gd name="T52" fmla="*/ 71 w 112"/>
                <a:gd name="T53" fmla="*/ 13 h 339"/>
                <a:gd name="T54" fmla="*/ 67 w 112"/>
                <a:gd name="T55" fmla="*/ 8 h 339"/>
                <a:gd name="T56" fmla="*/ 60 w 112"/>
                <a:gd name="T57" fmla="*/ 0 h 339"/>
                <a:gd name="T58" fmla="*/ 56 w 112"/>
                <a:gd name="T59" fmla="*/ 1 h 339"/>
                <a:gd name="T60" fmla="*/ 51 w 112"/>
                <a:gd name="T61" fmla="*/ 3 h 339"/>
                <a:gd name="T62" fmla="*/ 48 w 112"/>
                <a:gd name="T63" fmla="*/ 9 h 339"/>
                <a:gd name="T64" fmla="*/ 45 w 112"/>
                <a:gd name="T65" fmla="*/ 15 h 339"/>
                <a:gd name="T66" fmla="*/ 41 w 112"/>
                <a:gd name="T67" fmla="*/ 23 h 339"/>
                <a:gd name="T68" fmla="*/ 39 w 112"/>
                <a:gd name="T69" fmla="*/ 33 h 339"/>
                <a:gd name="T70" fmla="*/ 36 w 112"/>
                <a:gd name="T71" fmla="*/ 43 h 339"/>
                <a:gd name="T72" fmla="*/ 33 w 112"/>
                <a:gd name="T73" fmla="*/ 54 h 339"/>
                <a:gd name="T74" fmla="*/ 30 w 112"/>
                <a:gd name="T75" fmla="*/ 64 h 339"/>
                <a:gd name="T76" fmla="*/ 29 w 112"/>
                <a:gd name="T77" fmla="*/ 74 h 339"/>
                <a:gd name="T78" fmla="*/ 27 w 112"/>
                <a:gd name="T79" fmla="*/ 84 h 339"/>
                <a:gd name="T80" fmla="*/ 25 w 112"/>
                <a:gd name="T81" fmla="*/ 92 h 339"/>
                <a:gd name="T82" fmla="*/ 24 w 112"/>
                <a:gd name="T83" fmla="*/ 102 h 339"/>
                <a:gd name="T84" fmla="*/ 23 w 112"/>
                <a:gd name="T85" fmla="*/ 112 h 339"/>
                <a:gd name="T86" fmla="*/ 22 w 112"/>
                <a:gd name="T87" fmla="*/ 122 h 339"/>
                <a:gd name="T88" fmla="*/ 21 w 112"/>
                <a:gd name="T89" fmla="*/ 133 h 339"/>
                <a:gd name="T90" fmla="*/ 20 w 112"/>
                <a:gd name="T91" fmla="*/ 143 h 339"/>
                <a:gd name="T92" fmla="*/ 20 w 112"/>
                <a:gd name="T93" fmla="*/ 153 h 339"/>
                <a:gd name="T94" fmla="*/ 19 w 112"/>
                <a:gd name="T95" fmla="*/ 163 h 339"/>
                <a:gd name="T96" fmla="*/ 18 w 112"/>
                <a:gd name="T97" fmla="*/ 173 h 339"/>
                <a:gd name="T98" fmla="*/ 17 w 112"/>
                <a:gd name="T99" fmla="*/ 184 h 339"/>
                <a:gd name="T100" fmla="*/ 17 w 112"/>
                <a:gd name="T101" fmla="*/ 194 h 339"/>
                <a:gd name="T102" fmla="*/ 17 w 112"/>
                <a:gd name="T103" fmla="*/ 204 h 339"/>
                <a:gd name="T104" fmla="*/ 15 w 112"/>
                <a:gd name="T105" fmla="*/ 217 h 339"/>
                <a:gd name="T106" fmla="*/ 15 w 112"/>
                <a:gd name="T107" fmla="*/ 224 h 339"/>
                <a:gd name="T108" fmla="*/ 15 w 112"/>
                <a:gd name="T109" fmla="*/ 235 h 339"/>
                <a:gd name="T110" fmla="*/ 14 w 112"/>
                <a:gd name="T111" fmla="*/ 245 h 339"/>
                <a:gd name="T112" fmla="*/ 11 w 112"/>
                <a:gd name="T113" fmla="*/ 260 h 339"/>
                <a:gd name="T114" fmla="*/ 11 w 112"/>
                <a:gd name="T115" fmla="*/ 270 h 339"/>
                <a:gd name="T116" fmla="*/ 11 w 112"/>
                <a:gd name="T117" fmla="*/ 281 h 339"/>
                <a:gd name="T118" fmla="*/ 9 w 112"/>
                <a:gd name="T119" fmla="*/ 292 h 339"/>
                <a:gd name="T120" fmla="*/ 0 w 112"/>
                <a:gd name="T121" fmla="*/ 338 h 339"/>
                <a:gd name="T122" fmla="*/ 9 w 112"/>
                <a:gd name="T123" fmla="*/ 300 h 3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2"/>
                <a:gd name="T187" fmla="*/ 0 h 339"/>
                <a:gd name="T188" fmla="*/ 112 w 112"/>
                <a:gd name="T189" fmla="*/ 339 h 3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2" h="339">
                  <a:moveTo>
                    <a:pt x="111" y="325"/>
                  </a:moveTo>
                  <a:lnTo>
                    <a:pt x="105" y="292"/>
                  </a:lnTo>
                  <a:lnTo>
                    <a:pt x="105" y="286"/>
                  </a:lnTo>
                  <a:lnTo>
                    <a:pt x="105" y="279"/>
                  </a:lnTo>
                  <a:lnTo>
                    <a:pt x="105" y="272"/>
                  </a:lnTo>
                  <a:lnTo>
                    <a:pt x="102" y="265"/>
                  </a:lnTo>
                  <a:lnTo>
                    <a:pt x="105" y="265"/>
                  </a:lnTo>
                  <a:lnTo>
                    <a:pt x="104" y="253"/>
                  </a:lnTo>
                  <a:lnTo>
                    <a:pt x="104" y="247"/>
                  </a:lnTo>
                  <a:lnTo>
                    <a:pt x="103" y="242"/>
                  </a:lnTo>
                  <a:lnTo>
                    <a:pt x="102" y="237"/>
                  </a:lnTo>
                  <a:lnTo>
                    <a:pt x="102" y="232"/>
                  </a:lnTo>
                  <a:lnTo>
                    <a:pt x="102" y="227"/>
                  </a:lnTo>
                  <a:lnTo>
                    <a:pt x="101" y="222"/>
                  </a:lnTo>
                  <a:lnTo>
                    <a:pt x="101" y="217"/>
                  </a:lnTo>
                  <a:lnTo>
                    <a:pt x="101" y="212"/>
                  </a:lnTo>
                  <a:lnTo>
                    <a:pt x="99" y="207"/>
                  </a:lnTo>
                  <a:lnTo>
                    <a:pt x="99" y="202"/>
                  </a:lnTo>
                  <a:lnTo>
                    <a:pt x="99" y="196"/>
                  </a:lnTo>
                  <a:lnTo>
                    <a:pt x="99" y="189"/>
                  </a:lnTo>
                  <a:lnTo>
                    <a:pt x="98" y="184"/>
                  </a:lnTo>
                  <a:lnTo>
                    <a:pt x="98" y="179"/>
                  </a:lnTo>
                  <a:lnTo>
                    <a:pt x="97" y="175"/>
                  </a:lnTo>
                  <a:lnTo>
                    <a:pt x="96" y="168"/>
                  </a:lnTo>
                  <a:lnTo>
                    <a:pt x="96" y="163"/>
                  </a:lnTo>
                  <a:lnTo>
                    <a:pt x="95" y="158"/>
                  </a:lnTo>
                  <a:lnTo>
                    <a:pt x="95" y="153"/>
                  </a:lnTo>
                  <a:lnTo>
                    <a:pt x="95" y="148"/>
                  </a:lnTo>
                  <a:lnTo>
                    <a:pt x="94" y="143"/>
                  </a:lnTo>
                  <a:lnTo>
                    <a:pt x="93" y="135"/>
                  </a:lnTo>
                  <a:lnTo>
                    <a:pt x="93" y="130"/>
                  </a:lnTo>
                  <a:lnTo>
                    <a:pt x="92" y="125"/>
                  </a:lnTo>
                  <a:lnTo>
                    <a:pt x="92" y="120"/>
                  </a:lnTo>
                  <a:lnTo>
                    <a:pt x="91" y="115"/>
                  </a:lnTo>
                  <a:lnTo>
                    <a:pt x="90" y="110"/>
                  </a:lnTo>
                  <a:lnTo>
                    <a:pt x="89" y="105"/>
                  </a:lnTo>
                  <a:lnTo>
                    <a:pt x="88" y="92"/>
                  </a:lnTo>
                  <a:lnTo>
                    <a:pt x="87" y="87"/>
                  </a:lnTo>
                  <a:lnTo>
                    <a:pt x="86" y="82"/>
                  </a:lnTo>
                  <a:lnTo>
                    <a:pt x="85" y="74"/>
                  </a:lnTo>
                  <a:lnTo>
                    <a:pt x="84" y="69"/>
                  </a:lnTo>
                  <a:lnTo>
                    <a:pt x="83" y="64"/>
                  </a:lnTo>
                  <a:lnTo>
                    <a:pt x="82" y="59"/>
                  </a:lnTo>
                  <a:lnTo>
                    <a:pt x="81" y="54"/>
                  </a:lnTo>
                  <a:lnTo>
                    <a:pt x="80" y="51"/>
                  </a:lnTo>
                  <a:lnTo>
                    <a:pt x="80" y="43"/>
                  </a:lnTo>
                  <a:lnTo>
                    <a:pt x="78" y="38"/>
                  </a:lnTo>
                  <a:lnTo>
                    <a:pt x="77" y="33"/>
                  </a:lnTo>
                  <a:lnTo>
                    <a:pt x="76" y="28"/>
                  </a:lnTo>
                  <a:lnTo>
                    <a:pt x="74" y="23"/>
                  </a:lnTo>
                  <a:lnTo>
                    <a:pt x="72" y="19"/>
                  </a:lnTo>
                  <a:lnTo>
                    <a:pt x="71" y="13"/>
                  </a:lnTo>
                  <a:lnTo>
                    <a:pt x="69" y="10"/>
                  </a:lnTo>
                  <a:lnTo>
                    <a:pt x="67" y="8"/>
                  </a:lnTo>
                  <a:lnTo>
                    <a:pt x="65" y="4"/>
                  </a:lnTo>
                  <a:lnTo>
                    <a:pt x="60" y="0"/>
                  </a:lnTo>
                  <a:lnTo>
                    <a:pt x="58" y="0"/>
                  </a:lnTo>
                  <a:lnTo>
                    <a:pt x="56" y="1"/>
                  </a:lnTo>
                  <a:lnTo>
                    <a:pt x="53" y="1"/>
                  </a:lnTo>
                  <a:lnTo>
                    <a:pt x="51" y="3"/>
                  </a:lnTo>
                  <a:lnTo>
                    <a:pt x="50" y="3"/>
                  </a:lnTo>
                  <a:lnTo>
                    <a:pt x="48" y="9"/>
                  </a:lnTo>
                  <a:lnTo>
                    <a:pt x="46" y="10"/>
                  </a:lnTo>
                  <a:lnTo>
                    <a:pt x="45" y="15"/>
                  </a:lnTo>
                  <a:lnTo>
                    <a:pt x="43" y="18"/>
                  </a:lnTo>
                  <a:lnTo>
                    <a:pt x="41" y="23"/>
                  </a:lnTo>
                  <a:lnTo>
                    <a:pt x="40" y="28"/>
                  </a:lnTo>
                  <a:lnTo>
                    <a:pt x="39" y="33"/>
                  </a:lnTo>
                  <a:lnTo>
                    <a:pt x="38" y="38"/>
                  </a:lnTo>
                  <a:lnTo>
                    <a:pt x="36" y="43"/>
                  </a:lnTo>
                  <a:lnTo>
                    <a:pt x="35" y="48"/>
                  </a:lnTo>
                  <a:lnTo>
                    <a:pt x="33" y="54"/>
                  </a:lnTo>
                  <a:lnTo>
                    <a:pt x="32" y="59"/>
                  </a:lnTo>
                  <a:lnTo>
                    <a:pt x="30" y="64"/>
                  </a:lnTo>
                  <a:lnTo>
                    <a:pt x="30" y="69"/>
                  </a:lnTo>
                  <a:lnTo>
                    <a:pt x="29" y="74"/>
                  </a:lnTo>
                  <a:lnTo>
                    <a:pt x="28" y="79"/>
                  </a:lnTo>
                  <a:lnTo>
                    <a:pt x="27" y="84"/>
                  </a:lnTo>
                  <a:lnTo>
                    <a:pt x="26" y="85"/>
                  </a:lnTo>
                  <a:lnTo>
                    <a:pt x="25" y="92"/>
                  </a:lnTo>
                  <a:lnTo>
                    <a:pt x="24" y="97"/>
                  </a:lnTo>
                  <a:lnTo>
                    <a:pt x="24" y="102"/>
                  </a:lnTo>
                  <a:lnTo>
                    <a:pt x="23" y="107"/>
                  </a:lnTo>
                  <a:lnTo>
                    <a:pt x="23" y="112"/>
                  </a:lnTo>
                  <a:lnTo>
                    <a:pt x="22" y="117"/>
                  </a:lnTo>
                  <a:lnTo>
                    <a:pt x="22" y="122"/>
                  </a:lnTo>
                  <a:lnTo>
                    <a:pt x="21" y="128"/>
                  </a:lnTo>
                  <a:lnTo>
                    <a:pt x="21" y="133"/>
                  </a:lnTo>
                  <a:lnTo>
                    <a:pt x="21" y="138"/>
                  </a:lnTo>
                  <a:lnTo>
                    <a:pt x="20" y="143"/>
                  </a:lnTo>
                  <a:lnTo>
                    <a:pt x="20" y="148"/>
                  </a:lnTo>
                  <a:lnTo>
                    <a:pt x="20" y="153"/>
                  </a:lnTo>
                  <a:lnTo>
                    <a:pt x="20" y="158"/>
                  </a:lnTo>
                  <a:lnTo>
                    <a:pt x="19" y="163"/>
                  </a:lnTo>
                  <a:lnTo>
                    <a:pt x="18" y="168"/>
                  </a:lnTo>
                  <a:lnTo>
                    <a:pt x="18" y="173"/>
                  </a:lnTo>
                  <a:lnTo>
                    <a:pt x="17" y="179"/>
                  </a:lnTo>
                  <a:lnTo>
                    <a:pt x="17" y="184"/>
                  </a:lnTo>
                  <a:lnTo>
                    <a:pt x="17" y="189"/>
                  </a:lnTo>
                  <a:lnTo>
                    <a:pt x="17" y="194"/>
                  </a:lnTo>
                  <a:lnTo>
                    <a:pt x="17" y="199"/>
                  </a:lnTo>
                  <a:lnTo>
                    <a:pt x="17" y="204"/>
                  </a:lnTo>
                  <a:lnTo>
                    <a:pt x="17" y="209"/>
                  </a:lnTo>
                  <a:lnTo>
                    <a:pt x="15" y="217"/>
                  </a:lnTo>
                  <a:lnTo>
                    <a:pt x="16" y="219"/>
                  </a:lnTo>
                  <a:lnTo>
                    <a:pt x="15" y="224"/>
                  </a:lnTo>
                  <a:lnTo>
                    <a:pt x="15" y="230"/>
                  </a:lnTo>
                  <a:lnTo>
                    <a:pt x="15" y="235"/>
                  </a:lnTo>
                  <a:lnTo>
                    <a:pt x="14" y="240"/>
                  </a:lnTo>
                  <a:lnTo>
                    <a:pt x="14" y="245"/>
                  </a:lnTo>
                  <a:lnTo>
                    <a:pt x="12" y="253"/>
                  </a:lnTo>
                  <a:lnTo>
                    <a:pt x="11" y="260"/>
                  </a:lnTo>
                  <a:lnTo>
                    <a:pt x="11" y="265"/>
                  </a:lnTo>
                  <a:lnTo>
                    <a:pt x="11" y="270"/>
                  </a:lnTo>
                  <a:lnTo>
                    <a:pt x="11" y="276"/>
                  </a:lnTo>
                  <a:lnTo>
                    <a:pt x="11" y="281"/>
                  </a:lnTo>
                  <a:lnTo>
                    <a:pt x="10" y="286"/>
                  </a:lnTo>
                  <a:lnTo>
                    <a:pt x="9" y="292"/>
                  </a:lnTo>
                  <a:lnTo>
                    <a:pt x="0" y="338"/>
                  </a:lnTo>
                  <a:lnTo>
                    <a:pt x="9" y="300"/>
                  </a:lnTo>
                </a:path>
              </a:pathLst>
            </a:custGeom>
            <a:noFill/>
            <a:ln w="12700" cap="rnd">
              <a:solidFill>
                <a:schemeClr val="bg1"/>
              </a:solidFill>
              <a:round/>
              <a:headEnd/>
              <a:tailEnd/>
            </a:ln>
          </p:spPr>
          <p:txBody>
            <a:bodyPr/>
            <a:lstStyle/>
            <a:p>
              <a:endParaRPr lang="en-US"/>
            </a:p>
          </p:txBody>
        </p:sp>
        <p:sp>
          <p:nvSpPr>
            <p:cNvPr id="70697" name="Freeform 29"/>
            <p:cNvSpPr>
              <a:spLocks/>
            </p:cNvSpPr>
            <p:nvPr/>
          </p:nvSpPr>
          <p:spPr bwMode="auto">
            <a:xfrm>
              <a:off x="2022" y="2832"/>
              <a:ext cx="9" cy="40"/>
            </a:xfrm>
            <a:custGeom>
              <a:avLst/>
              <a:gdLst>
                <a:gd name="T0" fmla="*/ 8 w 9"/>
                <a:gd name="T1" fmla="*/ 0 h 40"/>
                <a:gd name="T2" fmla="*/ 5 w 9"/>
                <a:gd name="T3" fmla="*/ 4 h 40"/>
                <a:gd name="T4" fmla="*/ 4 w 9"/>
                <a:gd name="T5" fmla="*/ 7 h 40"/>
                <a:gd name="T6" fmla="*/ 3 w 9"/>
                <a:gd name="T7" fmla="*/ 10 h 40"/>
                <a:gd name="T8" fmla="*/ 3 w 9"/>
                <a:gd name="T9" fmla="*/ 13 h 40"/>
                <a:gd name="T10" fmla="*/ 3 w 9"/>
                <a:gd name="T11" fmla="*/ 16 h 40"/>
                <a:gd name="T12" fmla="*/ 3 w 9"/>
                <a:gd name="T13" fmla="*/ 19 h 40"/>
                <a:gd name="T14" fmla="*/ 3 w 9"/>
                <a:gd name="T15" fmla="*/ 22 h 40"/>
                <a:gd name="T16" fmla="*/ 3 w 9"/>
                <a:gd name="T17" fmla="*/ 24 h 40"/>
                <a:gd name="T18" fmla="*/ 3 w 9"/>
                <a:gd name="T19" fmla="*/ 28 h 40"/>
                <a:gd name="T20" fmla="*/ 3 w 9"/>
                <a:gd name="T21" fmla="*/ 30 h 40"/>
                <a:gd name="T22" fmla="*/ 3 w 9"/>
                <a:gd name="T23" fmla="*/ 33 h 40"/>
                <a:gd name="T24" fmla="*/ 1 w 9"/>
                <a:gd name="T25" fmla="*/ 36 h 40"/>
                <a:gd name="T26" fmla="*/ 0 w 9"/>
                <a:gd name="T27" fmla="*/ 39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40"/>
                <a:gd name="T44" fmla="*/ 9 w 9"/>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40">
                  <a:moveTo>
                    <a:pt x="8" y="0"/>
                  </a:moveTo>
                  <a:lnTo>
                    <a:pt x="5" y="4"/>
                  </a:lnTo>
                  <a:lnTo>
                    <a:pt x="4" y="7"/>
                  </a:lnTo>
                  <a:lnTo>
                    <a:pt x="3" y="10"/>
                  </a:lnTo>
                  <a:lnTo>
                    <a:pt x="3" y="13"/>
                  </a:lnTo>
                  <a:lnTo>
                    <a:pt x="3" y="16"/>
                  </a:lnTo>
                  <a:lnTo>
                    <a:pt x="3" y="19"/>
                  </a:lnTo>
                  <a:lnTo>
                    <a:pt x="3" y="22"/>
                  </a:lnTo>
                  <a:lnTo>
                    <a:pt x="3" y="24"/>
                  </a:lnTo>
                  <a:lnTo>
                    <a:pt x="3" y="28"/>
                  </a:lnTo>
                  <a:lnTo>
                    <a:pt x="3" y="30"/>
                  </a:lnTo>
                  <a:lnTo>
                    <a:pt x="3" y="33"/>
                  </a:lnTo>
                  <a:lnTo>
                    <a:pt x="1" y="36"/>
                  </a:lnTo>
                  <a:lnTo>
                    <a:pt x="0" y="39"/>
                  </a:lnTo>
                </a:path>
              </a:pathLst>
            </a:custGeom>
            <a:noFill/>
            <a:ln w="12700" cap="rnd">
              <a:solidFill>
                <a:schemeClr val="bg1"/>
              </a:solidFill>
              <a:round/>
              <a:headEnd/>
              <a:tailEnd/>
            </a:ln>
          </p:spPr>
          <p:txBody>
            <a:bodyPr/>
            <a:lstStyle/>
            <a:p>
              <a:endParaRPr lang="en-US"/>
            </a:p>
          </p:txBody>
        </p:sp>
        <p:sp>
          <p:nvSpPr>
            <p:cNvPr id="70698" name="Freeform 30"/>
            <p:cNvSpPr>
              <a:spLocks/>
            </p:cNvSpPr>
            <p:nvPr/>
          </p:nvSpPr>
          <p:spPr bwMode="auto">
            <a:xfrm>
              <a:off x="2112" y="2833"/>
              <a:ext cx="13" cy="116"/>
            </a:xfrm>
            <a:custGeom>
              <a:avLst/>
              <a:gdLst>
                <a:gd name="T0" fmla="*/ 11 w 13"/>
                <a:gd name="T1" fmla="*/ 115 h 116"/>
                <a:gd name="T2" fmla="*/ 12 w 13"/>
                <a:gd name="T3" fmla="*/ 110 h 116"/>
                <a:gd name="T4" fmla="*/ 11 w 13"/>
                <a:gd name="T5" fmla="*/ 107 h 116"/>
                <a:gd name="T6" fmla="*/ 10 w 13"/>
                <a:gd name="T7" fmla="*/ 104 h 116"/>
                <a:gd name="T8" fmla="*/ 9 w 13"/>
                <a:gd name="T9" fmla="*/ 100 h 116"/>
                <a:gd name="T10" fmla="*/ 8 w 13"/>
                <a:gd name="T11" fmla="*/ 98 h 116"/>
                <a:gd name="T12" fmla="*/ 8 w 13"/>
                <a:gd name="T13" fmla="*/ 95 h 116"/>
                <a:gd name="T14" fmla="*/ 8 w 13"/>
                <a:gd name="T15" fmla="*/ 90 h 116"/>
                <a:gd name="T16" fmla="*/ 8 w 13"/>
                <a:gd name="T17" fmla="*/ 87 h 116"/>
                <a:gd name="T18" fmla="*/ 7 w 13"/>
                <a:gd name="T19" fmla="*/ 84 h 116"/>
                <a:gd name="T20" fmla="*/ 7 w 13"/>
                <a:gd name="T21" fmla="*/ 82 h 116"/>
                <a:gd name="T22" fmla="*/ 6 w 13"/>
                <a:gd name="T23" fmla="*/ 78 h 116"/>
                <a:gd name="T24" fmla="*/ 6 w 13"/>
                <a:gd name="T25" fmla="*/ 75 h 116"/>
                <a:gd name="T26" fmla="*/ 5 w 13"/>
                <a:gd name="T27" fmla="*/ 71 h 116"/>
                <a:gd name="T28" fmla="*/ 5 w 13"/>
                <a:gd name="T29" fmla="*/ 69 h 116"/>
                <a:gd name="T30" fmla="*/ 5 w 13"/>
                <a:gd name="T31" fmla="*/ 65 h 116"/>
                <a:gd name="T32" fmla="*/ 5 w 13"/>
                <a:gd name="T33" fmla="*/ 63 h 116"/>
                <a:gd name="T34" fmla="*/ 4 w 13"/>
                <a:gd name="T35" fmla="*/ 60 h 116"/>
                <a:gd name="T36" fmla="*/ 4 w 13"/>
                <a:gd name="T37" fmla="*/ 57 h 116"/>
                <a:gd name="T38" fmla="*/ 4 w 13"/>
                <a:gd name="T39" fmla="*/ 54 h 116"/>
                <a:gd name="T40" fmla="*/ 3 w 13"/>
                <a:gd name="T41" fmla="*/ 51 h 116"/>
                <a:gd name="T42" fmla="*/ 3 w 13"/>
                <a:gd name="T43" fmla="*/ 48 h 116"/>
                <a:gd name="T44" fmla="*/ 3 w 13"/>
                <a:gd name="T45" fmla="*/ 44 h 116"/>
                <a:gd name="T46" fmla="*/ 2 w 13"/>
                <a:gd name="T47" fmla="*/ 42 h 116"/>
                <a:gd name="T48" fmla="*/ 2 w 13"/>
                <a:gd name="T49" fmla="*/ 38 h 116"/>
                <a:gd name="T50" fmla="*/ 2 w 13"/>
                <a:gd name="T51" fmla="*/ 35 h 116"/>
                <a:gd name="T52" fmla="*/ 2 w 13"/>
                <a:gd name="T53" fmla="*/ 32 h 116"/>
                <a:gd name="T54" fmla="*/ 2 w 13"/>
                <a:gd name="T55" fmla="*/ 29 h 116"/>
                <a:gd name="T56" fmla="*/ 2 w 13"/>
                <a:gd name="T57" fmla="*/ 26 h 116"/>
                <a:gd name="T58" fmla="*/ 1 w 13"/>
                <a:gd name="T59" fmla="*/ 23 h 116"/>
                <a:gd name="T60" fmla="*/ 1 w 13"/>
                <a:gd name="T61" fmla="*/ 21 h 116"/>
                <a:gd name="T62" fmla="*/ 1 w 13"/>
                <a:gd name="T63" fmla="*/ 17 h 116"/>
                <a:gd name="T64" fmla="*/ 1 w 13"/>
                <a:gd name="T65" fmla="*/ 15 h 116"/>
                <a:gd name="T66" fmla="*/ 1 w 13"/>
                <a:gd name="T67" fmla="*/ 12 h 116"/>
                <a:gd name="T68" fmla="*/ 1 w 13"/>
                <a:gd name="T69" fmla="*/ 9 h 116"/>
                <a:gd name="T70" fmla="*/ 1 w 13"/>
                <a:gd name="T71" fmla="*/ 6 h 116"/>
                <a:gd name="T72" fmla="*/ 1 w 13"/>
                <a:gd name="T73" fmla="*/ 3 h 116"/>
                <a:gd name="T74" fmla="*/ 0 w 13"/>
                <a:gd name="T75" fmla="*/ 0 h 116"/>
                <a:gd name="T76" fmla="*/ 1 w 13"/>
                <a:gd name="T77" fmla="*/ 3 h 116"/>
                <a:gd name="T78" fmla="*/ 1 w 13"/>
                <a:gd name="T79" fmla="*/ 6 h 116"/>
                <a:gd name="T80" fmla="*/ 1 w 13"/>
                <a:gd name="T81" fmla="*/ 9 h 116"/>
                <a:gd name="T82" fmla="*/ 2 w 13"/>
                <a:gd name="T83" fmla="*/ 12 h 116"/>
                <a:gd name="T84" fmla="*/ 2 w 13"/>
                <a:gd name="T85" fmla="*/ 15 h 116"/>
                <a:gd name="T86" fmla="*/ 2 w 13"/>
                <a:gd name="T87" fmla="*/ 17 h 116"/>
                <a:gd name="T88" fmla="*/ 2 w 13"/>
                <a:gd name="T89" fmla="*/ 21 h 116"/>
                <a:gd name="T90" fmla="*/ 2 w 13"/>
                <a:gd name="T91" fmla="*/ 23 h 116"/>
                <a:gd name="T92" fmla="*/ 2 w 13"/>
                <a:gd name="T93" fmla="*/ 26 h 116"/>
                <a:gd name="T94" fmla="*/ 2 w 13"/>
                <a:gd name="T95" fmla="*/ 29 h 116"/>
                <a:gd name="T96" fmla="*/ 2 w 13"/>
                <a:gd name="T97" fmla="*/ 32 h 1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3"/>
                <a:gd name="T148" fmla="*/ 0 h 116"/>
                <a:gd name="T149" fmla="*/ 13 w 13"/>
                <a:gd name="T150" fmla="*/ 116 h 1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3" h="116">
                  <a:moveTo>
                    <a:pt x="11" y="115"/>
                  </a:moveTo>
                  <a:lnTo>
                    <a:pt x="12" y="110"/>
                  </a:lnTo>
                  <a:lnTo>
                    <a:pt x="11" y="107"/>
                  </a:lnTo>
                  <a:lnTo>
                    <a:pt x="10" y="104"/>
                  </a:lnTo>
                  <a:lnTo>
                    <a:pt x="9" y="100"/>
                  </a:lnTo>
                  <a:lnTo>
                    <a:pt x="8" y="98"/>
                  </a:lnTo>
                  <a:lnTo>
                    <a:pt x="8" y="95"/>
                  </a:lnTo>
                  <a:lnTo>
                    <a:pt x="8" y="90"/>
                  </a:lnTo>
                  <a:lnTo>
                    <a:pt x="8" y="87"/>
                  </a:lnTo>
                  <a:lnTo>
                    <a:pt x="7" y="84"/>
                  </a:lnTo>
                  <a:lnTo>
                    <a:pt x="7" y="82"/>
                  </a:lnTo>
                  <a:lnTo>
                    <a:pt x="6" y="78"/>
                  </a:lnTo>
                  <a:lnTo>
                    <a:pt x="6" y="75"/>
                  </a:lnTo>
                  <a:lnTo>
                    <a:pt x="5" y="71"/>
                  </a:lnTo>
                  <a:lnTo>
                    <a:pt x="5" y="69"/>
                  </a:lnTo>
                  <a:lnTo>
                    <a:pt x="5" y="65"/>
                  </a:lnTo>
                  <a:lnTo>
                    <a:pt x="5" y="63"/>
                  </a:lnTo>
                  <a:lnTo>
                    <a:pt x="4" y="60"/>
                  </a:lnTo>
                  <a:lnTo>
                    <a:pt x="4" y="57"/>
                  </a:lnTo>
                  <a:lnTo>
                    <a:pt x="4" y="54"/>
                  </a:lnTo>
                  <a:lnTo>
                    <a:pt x="3" y="51"/>
                  </a:lnTo>
                  <a:lnTo>
                    <a:pt x="3" y="48"/>
                  </a:lnTo>
                  <a:lnTo>
                    <a:pt x="3" y="44"/>
                  </a:lnTo>
                  <a:lnTo>
                    <a:pt x="2" y="42"/>
                  </a:lnTo>
                  <a:lnTo>
                    <a:pt x="2" y="38"/>
                  </a:lnTo>
                  <a:lnTo>
                    <a:pt x="2" y="35"/>
                  </a:lnTo>
                  <a:lnTo>
                    <a:pt x="2" y="32"/>
                  </a:lnTo>
                  <a:lnTo>
                    <a:pt x="2" y="29"/>
                  </a:lnTo>
                  <a:lnTo>
                    <a:pt x="2" y="26"/>
                  </a:lnTo>
                  <a:lnTo>
                    <a:pt x="1" y="23"/>
                  </a:lnTo>
                  <a:lnTo>
                    <a:pt x="1" y="21"/>
                  </a:lnTo>
                  <a:lnTo>
                    <a:pt x="1" y="17"/>
                  </a:lnTo>
                  <a:lnTo>
                    <a:pt x="1" y="15"/>
                  </a:lnTo>
                  <a:lnTo>
                    <a:pt x="1" y="12"/>
                  </a:lnTo>
                  <a:lnTo>
                    <a:pt x="1" y="9"/>
                  </a:lnTo>
                  <a:lnTo>
                    <a:pt x="1" y="6"/>
                  </a:lnTo>
                  <a:lnTo>
                    <a:pt x="1" y="3"/>
                  </a:lnTo>
                  <a:lnTo>
                    <a:pt x="0" y="0"/>
                  </a:lnTo>
                  <a:lnTo>
                    <a:pt x="1" y="3"/>
                  </a:lnTo>
                  <a:lnTo>
                    <a:pt x="1" y="6"/>
                  </a:lnTo>
                  <a:lnTo>
                    <a:pt x="1" y="9"/>
                  </a:lnTo>
                  <a:lnTo>
                    <a:pt x="2" y="12"/>
                  </a:lnTo>
                  <a:lnTo>
                    <a:pt x="2" y="15"/>
                  </a:lnTo>
                  <a:lnTo>
                    <a:pt x="2" y="17"/>
                  </a:lnTo>
                  <a:lnTo>
                    <a:pt x="2" y="21"/>
                  </a:lnTo>
                  <a:lnTo>
                    <a:pt x="2" y="23"/>
                  </a:lnTo>
                  <a:lnTo>
                    <a:pt x="2" y="26"/>
                  </a:lnTo>
                  <a:lnTo>
                    <a:pt x="2" y="29"/>
                  </a:lnTo>
                  <a:lnTo>
                    <a:pt x="2" y="32"/>
                  </a:lnTo>
                </a:path>
              </a:pathLst>
            </a:custGeom>
            <a:noFill/>
            <a:ln w="12700" cap="rnd">
              <a:solidFill>
                <a:schemeClr val="bg1"/>
              </a:solidFill>
              <a:round/>
              <a:headEnd/>
              <a:tailEnd/>
            </a:ln>
          </p:spPr>
          <p:txBody>
            <a:bodyPr/>
            <a:lstStyle/>
            <a:p>
              <a:endParaRPr lang="en-US"/>
            </a:p>
          </p:txBody>
        </p:sp>
        <p:sp>
          <p:nvSpPr>
            <p:cNvPr id="70699" name="Freeform 31"/>
            <p:cNvSpPr>
              <a:spLocks/>
            </p:cNvSpPr>
            <p:nvPr/>
          </p:nvSpPr>
          <p:spPr bwMode="auto">
            <a:xfrm>
              <a:off x="2124" y="2950"/>
              <a:ext cx="7" cy="81"/>
            </a:xfrm>
            <a:custGeom>
              <a:avLst/>
              <a:gdLst>
                <a:gd name="T0" fmla="*/ 5 w 7"/>
                <a:gd name="T1" fmla="*/ 80 h 81"/>
                <a:gd name="T2" fmla="*/ 5 w 7"/>
                <a:gd name="T3" fmla="*/ 78 h 81"/>
                <a:gd name="T4" fmla="*/ 4 w 7"/>
                <a:gd name="T5" fmla="*/ 76 h 81"/>
                <a:gd name="T6" fmla="*/ 4 w 7"/>
                <a:gd name="T7" fmla="*/ 74 h 81"/>
                <a:gd name="T8" fmla="*/ 4 w 7"/>
                <a:gd name="T9" fmla="*/ 72 h 81"/>
                <a:gd name="T10" fmla="*/ 4 w 7"/>
                <a:gd name="T11" fmla="*/ 69 h 81"/>
                <a:gd name="T12" fmla="*/ 4 w 7"/>
                <a:gd name="T13" fmla="*/ 67 h 81"/>
                <a:gd name="T14" fmla="*/ 3 w 7"/>
                <a:gd name="T15" fmla="*/ 65 h 81"/>
                <a:gd name="T16" fmla="*/ 3 w 7"/>
                <a:gd name="T17" fmla="*/ 63 h 81"/>
                <a:gd name="T18" fmla="*/ 3 w 7"/>
                <a:gd name="T19" fmla="*/ 61 h 81"/>
                <a:gd name="T20" fmla="*/ 3 w 7"/>
                <a:gd name="T21" fmla="*/ 58 h 81"/>
                <a:gd name="T22" fmla="*/ 3 w 7"/>
                <a:gd name="T23" fmla="*/ 56 h 81"/>
                <a:gd name="T24" fmla="*/ 3 w 7"/>
                <a:gd name="T25" fmla="*/ 53 h 81"/>
                <a:gd name="T26" fmla="*/ 3 w 7"/>
                <a:gd name="T27" fmla="*/ 51 h 81"/>
                <a:gd name="T28" fmla="*/ 3 w 7"/>
                <a:gd name="T29" fmla="*/ 49 h 81"/>
                <a:gd name="T30" fmla="*/ 3 w 7"/>
                <a:gd name="T31" fmla="*/ 47 h 81"/>
                <a:gd name="T32" fmla="*/ 3 w 7"/>
                <a:gd name="T33" fmla="*/ 45 h 81"/>
                <a:gd name="T34" fmla="*/ 2 w 7"/>
                <a:gd name="T35" fmla="*/ 42 h 81"/>
                <a:gd name="T36" fmla="*/ 2 w 7"/>
                <a:gd name="T37" fmla="*/ 39 h 81"/>
                <a:gd name="T38" fmla="*/ 2 w 7"/>
                <a:gd name="T39" fmla="*/ 37 h 81"/>
                <a:gd name="T40" fmla="*/ 2 w 7"/>
                <a:gd name="T41" fmla="*/ 35 h 81"/>
                <a:gd name="T42" fmla="*/ 2 w 7"/>
                <a:gd name="T43" fmla="*/ 32 h 81"/>
                <a:gd name="T44" fmla="*/ 2 w 7"/>
                <a:gd name="T45" fmla="*/ 27 h 81"/>
                <a:gd name="T46" fmla="*/ 2 w 7"/>
                <a:gd name="T47" fmla="*/ 25 h 81"/>
                <a:gd name="T48" fmla="*/ 1 w 7"/>
                <a:gd name="T49" fmla="*/ 23 h 81"/>
                <a:gd name="T50" fmla="*/ 1 w 7"/>
                <a:gd name="T51" fmla="*/ 20 h 81"/>
                <a:gd name="T52" fmla="*/ 1 w 7"/>
                <a:gd name="T53" fmla="*/ 18 h 81"/>
                <a:gd name="T54" fmla="*/ 1 w 7"/>
                <a:gd name="T55" fmla="*/ 16 h 81"/>
                <a:gd name="T56" fmla="*/ 1 w 7"/>
                <a:gd name="T57" fmla="*/ 14 h 81"/>
                <a:gd name="T58" fmla="*/ 0 w 7"/>
                <a:gd name="T59" fmla="*/ 11 h 81"/>
                <a:gd name="T60" fmla="*/ 0 w 7"/>
                <a:gd name="T61" fmla="*/ 8 h 81"/>
                <a:gd name="T62" fmla="*/ 0 w 7"/>
                <a:gd name="T63" fmla="*/ 5 h 81"/>
                <a:gd name="T64" fmla="*/ 0 w 7"/>
                <a:gd name="T65" fmla="*/ 3 h 81"/>
                <a:gd name="T66" fmla="*/ 0 w 7"/>
                <a:gd name="T67" fmla="*/ 1 h 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
                <a:gd name="T103" fmla="*/ 0 h 81"/>
                <a:gd name="T104" fmla="*/ 7 w 7"/>
                <a:gd name="T105" fmla="*/ 81 h 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 h="81">
                  <a:moveTo>
                    <a:pt x="6" y="74"/>
                  </a:moveTo>
                  <a:lnTo>
                    <a:pt x="5" y="80"/>
                  </a:lnTo>
                  <a:lnTo>
                    <a:pt x="5" y="79"/>
                  </a:lnTo>
                  <a:lnTo>
                    <a:pt x="5" y="78"/>
                  </a:lnTo>
                  <a:lnTo>
                    <a:pt x="4" y="77"/>
                  </a:lnTo>
                  <a:lnTo>
                    <a:pt x="4" y="76"/>
                  </a:lnTo>
                  <a:lnTo>
                    <a:pt x="4" y="75"/>
                  </a:lnTo>
                  <a:lnTo>
                    <a:pt x="4" y="74"/>
                  </a:lnTo>
                  <a:lnTo>
                    <a:pt x="4" y="73"/>
                  </a:lnTo>
                  <a:lnTo>
                    <a:pt x="4" y="72"/>
                  </a:lnTo>
                  <a:lnTo>
                    <a:pt x="4" y="71"/>
                  </a:lnTo>
                  <a:lnTo>
                    <a:pt x="4" y="69"/>
                  </a:lnTo>
                  <a:lnTo>
                    <a:pt x="4" y="68"/>
                  </a:lnTo>
                  <a:lnTo>
                    <a:pt x="4" y="67"/>
                  </a:lnTo>
                  <a:lnTo>
                    <a:pt x="3" y="66"/>
                  </a:lnTo>
                  <a:lnTo>
                    <a:pt x="3" y="65"/>
                  </a:lnTo>
                  <a:lnTo>
                    <a:pt x="3" y="64"/>
                  </a:lnTo>
                  <a:lnTo>
                    <a:pt x="3" y="63"/>
                  </a:lnTo>
                  <a:lnTo>
                    <a:pt x="3" y="62"/>
                  </a:lnTo>
                  <a:lnTo>
                    <a:pt x="3" y="61"/>
                  </a:lnTo>
                  <a:lnTo>
                    <a:pt x="3" y="59"/>
                  </a:lnTo>
                  <a:lnTo>
                    <a:pt x="3" y="58"/>
                  </a:lnTo>
                  <a:lnTo>
                    <a:pt x="3" y="57"/>
                  </a:lnTo>
                  <a:lnTo>
                    <a:pt x="3" y="56"/>
                  </a:lnTo>
                  <a:lnTo>
                    <a:pt x="3" y="54"/>
                  </a:lnTo>
                  <a:lnTo>
                    <a:pt x="3" y="53"/>
                  </a:lnTo>
                  <a:lnTo>
                    <a:pt x="3" y="52"/>
                  </a:lnTo>
                  <a:lnTo>
                    <a:pt x="3" y="51"/>
                  </a:lnTo>
                  <a:lnTo>
                    <a:pt x="3" y="50"/>
                  </a:lnTo>
                  <a:lnTo>
                    <a:pt x="3" y="49"/>
                  </a:lnTo>
                  <a:lnTo>
                    <a:pt x="3" y="48"/>
                  </a:lnTo>
                  <a:lnTo>
                    <a:pt x="3" y="47"/>
                  </a:lnTo>
                  <a:lnTo>
                    <a:pt x="3" y="46"/>
                  </a:lnTo>
                  <a:lnTo>
                    <a:pt x="3" y="45"/>
                  </a:lnTo>
                  <a:lnTo>
                    <a:pt x="3" y="43"/>
                  </a:lnTo>
                  <a:lnTo>
                    <a:pt x="2" y="42"/>
                  </a:lnTo>
                  <a:lnTo>
                    <a:pt x="2" y="41"/>
                  </a:lnTo>
                  <a:lnTo>
                    <a:pt x="2" y="39"/>
                  </a:lnTo>
                  <a:lnTo>
                    <a:pt x="2" y="38"/>
                  </a:lnTo>
                  <a:lnTo>
                    <a:pt x="2" y="37"/>
                  </a:lnTo>
                  <a:lnTo>
                    <a:pt x="2" y="36"/>
                  </a:lnTo>
                  <a:lnTo>
                    <a:pt x="2" y="35"/>
                  </a:lnTo>
                  <a:lnTo>
                    <a:pt x="2" y="33"/>
                  </a:lnTo>
                  <a:lnTo>
                    <a:pt x="2" y="32"/>
                  </a:lnTo>
                  <a:lnTo>
                    <a:pt x="2" y="28"/>
                  </a:lnTo>
                  <a:lnTo>
                    <a:pt x="2" y="27"/>
                  </a:lnTo>
                  <a:lnTo>
                    <a:pt x="2" y="26"/>
                  </a:lnTo>
                  <a:lnTo>
                    <a:pt x="2" y="25"/>
                  </a:lnTo>
                  <a:lnTo>
                    <a:pt x="1" y="24"/>
                  </a:lnTo>
                  <a:lnTo>
                    <a:pt x="1" y="23"/>
                  </a:lnTo>
                  <a:lnTo>
                    <a:pt x="1" y="21"/>
                  </a:lnTo>
                  <a:lnTo>
                    <a:pt x="1" y="20"/>
                  </a:lnTo>
                  <a:lnTo>
                    <a:pt x="1" y="19"/>
                  </a:lnTo>
                  <a:lnTo>
                    <a:pt x="1" y="18"/>
                  </a:lnTo>
                  <a:lnTo>
                    <a:pt x="1" y="17"/>
                  </a:lnTo>
                  <a:lnTo>
                    <a:pt x="1" y="16"/>
                  </a:lnTo>
                  <a:lnTo>
                    <a:pt x="1" y="15"/>
                  </a:lnTo>
                  <a:lnTo>
                    <a:pt x="1" y="14"/>
                  </a:lnTo>
                  <a:lnTo>
                    <a:pt x="0" y="12"/>
                  </a:lnTo>
                  <a:lnTo>
                    <a:pt x="0" y="11"/>
                  </a:lnTo>
                  <a:lnTo>
                    <a:pt x="0" y="9"/>
                  </a:lnTo>
                  <a:lnTo>
                    <a:pt x="0" y="8"/>
                  </a:lnTo>
                  <a:lnTo>
                    <a:pt x="0" y="7"/>
                  </a:lnTo>
                  <a:lnTo>
                    <a:pt x="0" y="5"/>
                  </a:lnTo>
                  <a:lnTo>
                    <a:pt x="0" y="4"/>
                  </a:lnTo>
                  <a:lnTo>
                    <a:pt x="0" y="3"/>
                  </a:lnTo>
                  <a:lnTo>
                    <a:pt x="0" y="2"/>
                  </a:lnTo>
                  <a:lnTo>
                    <a:pt x="0" y="1"/>
                  </a:lnTo>
                  <a:lnTo>
                    <a:pt x="0" y="0"/>
                  </a:lnTo>
                </a:path>
              </a:pathLst>
            </a:custGeom>
            <a:noFill/>
            <a:ln w="12700" cap="rnd">
              <a:solidFill>
                <a:schemeClr val="bg1"/>
              </a:solidFill>
              <a:round/>
              <a:headEnd/>
              <a:tailEnd/>
            </a:ln>
          </p:spPr>
          <p:txBody>
            <a:bodyPr/>
            <a:lstStyle/>
            <a:p>
              <a:endParaRPr lang="en-US"/>
            </a:p>
          </p:txBody>
        </p:sp>
        <p:sp>
          <p:nvSpPr>
            <p:cNvPr id="70700" name="Freeform 32"/>
            <p:cNvSpPr>
              <a:spLocks/>
            </p:cNvSpPr>
            <p:nvPr/>
          </p:nvSpPr>
          <p:spPr bwMode="auto">
            <a:xfrm>
              <a:off x="1920" y="2845"/>
              <a:ext cx="111" cy="385"/>
            </a:xfrm>
            <a:custGeom>
              <a:avLst/>
              <a:gdLst>
                <a:gd name="T0" fmla="*/ 0 w 111"/>
                <a:gd name="T1" fmla="*/ 91 h 385"/>
                <a:gd name="T2" fmla="*/ 0 w 111"/>
                <a:gd name="T3" fmla="*/ 104 h 385"/>
                <a:gd name="T4" fmla="*/ 0 w 111"/>
                <a:gd name="T5" fmla="*/ 104 h 385"/>
                <a:gd name="T6" fmla="*/ 3 w 111"/>
                <a:gd name="T7" fmla="*/ 118 h 385"/>
                <a:gd name="T8" fmla="*/ 1 w 111"/>
                <a:gd name="T9" fmla="*/ 131 h 385"/>
                <a:gd name="T10" fmla="*/ 2 w 111"/>
                <a:gd name="T11" fmla="*/ 141 h 385"/>
                <a:gd name="T12" fmla="*/ 3 w 111"/>
                <a:gd name="T13" fmla="*/ 151 h 385"/>
                <a:gd name="T14" fmla="*/ 4 w 111"/>
                <a:gd name="T15" fmla="*/ 161 h 385"/>
                <a:gd name="T16" fmla="*/ 4 w 111"/>
                <a:gd name="T17" fmla="*/ 172 h 385"/>
                <a:gd name="T18" fmla="*/ 6 w 111"/>
                <a:gd name="T19" fmla="*/ 182 h 385"/>
                <a:gd name="T20" fmla="*/ 6 w 111"/>
                <a:gd name="T21" fmla="*/ 195 h 385"/>
                <a:gd name="T22" fmla="*/ 7 w 111"/>
                <a:gd name="T23" fmla="*/ 205 h 385"/>
                <a:gd name="T24" fmla="*/ 9 w 111"/>
                <a:gd name="T25" fmla="*/ 215 h 385"/>
                <a:gd name="T26" fmla="*/ 10 w 111"/>
                <a:gd name="T27" fmla="*/ 225 h 385"/>
                <a:gd name="T28" fmla="*/ 10 w 111"/>
                <a:gd name="T29" fmla="*/ 236 h 385"/>
                <a:gd name="T30" fmla="*/ 12 w 111"/>
                <a:gd name="T31" fmla="*/ 248 h 385"/>
                <a:gd name="T32" fmla="*/ 13 w 111"/>
                <a:gd name="T33" fmla="*/ 259 h 385"/>
                <a:gd name="T34" fmla="*/ 14 w 111"/>
                <a:gd name="T35" fmla="*/ 269 h 385"/>
                <a:gd name="T36" fmla="*/ 16 w 111"/>
                <a:gd name="T37" fmla="*/ 279 h 385"/>
                <a:gd name="T38" fmla="*/ 18 w 111"/>
                <a:gd name="T39" fmla="*/ 297 h 385"/>
                <a:gd name="T40" fmla="*/ 20 w 111"/>
                <a:gd name="T41" fmla="*/ 310 h 385"/>
                <a:gd name="T42" fmla="*/ 22 w 111"/>
                <a:gd name="T43" fmla="*/ 320 h 385"/>
                <a:gd name="T44" fmla="*/ 24 w 111"/>
                <a:gd name="T45" fmla="*/ 330 h 385"/>
                <a:gd name="T46" fmla="*/ 25 w 111"/>
                <a:gd name="T47" fmla="*/ 340 h 385"/>
                <a:gd name="T48" fmla="*/ 28 w 111"/>
                <a:gd name="T49" fmla="*/ 351 h 385"/>
                <a:gd name="T50" fmla="*/ 31 w 111"/>
                <a:gd name="T51" fmla="*/ 361 h 385"/>
                <a:gd name="T52" fmla="*/ 34 w 111"/>
                <a:gd name="T53" fmla="*/ 371 h 385"/>
                <a:gd name="T54" fmla="*/ 38 w 111"/>
                <a:gd name="T55" fmla="*/ 376 h 385"/>
                <a:gd name="T56" fmla="*/ 45 w 111"/>
                <a:gd name="T57" fmla="*/ 384 h 385"/>
                <a:gd name="T58" fmla="*/ 49 w 111"/>
                <a:gd name="T59" fmla="*/ 383 h 385"/>
                <a:gd name="T60" fmla="*/ 54 w 111"/>
                <a:gd name="T61" fmla="*/ 381 h 385"/>
                <a:gd name="T62" fmla="*/ 57 w 111"/>
                <a:gd name="T63" fmla="*/ 375 h 385"/>
                <a:gd name="T64" fmla="*/ 60 w 111"/>
                <a:gd name="T65" fmla="*/ 369 h 385"/>
                <a:gd name="T66" fmla="*/ 64 w 111"/>
                <a:gd name="T67" fmla="*/ 361 h 385"/>
                <a:gd name="T68" fmla="*/ 66 w 111"/>
                <a:gd name="T69" fmla="*/ 351 h 385"/>
                <a:gd name="T70" fmla="*/ 69 w 111"/>
                <a:gd name="T71" fmla="*/ 340 h 385"/>
                <a:gd name="T72" fmla="*/ 72 w 111"/>
                <a:gd name="T73" fmla="*/ 330 h 385"/>
                <a:gd name="T74" fmla="*/ 75 w 111"/>
                <a:gd name="T75" fmla="*/ 320 h 385"/>
                <a:gd name="T76" fmla="*/ 76 w 111"/>
                <a:gd name="T77" fmla="*/ 310 h 385"/>
                <a:gd name="T78" fmla="*/ 78 w 111"/>
                <a:gd name="T79" fmla="*/ 300 h 385"/>
                <a:gd name="T80" fmla="*/ 80 w 111"/>
                <a:gd name="T81" fmla="*/ 292 h 385"/>
                <a:gd name="T82" fmla="*/ 81 w 111"/>
                <a:gd name="T83" fmla="*/ 282 h 385"/>
                <a:gd name="T84" fmla="*/ 82 w 111"/>
                <a:gd name="T85" fmla="*/ 271 h 385"/>
                <a:gd name="T86" fmla="*/ 83 w 111"/>
                <a:gd name="T87" fmla="*/ 261 h 385"/>
                <a:gd name="T88" fmla="*/ 84 w 111"/>
                <a:gd name="T89" fmla="*/ 251 h 385"/>
                <a:gd name="T90" fmla="*/ 85 w 111"/>
                <a:gd name="T91" fmla="*/ 241 h 385"/>
                <a:gd name="T92" fmla="*/ 85 w 111"/>
                <a:gd name="T93" fmla="*/ 230 h 385"/>
                <a:gd name="T94" fmla="*/ 86 w 111"/>
                <a:gd name="T95" fmla="*/ 220 h 385"/>
                <a:gd name="T96" fmla="*/ 87 w 111"/>
                <a:gd name="T97" fmla="*/ 210 h 385"/>
                <a:gd name="T98" fmla="*/ 88 w 111"/>
                <a:gd name="T99" fmla="*/ 200 h 385"/>
                <a:gd name="T100" fmla="*/ 88 w 111"/>
                <a:gd name="T101" fmla="*/ 189 h 385"/>
                <a:gd name="T102" fmla="*/ 88 w 111"/>
                <a:gd name="T103" fmla="*/ 179 h 385"/>
                <a:gd name="T104" fmla="*/ 90 w 111"/>
                <a:gd name="T105" fmla="*/ 166 h 385"/>
                <a:gd name="T106" fmla="*/ 90 w 111"/>
                <a:gd name="T107" fmla="*/ 159 h 385"/>
                <a:gd name="T108" fmla="*/ 90 w 111"/>
                <a:gd name="T109" fmla="*/ 148 h 385"/>
                <a:gd name="T110" fmla="*/ 91 w 111"/>
                <a:gd name="T111" fmla="*/ 138 h 385"/>
                <a:gd name="T112" fmla="*/ 94 w 111"/>
                <a:gd name="T113" fmla="*/ 123 h 385"/>
                <a:gd name="T114" fmla="*/ 94 w 111"/>
                <a:gd name="T115" fmla="*/ 113 h 385"/>
                <a:gd name="T116" fmla="*/ 94 w 111"/>
                <a:gd name="T117" fmla="*/ 102 h 385"/>
                <a:gd name="T118" fmla="*/ 102 w 111"/>
                <a:gd name="T119" fmla="*/ 51 h 385"/>
                <a:gd name="T120" fmla="*/ 110 w 111"/>
                <a:gd name="T121" fmla="*/ 0 h 385"/>
                <a:gd name="T122" fmla="*/ 96 w 111"/>
                <a:gd name="T123" fmla="*/ 83 h 3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1"/>
                <a:gd name="T187" fmla="*/ 0 h 385"/>
                <a:gd name="T188" fmla="*/ 111 w 111"/>
                <a:gd name="T189" fmla="*/ 385 h 3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1" h="385">
                  <a:moveTo>
                    <a:pt x="0" y="83"/>
                  </a:moveTo>
                  <a:lnTo>
                    <a:pt x="0" y="91"/>
                  </a:lnTo>
                  <a:lnTo>
                    <a:pt x="0" y="97"/>
                  </a:lnTo>
                  <a:lnTo>
                    <a:pt x="0" y="104"/>
                  </a:lnTo>
                  <a:lnTo>
                    <a:pt x="0" y="111"/>
                  </a:lnTo>
                  <a:lnTo>
                    <a:pt x="3" y="118"/>
                  </a:lnTo>
                  <a:lnTo>
                    <a:pt x="0" y="118"/>
                  </a:lnTo>
                  <a:lnTo>
                    <a:pt x="1" y="131"/>
                  </a:lnTo>
                  <a:lnTo>
                    <a:pt x="1" y="136"/>
                  </a:lnTo>
                  <a:lnTo>
                    <a:pt x="2" y="141"/>
                  </a:lnTo>
                  <a:lnTo>
                    <a:pt x="3" y="146"/>
                  </a:lnTo>
                  <a:lnTo>
                    <a:pt x="3" y="151"/>
                  </a:lnTo>
                  <a:lnTo>
                    <a:pt x="3" y="156"/>
                  </a:lnTo>
                  <a:lnTo>
                    <a:pt x="4" y="161"/>
                  </a:lnTo>
                  <a:lnTo>
                    <a:pt x="4" y="166"/>
                  </a:lnTo>
                  <a:lnTo>
                    <a:pt x="4" y="172"/>
                  </a:lnTo>
                  <a:lnTo>
                    <a:pt x="6" y="177"/>
                  </a:lnTo>
                  <a:lnTo>
                    <a:pt x="6" y="182"/>
                  </a:lnTo>
                  <a:lnTo>
                    <a:pt x="6" y="187"/>
                  </a:lnTo>
                  <a:lnTo>
                    <a:pt x="6" y="195"/>
                  </a:lnTo>
                  <a:lnTo>
                    <a:pt x="7" y="200"/>
                  </a:lnTo>
                  <a:lnTo>
                    <a:pt x="7" y="205"/>
                  </a:lnTo>
                  <a:lnTo>
                    <a:pt x="8" y="209"/>
                  </a:lnTo>
                  <a:lnTo>
                    <a:pt x="9" y="215"/>
                  </a:lnTo>
                  <a:lnTo>
                    <a:pt x="9" y="220"/>
                  </a:lnTo>
                  <a:lnTo>
                    <a:pt x="10" y="225"/>
                  </a:lnTo>
                  <a:lnTo>
                    <a:pt x="10" y="230"/>
                  </a:lnTo>
                  <a:lnTo>
                    <a:pt x="10" y="236"/>
                  </a:lnTo>
                  <a:lnTo>
                    <a:pt x="11" y="241"/>
                  </a:lnTo>
                  <a:lnTo>
                    <a:pt x="12" y="248"/>
                  </a:lnTo>
                  <a:lnTo>
                    <a:pt x="12" y="253"/>
                  </a:lnTo>
                  <a:lnTo>
                    <a:pt x="13" y="259"/>
                  </a:lnTo>
                  <a:lnTo>
                    <a:pt x="13" y="264"/>
                  </a:lnTo>
                  <a:lnTo>
                    <a:pt x="14" y="269"/>
                  </a:lnTo>
                  <a:lnTo>
                    <a:pt x="15" y="274"/>
                  </a:lnTo>
                  <a:lnTo>
                    <a:pt x="16" y="279"/>
                  </a:lnTo>
                  <a:lnTo>
                    <a:pt x="17" y="292"/>
                  </a:lnTo>
                  <a:lnTo>
                    <a:pt x="18" y="297"/>
                  </a:lnTo>
                  <a:lnTo>
                    <a:pt x="19" y="302"/>
                  </a:lnTo>
                  <a:lnTo>
                    <a:pt x="20" y="310"/>
                  </a:lnTo>
                  <a:lnTo>
                    <a:pt x="21" y="315"/>
                  </a:lnTo>
                  <a:lnTo>
                    <a:pt x="22" y="320"/>
                  </a:lnTo>
                  <a:lnTo>
                    <a:pt x="23" y="325"/>
                  </a:lnTo>
                  <a:lnTo>
                    <a:pt x="24" y="330"/>
                  </a:lnTo>
                  <a:lnTo>
                    <a:pt x="25" y="333"/>
                  </a:lnTo>
                  <a:lnTo>
                    <a:pt x="25" y="340"/>
                  </a:lnTo>
                  <a:lnTo>
                    <a:pt x="27" y="346"/>
                  </a:lnTo>
                  <a:lnTo>
                    <a:pt x="28" y="351"/>
                  </a:lnTo>
                  <a:lnTo>
                    <a:pt x="29" y="356"/>
                  </a:lnTo>
                  <a:lnTo>
                    <a:pt x="31" y="361"/>
                  </a:lnTo>
                  <a:lnTo>
                    <a:pt x="33" y="365"/>
                  </a:lnTo>
                  <a:lnTo>
                    <a:pt x="34" y="371"/>
                  </a:lnTo>
                  <a:lnTo>
                    <a:pt x="36" y="374"/>
                  </a:lnTo>
                  <a:lnTo>
                    <a:pt x="38" y="376"/>
                  </a:lnTo>
                  <a:lnTo>
                    <a:pt x="40" y="380"/>
                  </a:lnTo>
                  <a:lnTo>
                    <a:pt x="45" y="384"/>
                  </a:lnTo>
                  <a:lnTo>
                    <a:pt x="47" y="384"/>
                  </a:lnTo>
                  <a:lnTo>
                    <a:pt x="49" y="383"/>
                  </a:lnTo>
                  <a:lnTo>
                    <a:pt x="52" y="383"/>
                  </a:lnTo>
                  <a:lnTo>
                    <a:pt x="54" y="381"/>
                  </a:lnTo>
                  <a:lnTo>
                    <a:pt x="55" y="381"/>
                  </a:lnTo>
                  <a:lnTo>
                    <a:pt x="57" y="375"/>
                  </a:lnTo>
                  <a:lnTo>
                    <a:pt x="59" y="374"/>
                  </a:lnTo>
                  <a:lnTo>
                    <a:pt x="60" y="369"/>
                  </a:lnTo>
                  <a:lnTo>
                    <a:pt x="62" y="366"/>
                  </a:lnTo>
                  <a:lnTo>
                    <a:pt x="64" y="361"/>
                  </a:lnTo>
                  <a:lnTo>
                    <a:pt x="65" y="356"/>
                  </a:lnTo>
                  <a:lnTo>
                    <a:pt x="66" y="351"/>
                  </a:lnTo>
                  <a:lnTo>
                    <a:pt x="67" y="346"/>
                  </a:lnTo>
                  <a:lnTo>
                    <a:pt x="69" y="340"/>
                  </a:lnTo>
                  <a:lnTo>
                    <a:pt x="70" y="335"/>
                  </a:lnTo>
                  <a:lnTo>
                    <a:pt x="72" y="330"/>
                  </a:lnTo>
                  <a:lnTo>
                    <a:pt x="73" y="325"/>
                  </a:lnTo>
                  <a:lnTo>
                    <a:pt x="75" y="320"/>
                  </a:lnTo>
                  <a:lnTo>
                    <a:pt x="75" y="315"/>
                  </a:lnTo>
                  <a:lnTo>
                    <a:pt x="76" y="310"/>
                  </a:lnTo>
                  <a:lnTo>
                    <a:pt x="77" y="305"/>
                  </a:lnTo>
                  <a:lnTo>
                    <a:pt x="78" y="300"/>
                  </a:lnTo>
                  <a:lnTo>
                    <a:pt x="79" y="298"/>
                  </a:lnTo>
                  <a:lnTo>
                    <a:pt x="80" y="292"/>
                  </a:lnTo>
                  <a:lnTo>
                    <a:pt x="81" y="287"/>
                  </a:lnTo>
                  <a:lnTo>
                    <a:pt x="81" y="282"/>
                  </a:lnTo>
                  <a:lnTo>
                    <a:pt x="82" y="276"/>
                  </a:lnTo>
                  <a:lnTo>
                    <a:pt x="82" y="271"/>
                  </a:lnTo>
                  <a:lnTo>
                    <a:pt x="83" y="266"/>
                  </a:lnTo>
                  <a:lnTo>
                    <a:pt x="83" y="261"/>
                  </a:lnTo>
                  <a:lnTo>
                    <a:pt x="84" y="256"/>
                  </a:lnTo>
                  <a:lnTo>
                    <a:pt x="84" y="251"/>
                  </a:lnTo>
                  <a:lnTo>
                    <a:pt x="84" y="246"/>
                  </a:lnTo>
                  <a:lnTo>
                    <a:pt x="85" y="241"/>
                  </a:lnTo>
                  <a:lnTo>
                    <a:pt x="85" y="236"/>
                  </a:lnTo>
                  <a:lnTo>
                    <a:pt x="85" y="230"/>
                  </a:lnTo>
                  <a:lnTo>
                    <a:pt x="85" y="225"/>
                  </a:lnTo>
                  <a:lnTo>
                    <a:pt x="86" y="220"/>
                  </a:lnTo>
                  <a:lnTo>
                    <a:pt x="87" y="215"/>
                  </a:lnTo>
                  <a:lnTo>
                    <a:pt x="87" y="210"/>
                  </a:lnTo>
                  <a:lnTo>
                    <a:pt x="88" y="205"/>
                  </a:lnTo>
                  <a:lnTo>
                    <a:pt x="88" y="200"/>
                  </a:lnTo>
                  <a:lnTo>
                    <a:pt x="88" y="195"/>
                  </a:lnTo>
                  <a:lnTo>
                    <a:pt x="88" y="189"/>
                  </a:lnTo>
                  <a:lnTo>
                    <a:pt x="88" y="184"/>
                  </a:lnTo>
                  <a:lnTo>
                    <a:pt x="88" y="179"/>
                  </a:lnTo>
                  <a:lnTo>
                    <a:pt x="88" y="174"/>
                  </a:lnTo>
                  <a:lnTo>
                    <a:pt x="90" y="166"/>
                  </a:lnTo>
                  <a:lnTo>
                    <a:pt x="89" y="164"/>
                  </a:lnTo>
                  <a:lnTo>
                    <a:pt x="90" y="159"/>
                  </a:lnTo>
                  <a:lnTo>
                    <a:pt x="90" y="154"/>
                  </a:lnTo>
                  <a:lnTo>
                    <a:pt x="90" y="148"/>
                  </a:lnTo>
                  <a:lnTo>
                    <a:pt x="91" y="143"/>
                  </a:lnTo>
                  <a:lnTo>
                    <a:pt x="91" y="138"/>
                  </a:lnTo>
                  <a:lnTo>
                    <a:pt x="93" y="131"/>
                  </a:lnTo>
                  <a:lnTo>
                    <a:pt x="94" y="123"/>
                  </a:lnTo>
                  <a:lnTo>
                    <a:pt x="94" y="118"/>
                  </a:lnTo>
                  <a:lnTo>
                    <a:pt x="94" y="113"/>
                  </a:lnTo>
                  <a:lnTo>
                    <a:pt x="94" y="108"/>
                  </a:lnTo>
                  <a:lnTo>
                    <a:pt x="94" y="102"/>
                  </a:lnTo>
                  <a:lnTo>
                    <a:pt x="95" y="97"/>
                  </a:lnTo>
                  <a:lnTo>
                    <a:pt x="102" y="51"/>
                  </a:lnTo>
                  <a:lnTo>
                    <a:pt x="110" y="0"/>
                  </a:lnTo>
                  <a:lnTo>
                    <a:pt x="96" y="83"/>
                  </a:lnTo>
                </a:path>
              </a:pathLst>
            </a:custGeom>
            <a:noFill/>
            <a:ln w="12700" cap="rnd">
              <a:solidFill>
                <a:schemeClr val="bg1"/>
              </a:solidFill>
              <a:round/>
              <a:headEnd/>
              <a:tailEnd/>
            </a:ln>
          </p:spPr>
          <p:txBody>
            <a:bodyPr/>
            <a:lstStyle/>
            <a:p>
              <a:endParaRPr lang="en-US"/>
            </a:p>
          </p:txBody>
        </p:sp>
        <p:sp>
          <p:nvSpPr>
            <p:cNvPr id="70701" name="Freeform 33"/>
            <p:cNvSpPr>
              <a:spLocks/>
            </p:cNvSpPr>
            <p:nvPr/>
          </p:nvSpPr>
          <p:spPr bwMode="auto">
            <a:xfrm>
              <a:off x="1914" y="2845"/>
              <a:ext cx="117" cy="385"/>
            </a:xfrm>
            <a:custGeom>
              <a:avLst/>
              <a:gdLst>
                <a:gd name="T0" fmla="*/ 108 w 117"/>
                <a:gd name="T1" fmla="*/ 64 h 385"/>
                <a:gd name="T2" fmla="*/ 102 w 117"/>
                <a:gd name="T3" fmla="*/ 104 h 385"/>
                <a:gd name="T4" fmla="*/ 102 w 117"/>
                <a:gd name="T5" fmla="*/ 104 h 385"/>
                <a:gd name="T6" fmla="*/ 99 w 117"/>
                <a:gd name="T7" fmla="*/ 118 h 385"/>
                <a:gd name="T8" fmla="*/ 101 w 117"/>
                <a:gd name="T9" fmla="*/ 131 h 385"/>
                <a:gd name="T10" fmla="*/ 100 w 117"/>
                <a:gd name="T11" fmla="*/ 141 h 385"/>
                <a:gd name="T12" fmla="*/ 99 w 117"/>
                <a:gd name="T13" fmla="*/ 151 h 385"/>
                <a:gd name="T14" fmla="*/ 98 w 117"/>
                <a:gd name="T15" fmla="*/ 161 h 385"/>
                <a:gd name="T16" fmla="*/ 98 w 117"/>
                <a:gd name="T17" fmla="*/ 172 h 385"/>
                <a:gd name="T18" fmla="*/ 97 w 117"/>
                <a:gd name="T19" fmla="*/ 182 h 385"/>
                <a:gd name="T20" fmla="*/ 96 w 117"/>
                <a:gd name="T21" fmla="*/ 195 h 385"/>
                <a:gd name="T22" fmla="*/ 95 w 117"/>
                <a:gd name="T23" fmla="*/ 205 h 385"/>
                <a:gd name="T24" fmla="*/ 94 w 117"/>
                <a:gd name="T25" fmla="*/ 215 h 385"/>
                <a:gd name="T26" fmla="*/ 93 w 117"/>
                <a:gd name="T27" fmla="*/ 225 h 385"/>
                <a:gd name="T28" fmla="*/ 92 w 117"/>
                <a:gd name="T29" fmla="*/ 236 h 385"/>
                <a:gd name="T30" fmla="*/ 91 w 117"/>
                <a:gd name="T31" fmla="*/ 248 h 385"/>
                <a:gd name="T32" fmla="*/ 90 w 117"/>
                <a:gd name="T33" fmla="*/ 259 h 385"/>
                <a:gd name="T34" fmla="*/ 88 w 117"/>
                <a:gd name="T35" fmla="*/ 269 h 385"/>
                <a:gd name="T36" fmla="*/ 86 w 117"/>
                <a:gd name="T37" fmla="*/ 279 h 385"/>
                <a:gd name="T38" fmla="*/ 84 w 117"/>
                <a:gd name="T39" fmla="*/ 297 h 385"/>
                <a:gd name="T40" fmla="*/ 82 w 117"/>
                <a:gd name="T41" fmla="*/ 310 h 385"/>
                <a:gd name="T42" fmla="*/ 81 w 117"/>
                <a:gd name="T43" fmla="*/ 320 h 385"/>
                <a:gd name="T44" fmla="*/ 78 w 117"/>
                <a:gd name="T45" fmla="*/ 330 h 385"/>
                <a:gd name="T46" fmla="*/ 77 w 117"/>
                <a:gd name="T47" fmla="*/ 340 h 385"/>
                <a:gd name="T48" fmla="*/ 75 w 117"/>
                <a:gd name="T49" fmla="*/ 351 h 385"/>
                <a:gd name="T50" fmla="*/ 72 w 117"/>
                <a:gd name="T51" fmla="*/ 361 h 385"/>
                <a:gd name="T52" fmla="*/ 69 w 117"/>
                <a:gd name="T53" fmla="*/ 371 h 385"/>
                <a:gd name="T54" fmla="*/ 65 w 117"/>
                <a:gd name="T55" fmla="*/ 376 h 385"/>
                <a:gd name="T56" fmla="*/ 58 w 117"/>
                <a:gd name="T57" fmla="*/ 384 h 385"/>
                <a:gd name="T58" fmla="*/ 54 w 117"/>
                <a:gd name="T59" fmla="*/ 383 h 385"/>
                <a:gd name="T60" fmla="*/ 50 w 117"/>
                <a:gd name="T61" fmla="*/ 381 h 385"/>
                <a:gd name="T62" fmla="*/ 46 w 117"/>
                <a:gd name="T63" fmla="*/ 375 h 385"/>
                <a:gd name="T64" fmla="*/ 43 w 117"/>
                <a:gd name="T65" fmla="*/ 369 h 385"/>
                <a:gd name="T66" fmla="*/ 40 w 117"/>
                <a:gd name="T67" fmla="*/ 361 h 385"/>
                <a:gd name="T68" fmla="*/ 38 w 117"/>
                <a:gd name="T69" fmla="*/ 351 h 385"/>
                <a:gd name="T70" fmla="*/ 35 w 117"/>
                <a:gd name="T71" fmla="*/ 340 h 385"/>
                <a:gd name="T72" fmla="*/ 32 w 117"/>
                <a:gd name="T73" fmla="*/ 330 h 385"/>
                <a:gd name="T74" fmla="*/ 29 w 117"/>
                <a:gd name="T75" fmla="*/ 320 h 385"/>
                <a:gd name="T76" fmla="*/ 28 w 117"/>
                <a:gd name="T77" fmla="*/ 310 h 385"/>
                <a:gd name="T78" fmla="*/ 26 w 117"/>
                <a:gd name="T79" fmla="*/ 300 h 385"/>
                <a:gd name="T80" fmla="*/ 24 w 117"/>
                <a:gd name="T81" fmla="*/ 292 h 385"/>
                <a:gd name="T82" fmla="*/ 23 w 117"/>
                <a:gd name="T83" fmla="*/ 282 h 385"/>
                <a:gd name="T84" fmla="*/ 22 w 117"/>
                <a:gd name="T85" fmla="*/ 271 h 385"/>
                <a:gd name="T86" fmla="*/ 21 w 117"/>
                <a:gd name="T87" fmla="*/ 261 h 385"/>
                <a:gd name="T88" fmla="*/ 20 w 117"/>
                <a:gd name="T89" fmla="*/ 251 h 385"/>
                <a:gd name="T90" fmla="*/ 19 w 117"/>
                <a:gd name="T91" fmla="*/ 241 h 385"/>
                <a:gd name="T92" fmla="*/ 19 w 117"/>
                <a:gd name="T93" fmla="*/ 230 h 385"/>
                <a:gd name="T94" fmla="*/ 18 w 117"/>
                <a:gd name="T95" fmla="*/ 220 h 385"/>
                <a:gd name="T96" fmla="*/ 17 w 117"/>
                <a:gd name="T97" fmla="*/ 210 h 385"/>
                <a:gd name="T98" fmla="*/ 17 w 117"/>
                <a:gd name="T99" fmla="*/ 200 h 385"/>
                <a:gd name="T100" fmla="*/ 16 w 117"/>
                <a:gd name="T101" fmla="*/ 189 h 385"/>
                <a:gd name="T102" fmla="*/ 16 w 117"/>
                <a:gd name="T103" fmla="*/ 179 h 385"/>
                <a:gd name="T104" fmla="*/ 15 w 117"/>
                <a:gd name="T105" fmla="*/ 166 h 385"/>
                <a:gd name="T106" fmla="*/ 15 w 117"/>
                <a:gd name="T107" fmla="*/ 159 h 385"/>
                <a:gd name="T108" fmla="*/ 14 w 117"/>
                <a:gd name="T109" fmla="*/ 148 h 385"/>
                <a:gd name="T110" fmla="*/ 13 w 117"/>
                <a:gd name="T111" fmla="*/ 138 h 385"/>
                <a:gd name="T112" fmla="*/ 11 w 117"/>
                <a:gd name="T113" fmla="*/ 123 h 385"/>
                <a:gd name="T114" fmla="*/ 11 w 117"/>
                <a:gd name="T115" fmla="*/ 113 h 385"/>
                <a:gd name="T116" fmla="*/ 10 w 117"/>
                <a:gd name="T117" fmla="*/ 102 h 385"/>
                <a:gd name="T118" fmla="*/ 9 w 117"/>
                <a:gd name="T119" fmla="*/ 91 h 385"/>
                <a:gd name="T120" fmla="*/ 8 w 117"/>
                <a:gd name="T121" fmla="*/ 90 h 385"/>
                <a:gd name="T122" fmla="*/ 9 w 117"/>
                <a:gd name="T123" fmla="*/ 83 h 3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7"/>
                <a:gd name="T187" fmla="*/ 0 h 385"/>
                <a:gd name="T188" fmla="*/ 117 w 117"/>
                <a:gd name="T189" fmla="*/ 385 h 3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7" h="385">
                  <a:moveTo>
                    <a:pt x="116" y="0"/>
                  </a:moveTo>
                  <a:lnTo>
                    <a:pt x="108" y="64"/>
                  </a:lnTo>
                  <a:lnTo>
                    <a:pt x="102" y="97"/>
                  </a:lnTo>
                  <a:lnTo>
                    <a:pt x="102" y="104"/>
                  </a:lnTo>
                  <a:lnTo>
                    <a:pt x="102" y="111"/>
                  </a:lnTo>
                  <a:lnTo>
                    <a:pt x="99" y="118"/>
                  </a:lnTo>
                  <a:lnTo>
                    <a:pt x="102" y="118"/>
                  </a:lnTo>
                  <a:lnTo>
                    <a:pt x="101" y="131"/>
                  </a:lnTo>
                  <a:lnTo>
                    <a:pt x="101" y="136"/>
                  </a:lnTo>
                  <a:lnTo>
                    <a:pt x="100" y="141"/>
                  </a:lnTo>
                  <a:lnTo>
                    <a:pt x="99" y="146"/>
                  </a:lnTo>
                  <a:lnTo>
                    <a:pt x="99" y="151"/>
                  </a:lnTo>
                  <a:lnTo>
                    <a:pt x="99" y="156"/>
                  </a:lnTo>
                  <a:lnTo>
                    <a:pt x="98" y="161"/>
                  </a:lnTo>
                  <a:lnTo>
                    <a:pt x="98" y="166"/>
                  </a:lnTo>
                  <a:lnTo>
                    <a:pt x="98" y="172"/>
                  </a:lnTo>
                  <a:lnTo>
                    <a:pt x="97" y="177"/>
                  </a:lnTo>
                  <a:lnTo>
                    <a:pt x="97" y="182"/>
                  </a:lnTo>
                  <a:lnTo>
                    <a:pt x="96" y="187"/>
                  </a:lnTo>
                  <a:lnTo>
                    <a:pt x="96" y="195"/>
                  </a:lnTo>
                  <a:lnTo>
                    <a:pt x="96" y="200"/>
                  </a:lnTo>
                  <a:lnTo>
                    <a:pt x="95" y="205"/>
                  </a:lnTo>
                  <a:lnTo>
                    <a:pt x="94" y="209"/>
                  </a:lnTo>
                  <a:lnTo>
                    <a:pt x="94" y="215"/>
                  </a:lnTo>
                  <a:lnTo>
                    <a:pt x="94" y="220"/>
                  </a:lnTo>
                  <a:lnTo>
                    <a:pt x="93" y="225"/>
                  </a:lnTo>
                  <a:lnTo>
                    <a:pt x="92" y="230"/>
                  </a:lnTo>
                  <a:lnTo>
                    <a:pt x="92" y="236"/>
                  </a:lnTo>
                  <a:lnTo>
                    <a:pt x="91" y="241"/>
                  </a:lnTo>
                  <a:lnTo>
                    <a:pt x="91" y="248"/>
                  </a:lnTo>
                  <a:lnTo>
                    <a:pt x="91" y="253"/>
                  </a:lnTo>
                  <a:lnTo>
                    <a:pt x="90" y="259"/>
                  </a:lnTo>
                  <a:lnTo>
                    <a:pt x="89" y="264"/>
                  </a:lnTo>
                  <a:lnTo>
                    <a:pt x="88" y="269"/>
                  </a:lnTo>
                  <a:lnTo>
                    <a:pt x="87" y="274"/>
                  </a:lnTo>
                  <a:lnTo>
                    <a:pt x="86" y="279"/>
                  </a:lnTo>
                  <a:lnTo>
                    <a:pt x="85" y="292"/>
                  </a:lnTo>
                  <a:lnTo>
                    <a:pt x="84" y="297"/>
                  </a:lnTo>
                  <a:lnTo>
                    <a:pt x="84" y="302"/>
                  </a:lnTo>
                  <a:lnTo>
                    <a:pt x="82" y="310"/>
                  </a:lnTo>
                  <a:lnTo>
                    <a:pt x="81" y="315"/>
                  </a:lnTo>
                  <a:lnTo>
                    <a:pt x="81" y="320"/>
                  </a:lnTo>
                  <a:lnTo>
                    <a:pt x="79" y="325"/>
                  </a:lnTo>
                  <a:lnTo>
                    <a:pt x="78" y="330"/>
                  </a:lnTo>
                  <a:lnTo>
                    <a:pt x="78" y="333"/>
                  </a:lnTo>
                  <a:lnTo>
                    <a:pt x="77" y="340"/>
                  </a:lnTo>
                  <a:lnTo>
                    <a:pt x="76" y="346"/>
                  </a:lnTo>
                  <a:lnTo>
                    <a:pt x="75" y="351"/>
                  </a:lnTo>
                  <a:lnTo>
                    <a:pt x="74" y="356"/>
                  </a:lnTo>
                  <a:lnTo>
                    <a:pt x="72" y="361"/>
                  </a:lnTo>
                  <a:lnTo>
                    <a:pt x="70" y="365"/>
                  </a:lnTo>
                  <a:lnTo>
                    <a:pt x="69" y="371"/>
                  </a:lnTo>
                  <a:lnTo>
                    <a:pt x="67" y="374"/>
                  </a:lnTo>
                  <a:lnTo>
                    <a:pt x="65" y="376"/>
                  </a:lnTo>
                  <a:lnTo>
                    <a:pt x="63" y="380"/>
                  </a:lnTo>
                  <a:lnTo>
                    <a:pt x="58" y="384"/>
                  </a:lnTo>
                  <a:lnTo>
                    <a:pt x="56" y="384"/>
                  </a:lnTo>
                  <a:lnTo>
                    <a:pt x="54" y="383"/>
                  </a:lnTo>
                  <a:lnTo>
                    <a:pt x="52" y="383"/>
                  </a:lnTo>
                  <a:lnTo>
                    <a:pt x="50" y="381"/>
                  </a:lnTo>
                  <a:lnTo>
                    <a:pt x="49" y="381"/>
                  </a:lnTo>
                  <a:lnTo>
                    <a:pt x="46" y="375"/>
                  </a:lnTo>
                  <a:lnTo>
                    <a:pt x="44" y="374"/>
                  </a:lnTo>
                  <a:lnTo>
                    <a:pt x="43" y="369"/>
                  </a:lnTo>
                  <a:lnTo>
                    <a:pt x="41" y="366"/>
                  </a:lnTo>
                  <a:lnTo>
                    <a:pt x="40" y="361"/>
                  </a:lnTo>
                  <a:lnTo>
                    <a:pt x="39" y="356"/>
                  </a:lnTo>
                  <a:lnTo>
                    <a:pt x="38" y="351"/>
                  </a:lnTo>
                  <a:lnTo>
                    <a:pt x="37" y="346"/>
                  </a:lnTo>
                  <a:lnTo>
                    <a:pt x="35" y="340"/>
                  </a:lnTo>
                  <a:lnTo>
                    <a:pt x="34" y="335"/>
                  </a:lnTo>
                  <a:lnTo>
                    <a:pt x="32" y="330"/>
                  </a:lnTo>
                  <a:lnTo>
                    <a:pt x="31" y="325"/>
                  </a:lnTo>
                  <a:lnTo>
                    <a:pt x="29" y="320"/>
                  </a:lnTo>
                  <a:lnTo>
                    <a:pt x="29" y="315"/>
                  </a:lnTo>
                  <a:lnTo>
                    <a:pt x="28" y="310"/>
                  </a:lnTo>
                  <a:lnTo>
                    <a:pt x="27" y="305"/>
                  </a:lnTo>
                  <a:lnTo>
                    <a:pt x="26" y="300"/>
                  </a:lnTo>
                  <a:lnTo>
                    <a:pt x="25" y="298"/>
                  </a:lnTo>
                  <a:lnTo>
                    <a:pt x="24" y="292"/>
                  </a:lnTo>
                  <a:lnTo>
                    <a:pt x="23" y="287"/>
                  </a:lnTo>
                  <a:lnTo>
                    <a:pt x="23" y="282"/>
                  </a:lnTo>
                  <a:lnTo>
                    <a:pt x="22" y="276"/>
                  </a:lnTo>
                  <a:lnTo>
                    <a:pt x="22" y="271"/>
                  </a:lnTo>
                  <a:lnTo>
                    <a:pt x="21" y="266"/>
                  </a:lnTo>
                  <a:lnTo>
                    <a:pt x="21" y="261"/>
                  </a:lnTo>
                  <a:lnTo>
                    <a:pt x="20" y="256"/>
                  </a:lnTo>
                  <a:lnTo>
                    <a:pt x="20" y="251"/>
                  </a:lnTo>
                  <a:lnTo>
                    <a:pt x="20" y="246"/>
                  </a:lnTo>
                  <a:lnTo>
                    <a:pt x="19" y="241"/>
                  </a:lnTo>
                  <a:lnTo>
                    <a:pt x="19" y="236"/>
                  </a:lnTo>
                  <a:lnTo>
                    <a:pt x="19" y="230"/>
                  </a:lnTo>
                  <a:lnTo>
                    <a:pt x="19" y="225"/>
                  </a:lnTo>
                  <a:lnTo>
                    <a:pt x="18" y="220"/>
                  </a:lnTo>
                  <a:lnTo>
                    <a:pt x="18" y="215"/>
                  </a:lnTo>
                  <a:lnTo>
                    <a:pt x="17" y="210"/>
                  </a:lnTo>
                  <a:lnTo>
                    <a:pt x="17" y="205"/>
                  </a:lnTo>
                  <a:lnTo>
                    <a:pt x="17" y="200"/>
                  </a:lnTo>
                  <a:lnTo>
                    <a:pt x="16" y="195"/>
                  </a:lnTo>
                  <a:lnTo>
                    <a:pt x="16" y="189"/>
                  </a:lnTo>
                  <a:lnTo>
                    <a:pt x="16" y="184"/>
                  </a:lnTo>
                  <a:lnTo>
                    <a:pt x="16" y="179"/>
                  </a:lnTo>
                  <a:lnTo>
                    <a:pt x="16" y="174"/>
                  </a:lnTo>
                  <a:lnTo>
                    <a:pt x="15" y="166"/>
                  </a:lnTo>
                  <a:lnTo>
                    <a:pt x="15" y="164"/>
                  </a:lnTo>
                  <a:lnTo>
                    <a:pt x="15" y="159"/>
                  </a:lnTo>
                  <a:lnTo>
                    <a:pt x="15" y="154"/>
                  </a:lnTo>
                  <a:lnTo>
                    <a:pt x="14" y="148"/>
                  </a:lnTo>
                  <a:lnTo>
                    <a:pt x="14" y="143"/>
                  </a:lnTo>
                  <a:lnTo>
                    <a:pt x="13" y="138"/>
                  </a:lnTo>
                  <a:lnTo>
                    <a:pt x="11" y="131"/>
                  </a:lnTo>
                  <a:lnTo>
                    <a:pt x="11" y="123"/>
                  </a:lnTo>
                  <a:lnTo>
                    <a:pt x="11" y="118"/>
                  </a:lnTo>
                  <a:lnTo>
                    <a:pt x="11" y="113"/>
                  </a:lnTo>
                  <a:lnTo>
                    <a:pt x="10" y="108"/>
                  </a:lnTo>
                  <a:lnTo>
                    <a:pt x="10" y="102"/>
                  </a:lnTo>
                  <a:lnTo>
                    <a:pt x="9" y="97"/>
                  </a:lnTo>
                  <a:lnTo>
                    <a:pt x="9" y="91"/>
                  </a:lnTo>
                  <a:lnTo>
                    <a:pt x="0" y="51"/>
                  </a:lnTo>
                  <a:lnTo>
                    <a:pt x="8" y="90"/>
                  </a:lnTo>
                  <a:lnTo>
                    <a:pt x="9" y="83"/>
                  </a:lnTo>
                </a:path>
              </a:pathLst>
            </a:custGeom>
            <a:noFill/>
            <a:ln w="12700" cap="rnd">
              <a:solidFill>
                <a:schemeClr val="bg1"/>
              </a:solidFill>
              <a:round/>
              <a:headEnd/>
              <a:tailEnd/>
            </a:ln>
          </p:spPr>
          <p:txBody>
            <a:bodyPr/>
            <a:lstStyle/>
            <a:p>
              <a:endParaRPr lang="en-US"/>
            </a:p>
          </p:txBody>
        </p:sp>
        <p:sp>
          <p:nvSpPr>
            <p:cNvPr id="70702" name="Freeform 34"/>
            <p:cNvSpPr>
              <a:spLocks/>
            </p:cNvSpPr>
            <p:nvPr/>
          </p:nvSpPr>
          <p:spPr bwMode="auto">
            <a:xfrm>
              <a:off x="1820" y="2621"/>
              <a:ext cx="101" cy="314"/>
            </a:xfrm>
            <a:custGeom>
              <a:avLst/>
              <a:gdLst>
                <a:gd name="T0" fmla="*/ 0 w 101"/>
                <a:gd name="T1" fmla="*/ 293 h 314"/>
                <a:gd name="T2" fmla="*/ 0 w 101"/>
                <a:gd name="T3" fmla="*/ 280 h 314"/>
                <a:gd name="T4" fmla="*/ 0 w 101"/>
                <a:gd name="T5" fmla="*/ 280 h 314"/>
                <a:gd name="T6" fmla="*/ 3 w 101"/>
                <a:gd name="T7" fmla="*/ 266 h 314"/>
                <a:gd name="T8" fmla="*/ 1 w 101"/>
                <a:gd name="T9" fmla="*/ 253 h 314"/>
                <a:gd name="T10" fmla="*/ 2 w 101"/>
                <a:gd name="T11" fmla="*/ 243 h 314"/>
                <a:gd name="T12" fmla="*/ 3 w 101"/>
                <a:gd name="T13" fmla="*/ 233 h 314"/>
                <a:gd name="T14" fmla="*/ 4 w 101"/>
                <a:gd name="T15" fmla="*/ 222 h 314"/>
                <a:gd name="T16" fmla="*/ 4 w 101"/>
                <a:gd name="T17" fmla="*/ 212 h 314"/>
                <a:gd name="T18" fmla="*/ 6 w 101"/>
                <a:gd name="T19" fmla="*/ 202 h 314"/>
                <a:gd name="T20" fmla="*/ 6 w 101"/>
                <a:gd name="T21" fmla="*/ 189 h 314"/>
                <a:gd name="T22" fmla="*/ 7 w 101"/>
                <a:gd name="T23" fmla="*/ 179 h 314"/>
                <a:gd name="T24" fmla="*/ 9 w 101"/>
                <a:gd name="T25" fmla="*/ 169 h 314"/>
                <a:gd name="T26" fmla="*/ 10 w 101"/>
                <a:gd name="T27" fmla="*/ 158 h 314"/>
                <a:gd name="T28" fmla="*/ 10 w 101"/>
                <a:gd name="T29" fmla="*/ 148 h 314"/>
                <a:gd name="T30" fmla="*/ 12 w 101"/>
                <a:gd name="T31" fmla="*/ 135 h 314"/>
                <a:gd name="T32" fmla="*/ 13 w 101"/>
                <a:gd name="T33" fmla="*/ 125 h 314"/>
                <a:gd name="T34" fmla="*/ 14 w 101"/>
                <a:gd name="T35" fmla="*/ 115 h 314"/>
                <a:gd name="T36" fmla="*/ 16 w 101"/>
                <a:gd name="T37" fmla="*/ 105 h 314"/>
                <a:gd name="T38" fmla="*/ 18 w 101"/>
                <a:gd name="T39" fmla="*/ 87 h 314"/>
                <a:gd name="T40" fmla="*/ 20 w 101"/>
                <a:gd name="T41" fmla="*/ 74 h 314"/>
                <a:gd name="T42" fmla="*/ 22 w 101"/>
                <a:gd name="T43" fmla="*/ 64 h 314"/>
                <a:gd name="T44" fmla="*/ 24 w 101"/>
                <a:gd name="T45" fmla="*/ 54 h 314"/>
                <a:gd name="T46" fmla="*/ 25 w 101"/>
                <a:gd name="T47" fmla="*/ 43 h 314"/>
                <a:gd name="T48" fmla="*/ 27 w 101"/>
                <a:gd name="T49" fmla="*/ 33 h 314"/>
                <a:gd name="T50" fmla="*/ 30 w 101"/>
                <a:gd name="T51" fmla="*/ 23 h 314"/>
                <a:gd name="T52" fmla="*/ 34 w 101"/>
                <a:gd name="T53" fmla="*/ 13 h 314"/>
                <a:gd name="T54" fmla="*/ 38 w 101"/>
                <a:gd name="T55" fmla="*/ 8 h 314"/>
                <a:gd name="T56" fmla="*/ 44 w 101"/>
                <a:gd name="T57" fmla="*/ 0 h 314"/>
                <a:gd name="T58" fmla="*/ 49 w 101"/>
                <a:gd name="T59" fmla="*/ 1 h 314"/>
                <a:gd name="T60" fmla="*/ 53 w 101"/>
                <a:gd name="T61" fmla="*/ 3 h 314"/>
                <a:gd name="T62" fmla="*/ 56 w 101"/>
                <a:gd name="T63" fmla="*/ 9 h 314"/>
                <a:gd name="T64" fmla="*/ 59 w 101"/>
                <a:gd name="T65" fmla="*/ 15 h 314"/>
                <a:gd name="T66" fmla="*/ 63 w 101"/>
                <a:gd name="T67" fmla="*/ 23 h 314"/>
                <a:gd name="T68" fmla="*/ 65 w 101"/>
                <a:gd name="T69" fmla="*/ 33 h 314"/>
                <a:gd name="T70" fmla="*/ 68 w 101"/>
                <a:gd name="T71" fmla="*/ 43 h 314"/>
                <a:gd name="T72" fmla="*/ 71 w 101"/>
                <a:gd name="T73" fmla="*/ 54 h 314"/>
                <a:gd name="T74" fmla="*/ 74 w 101"/>
                <a:gd name="T75" fmla="*/ 64 h 314"/>
                <a:gd name="T76" fmla="*/ 75 w 101"/>
                <a:gd name="T77" fmla="*/ 74 h 314"/>
                <a:gd name="T78" fmla="*/ 77 w 101"/>
                <a:gd name="T79" fmla="*/ 84 h 314"/>
                <a:gd name="T80" fmla="*/ 79 w 101"/>
                <a:gd name="T81" fmla="*/ 92 h 314"/>
                <a:gd name="T82" fmla="*/ 80 w 101"/>
                <a:gd name="T83" fmla="*/ 102 h 314"/>
                <a:gd name="T84" fmla="*/ 81 w 101"/>
                <a:gd name="T85" fmla="*/ 112 h 314"/>
                <a:gd name="T86" fmla="*/ 82 w 101"/>
                <a:gd name="T87" fmla="*/ 123 h 314"/>
                <a:gd name="T88" fmla="*/ 82 w 101"/>
                <a:gd name="T89" fmla="*/ 133 h 314"/>
                <a:gd name="T90" fmla="*/ 83 w 101"/>
                <a:gd name="T91" fmla="*/ 143 h 314"/>
                <a:gd name="T92" fmla="*/ 84 w 101"/>
                <a:gd name="T93" fmla="*/ 153 h 314"/>
                <a:gd name="T94" fmla="*/ 85 w 101"/>
                <a:gd name="T95" fmla="*/ 164 h 314"/>
                <a:gd name="T96" fmla="*/ 86 w 101"/>
                <a:gd name="T97" fmla="*/ 174 h 314"/>
                <a:gd name="T98" fmla="*/ 86 w 101"/>
                <a:gd name="T99" fmla="*/ 184 h 314"/>
                <a:gd name="T100" fmla="*/ 87 w 101"/>
                <a:gd name="T101" fmla="*/ 194 h 314"/>
                <a:gd name="T102" fmla="*/ 87 w 101"/>
                <a:gd name="T103" fmla="*/ 204 h 314"/>
                <a:gd name="T104" fmla="*/ 88 w 101"/>
                <a:gd name="T105" fmla="*/ 217 h 314"/>
                <a:gd name="T106" fmla="*/ 88 w 101"/>
                <a:gd name="T107" fmla="*/ 225 h 314"/>
                <a:gd name="T108" fmla="*/ 89 w 101"/>
                <a:gd name="T109" fmla="*/ 235 h 314"/>
                <a:gd name="T110" fmla="*/ 90 w 101"/>
                <a:gd name="T111" fmla="*/ 245 h 314"/>
                <a:gd name="T112" fmla="*/ 92 w 101"/>
                <a:gd name="T113" fmla="*/ 261 h 314"/>
                <a:gd name="T114" fmla="*/ 92 w 101"/>
                <a:gd name="T115" fmla="*/ 271 h 314"/>
                <a:gd name="T116" fmla="*/ 93 w 101"/>
                <a:gd name="T117" fmla="*/ 281 h 314"/>
                <a:gd name="T118" fmla="*/ 94 w 101"/>
                <a:gd name="T119" fmla="*/ 293 h 314"/>
                <a:gd name="T120" fmla="*/ 100 w 101"/>
                <a:gd name="T121" fmla="*/ 313 h 314"/>
                <a:gd name="T122" fmla="*/ 94 w 101"/>
                <a:gd name="T123" fmla="*/ 300 h 31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1"/>
                <a:gd name="T187" fmla="*/ 0 h 314"/>
                <a:gd name="T188" fmla="*/ 101 w 101"/>
                <a:gd name="T189" fmla="*/ 314 h 31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1" h="314">
                  <a:moveTo>
                    <a:pt x="0" y="300"/>
                  </a:moveTo>
                  <a:lnTo>
                    <a:pt x="0" y="293"/>
                  </a:lnTo>
                  <a:lnTo>
                    <a:pt x="0" y="286"/>
                  </a:lnTo>
                  <a:lnTo>
                    <a:pt x="0" y="280"/>
                  </a:lnTo>
                  <a:lnTo>
                    <a:pt x="0" y="272"/>
                  </a:lnTo>
                  <a:lnTo>
                    <a:pt x="3" y="266"/>
                  </a:lnTo>
                  <a:lnTo>
                    <a:pt x="0" y="266"/>
                  </a:lnTo>
                  <a:lnTo>
                    <a:pt x="1" y="253"/>
                  </a:lnTo>
                  <a:lnTo>
                    <a:pt x="1" y="248"/>
                  </a:lnTo>
                  <a:lnTo>
                    <a:pt x="2" y="243"/>
                  </a:lnTo>
                  <a:lnTo>
                    <a:pt x="3" y="238"/>
                  </a:lnTo>
                  <a:lnTo>
                    <a:pt x="3" y="233"/>
                  </a:lnTo>
                  <a:lnTo>
                    <a:pt x="3" y="227"/>
                  </a:lnTo>
                  <a:lnTo>
                    <a:pt x="4" y="222"/>
                  </a:lnTo>
                  <a:lnTo>
                    <a:pt x="4" y="217"/>
                  </a:lnTo>
                  <a:lnTo>
                    <a:pt x="4" y="212"/>
                  </a:lnTo>
                  <a:lnTo>
                    <a:pt x="6" y="207"/>
                  </a:lnTo>
                  <a:lnTo>
                    <a:pt x="6" y="202"/>
                  </a:lnTo>
                  <a:lnTo>
                    <a:pt x="6" y="197"/>
                  </a:lnTo>
                  <a:lnTo>
                    <a:pt x="6" y="189"/>
                  </a:lnTo>
                  <a:lnTo>
                    <a:pt x="7" y="184"/>
                  </a:lnTo>
                  <a:lnTo>
                    <a:pt x="7" y="179"/>
                  </a:lnTo>
                  <a:lnTo>
                    <a:pt x="8" y="175"/>
                  </a:lnTo>
                  <a:lnTo>
                    <a:pt x="9" y="169"/>
                  </a:lnTo>
                  <a:lnTo>
                    <a:pt x="9" y="164"/>
                  </a:lnTo>
                  <a:lnTo>
                    <a:pt x="10" y="158"/>
                  </a:lnTo>
                  <a:lnTo>
                    <a:pt x="10" y="153"/>
                  </a:lnTo>
                  <a:lnTo>
                    <a:pt x="10" y="148"/>
                  </a:lnTo>
                  <a:lnTo>
                    <a:pt x="11" y="143"/>
                  </a:lnTo>
                  <a:lnTo>
                    <a:pt x="12" y="135"/>
                  </a:lnTo>
                  <a:lnTo>
                    <a:pt x="12" y="130"/>
                  </a:lnTo>
                  <a:lnTo>
                    <a:pt x="13" y="125"/>
                  </a:lnTo>
                  <a:lnTo>
                    <a:pt x="13" y="120"/>
                  </a:lnTo>
                  <a:lnTo>
                    <a:pt x="14" y="115"/>
                  </a:lnTo>
                  <a:lnTo>
                    <a:pt x="15" y="110"/>
                  </a:lnTo>
                  <a:lnTo>
                    <a:pt x="16" y="105"/>
                  </a:lnTo>
                  <a:lnTo>
                    <a:pt x="17" y="92"/>
                  </a:lnTo>
                  <a:lnTo>
                    <a:pt x="18" y="87"/>
                  </a:lnTo>
                  <a:lnTo>
                    <a:pt x="19" y="82"/>
                  </a:lnTo>
                  <a:lnTo>
                    <a:pt x="20" y="74"/>
                  </a:lnTo>
                  <a:lnTo>
                    <a:pt x="21" y="69"/>
                  </a:lnTo>
                  <a:lnTo>
                    <a:pt x="22" y="64"/>
                  </a:lnTo>
                  <a:lnTo>
                    <a:pt x="23" y="59"/>
                  </a:lnTo>
                  <a:lnTo>
                    <a:pt x="24" y="54"/>
                  </a:lnTo>
                  <a:lnTo>
                    <a:pt x="25" y="51"/>
                  </a:lnTo>
                  <a:lnTo>
                    <a:pt x="25" y="43"/>
                  </a:lnTo>
                  <a:lnTo>
                    <a:pt x="26" y="38"/>
                  </a:lnTo>
                  <a:lnTo>
                    <a:pt x="27" y="33"/>
                  </a:lnTo>
                  <a:lnTo>
                    <a:pt x="29" y="28"/>
                  </a:lnTo>
                  <a:lnTo>
                    <a:pt x="30" y="23"/>
                  </a:lnTo>
                  <a:lnTo>
                    <a:pt x="32" y="19"/>
                  </a:lnTo>
                  <a:lnTo>
                    <a:pt x="34" y="13"/>
                  </a:lnTo>
                  <a:lnTo>
                    <a:pt x="36" y="10"/>
                  </a:lnTo>
                  <a:lnTo>
                    <a:pt x="38" y="8"/>
                  </a:lnTo>
                  <a:lnTo>
                    <a:pt x="40" y="4"/>
                  </a:lnTo>
                  <a:lnTo>
                    <a:pt x="44" y="0"/>
                  </a:lnTo>
                  <a:lnTo>
                    <a:pt x="47" y="0"/>
                  </a:lnTo>
                  <a:lnTo>
                    <a:pt x="49" y="1"/>
                  </a:lnTo>
                  <a:lnTo>
                    <a:pt x="51" y="1"/>
                  </a:lnTo>
                  <a:lnTo>
                    <a:pt x="53" y="3"/>
                  </a:lnTo>
                  <a:lnTo>
                    <a:pt x="54" y="3"/>
                  </a:lnTo>
                  <a:lnTo>
                    <a:pt x="56" y="9"/>
                  </a:lnTo>
                  <a:lnTo>
                    <a:pt x="58" y="10"/>
                  </a:lnTo>
                  <a:lnTo>
                    <a:pt x="59" y="15"/>
                  </a:lnTo>
                  <a:lnTo>
                    <a:pt x="61" y="18"/>
                  </a:lnTo>
                  <a:lnTo>
                    <a:pt x="63" y="23"/>
                  </a:lnTo>
                  <a:lnTo>
                    <a:pt x="64" y="28"/>
                  </a:lnTo>
                  <a:lnTo>
                    <a:pt x="65" y="33"/>
                  </a:lnTo>
                  <a:lnTo>
                    <a:pt x="66" y="38"/>
                  </a:lnTo>
                  <a:lnTo>
                    <a:pt x="68" y="43"/>
                  </a:lnTo>
                  <a:lnTo>
                    <a:pt x="69" y="49"/>
                  </a:lnTo>
                  <a:lnTo>
                    <a:pt x="71" y="54"/>
                  </a:lnTo>
                  <a:lnTo>
                    <a:pt x="72" y="59"/>
                  </a:lnTo>
                  <a:lnTo>
                    <a:pt x="74" y="64"/>
                  </a:lnTo>
                  <a:lnTo>
                    <a:pt x="74" y="69"/>
                  </a:lnTo>
                  <a:lnTo>
                    <a:pt x="75" y="74"/>
                  </a:lnTo>
                  <a:lnTo>
                    <a:pt x="76" y="79"/>
                  </a:lnTo>
                  <a:lnTo>
                    <a:pt x="77" y="84"/>
                  </a:lnTo>
                  <a:lnTo>
                    <a:pt x="77" y="86"/>
                  </a:lnTo>
                  <a:lnTo>
                    <a:pt x="79" y="92"/>
                  </a:lnTo>
                  <a:lnTo>
                    <a:pt x="79" y="97"/>
                  </a:lnTo>
                  <a:lnTo>
                    <a:pt x="80" y="102"/>
                  </a:lnTo>
                  <a:lnTo>
                    <a:pt x="80" y="107"/>
                  </a:lnTo>
                  <a:lnTo>
                    <a:pt x="81" y="112"/>
                  </a:lnTo>
                  <a:lnTo>
                    <a:pt x="82" y="118"/>
                  </a:lnTo>
                  <a:lnTo>
                    <a:pt x="82" y="123"/>
                  </a:lnTo>
                  <a:lnTo>
                    <a:pt x="82" y="128"/>
                  </a:lnTo>
                  <a:lnTo>
                    <a:pt x="82" y="133"/>
                  </a:lnTo>
                  <a:lnTo>
                    <a:pt x="83" y="138"/>
                  </a:lnTo>
                  <a:lnTo>
                    <a:pt x="83" y="143"/>
                  </a:lnTo>
                  <a:lnTo>
                    <a:pt x="83" y="148"/>
                  </a:lnTo>
                  <a:lnTo>
                    <a:pt x="84" y="153"/>
                  </a:lnTo>
                  <a:lnTo>
                    <a:pt x="84" y="158"/>
                  </a:lnTo>
                  <a:lnTo>
                    <a:pt x="85" y="164"/>
                  </a:lnTo>
                  <a:lnTo>
                    <a:pt x="85" y="169"/>
                  </a:lnTo>
                  <a:lnTo>
                    <a:pt x="86" y="174"/>
                  </a:lnTo>
                  <a:lnTo>
                    <a:pt x="86" y="179"/>
                  </a:lnTo>
                  <a:lnTo>
                    <a:pt x="86" y="184"/>
                  </a:lnTo>
                  <a:lnTo>
                    <a:pt x="87" y="189"/>
                  </a:lnTo>
                  <a:lnTo>
                    <a:pt x="87" y="194"/>
                  </a:lnTo>
                  <a:lnTo>
                    <a:pt x="87" y="199"/>
                  </a:lnTo>
                  <a:lnTo>
                    <a:pt x="87" y="204"/>
                  </a:lnTo>
                  <a:lnTo>
                    <a:pt x="87" y="210"/>
                  </a:lnTo>
                  <a:lnTo>
                    <a:pt x="88" y="217"/>
                  </a:lnTo>
                  <a:lnTo>
                    <a:pt x="88" y="220"/>
                  </a:lnTo>
                  <a:lnTo>
                    <a:pt x="88" y="225"/>
                  </a:lnTo>
                  <a:lnTo>
                    <a:pt x="88" y="230"/>
                  </a:lnTo>
                  <a:lnTo>
                    <a:pt x="89" y="235"/>
                  </a:lnTo>
                  <a:lnTo>
                    <a:pt x="89" y="240"/>
                  </a:lnTo>
                  <a:lnTo>
                    <a:pt x="90" y="245"/>
                  </a:lnTo>
                  <a:lnTo>
                    <a:pt x="92" y="253"/>
                  </a:lnTo>
                  <a:lnTo>
                    <a:pt x="92" y="261"/>
                  </a:lnTo>
                  <a:lnTo>
                    <a:pt x="92" y="266"/>
                  </a:lnTo>
                  <a:lnTo>
                    <a:pt x="92" y="271"/>
                  </a:lnTo>
                  <a:lnTo>
                    <a:pt x="93" y="276"/>
                  </a:lnTo>
                  <a:lnTo>
                    <a:pt x="93" y="281"/>
                  </a:lnTo>
                  <a:lnTo>
                    <a:pt x="94" y="286"/>
                  </a:lnTo>
                  <a:lnTo>
                    <a:pt x="94" y="293"/>
                  </a:lnTo>
                  <a:lnTo>
                    <a:pt x="95" y="299"/>
                  </a:lnTo>
                  <a:lnTo>
                    <a:pt x="100" y="313"/>
                  </a:lnTo>
                  <a:lnTo>
                    <a:pt x="94" y="300"/>
                  </a:lnTo>
                </a:path>
              </a:pathLst>
            </a:custGeom>
            <a:noFill/>
            <a:ln w="12700" cap="rnd">
              <a:solidFill>
                <a:schemeClr val="bg1"/>
              </a:solidFill>
              <a:round/>
              <a:headEnd/>
              <a:tailEnd/>
            </a:ln>
          </p:spPr>
          <p:txBody>
            <a:bodyPr/>
            <a:lstStyle/>
            <a:p>
              <a:endParaRPr lang="en-US"/>
            </a:p>
          </p:txBody>
        </p:sp>
        <p:sp>
          <p:nvSpPr>
            <p:cNvPr id="70703" name="Freeform 35"/>
            <p:cNvSpPr>
              <a:spLocks/>
            </p:cNvSpPr>
            <p:nvPr/>
          </p:nvSpPr>
          <p:spPr bwMode="auto">
            <a:xfrm>
              <a:off x="1822" y="2621"/>
              <a:ext cx="99" cy="328"/>
            </a:xfrm>
            <a:custGeom>
              <a:avLst/>
              <a:gdLst>
                <a:gd name="T0" fmla="*/ 92 w 99"/>
                <a:gd name="T1" fmla="*/ 294 h 328"/>
                <a:gd name="T2" fmla="*/ 92 w 99"/>
                <a:gd name="T3" fmla="*/ 281 h 328"/>
                <a:gd name="T4" fmla="*/ 92 w 99"/>
                <a:gd name="T5" fmla="*/ 281 h 328"/>
                <a:gd name="T6" fmla="*/ 90 w 99"/>
                <a:gd name="T7" fmla="*/ 267 h 328"/>
                <a:gd name="T8" fmla="*/ 92 w 99"/>
                <a:gd name="T9" fmla="*/ 254 h 328"/>
                <a:gd name="T10" fmla="*/ 90 w 99"/>
                <a:gd name="T11" fmla="*/ 244 h 328"/>
                <a:gd name="T12" fmla="*/ 90 w 99"/>
                <a:gd name="T13" fmla="*/ 233 h 328"/>
                <a:gd name="T14" fmla="*/ 89 w 99"/>
                <a:gd name="T15" fmla="*/ 223 h 328"/>
                <a:gd name="T16" fmla="*/ 88 w 99"/>
                <a:gd name="T17" fmla="*/ 213 h 328"/>
                <a:gd name="T18" fmla="*/ 87 w 99"/>
                <a:gd name="T19" fmla="*/ 203 h 328"/>
                <a:gd name="T20" fmla="*/ 86 w 99"/>
                <a:gd name="T21" fmla="*/ 190 h 328"/>
                <a:gd name="T22" fmla="*/ 85 w 99"/>
                <a:gd name="T23" fmla="*/ 180 h 328"/>
                <a:gd name="T24" fmla="*/ 84 w 99"/>
                <a:gd name="T25" fmla="*/ 169 h 328"/>
                <a:gd name="T26" fmla="*/ 83 w 99"/>
                <a:gd name="T27" fmla="*/ 159 h 328"/>
                <a:gd name="T28" fmla="*/ 83 w 99"/>
                <a:gd name="T29" fmla="*/ 149 h 328"/>
                <a:gd name="T30" fmla="*/ 81 w 99"/>
                <a:gd name="T31" fmla="*/ 136 h 328"/>
                <a:gd name="T32" fmla="*/ 80 w 99"/>
                <a:gd name="T33" fmla="*/ 126 h 328"/>
                <a:gd name="T34" fmla="*/ 79 w 99"/>
                <a:gd name="T35" fmla="*/ 115 h 328"/>
                <a:gd name="T36" fmla="*/ 77 w 99"/>
                <a:gd name="T37" fmla="*/ 105 h 328"/>
                <a:gd name="T38" fmla="*/ 75 w 99"/>
                <a:gd name="T39" fmla="*/ 87 h 328"/>
                <a:gd name="T40" fmla="*/ 73 w 99"/>
                <a:gd name="T41" fmla="*/ 74 h 328"/>
                <a:gd name="T42" fmla="*/ 71 w 99"/>
                <a:gd name="T43" fmla="*/ 64 h 328"/>
                <a:gd name="T44" fmla="*/ 69 w 99"/>
                <a:gd name="T45" fmla="*/ 54 h 328"/>
                <a:gd name="T46" fmla="*/ 68 w 99"/>
                <a:gd name="T47" fmla="*/ 44 h 328"/>
                <a:gd name="T48" fmla="*/ 66 w 99"/>
                <a:gd name="T49" fmla="*/ 33 h 328"/>
                <a:gd name="T50" fmla="*/ 63 w 99"/>
                <a:gd name="T51" fmla="*/ 23 h 328"/>
                <a:gd name="T52" fmla="*/ 59 w 99"/>
                <a:gd name="T53" fmla="*/ 13 h 328"/>
                <a:gd name="T54" fmla="*/ 56 w 99"/>
                <a:gd name="T55" fmla="*/ 8 h 328"/>
                <a:gd name="T56" fmla="*/ 49 w 99"/>
                <a:gd name="T57" fmla="*/ 0 h 328"/>
                <a:gd name="T58" fmla="*/ 45 w 99"/>
                <a:gd name="T59" fmla="*/ 1 h 328"/>
                <a:gd name="T60" fmla="*/ 41 w 99"/>
                <a:gd name="T61" fmla="*/ 3 h 328"/>
                <a:gd name="T62" fmla="*/ 37 w 99"/>
                <a:gd name="T63" fmla="*/ 9 h 328"/>
                <a:gd name="T64" fmla="*/ 34 w 99"/>
                <a:gd name="T65" fmla="*/ 15 h 328"/>
                <a:gd name="T66" fmla="*/ 31 w 99"/>
                <a:gd name="T67" fmla="*/ 23 h 328"/>
                <a:gd name="T68" fmla="*/ 28 w 99"/>
                <a:gd name="T69" fmla="*/ 33 h 328"/>
                <a:gd name="T70" fmla="*/ 26 w 99"/>
                <a:gd name="T71" fmla="*/ 44 h 328"/>
                <a:gd name="T72" fmla="*/ 23 w 99"/>
                <a:gd name="T73" fmla="*/ 54 h 328"/>
                <a:gd name="T74" fmla="*/ 20 w 99"/>
                <a:gd name="T75" fmla="*/ 64 h 328"/>
                <a:gd name="T76" fmla="*/ 19 w 99"/>
                <a:gd name="T77" fmla="*/ 74 h 328"/>
                <a:gd name="T78" fmla="*/ 17 w 99"/>
                <a:gd name="T79" fmla="*/ 85 h 328"/>
                <a:gd name="T80" fmla="*/ 15 w 99"/>
                <a:gd name="T81" fmla="*/ 92 h 328"/>
                <a:gd name="T82" fmla="*/ 14 w 99"/>
                <a:gd name="T83" fmla="*/ 103 h 328"/>
                <a:gd name="T84" fmla="*/ 13 w 99"/>
                <a:gd name="T85" fmla="*/ 113 h 328"/>
                <a:gd name="T86" fmla="*/ 12 w 99"/>
                <a:gd name="T87" fmla="*/ 123 h 328"/>
                <a:gd name="T88" fmla="*/ 12 w 99"/>
                <a:gd name="T89" fmla="*/ 133 h 328"/>
                <a:gd name="T90" fmla="*/ 11 w 99"/>
                <a:gd name="T91" fmla="*/ 144 h 328"/>
                <a:gd name="T92" fmla="*/ 10 w 99"/>
                <a:gd name="T93" fmla="*/ 154 h 328"/>
                <a:gd name="T94" fmla="*/ 9 w 99"/>
                <a:gd name="T95" fmla="*/ 164 h 328"/>
                <a:gd name="T96" fmla="*/ 8 w 99"/>
                <a:gd name="T97" fmla="*/ 174 h 328"/>
                <a:gd name="T98" fmla="*/ 8 w 99"/>
                <a:gd name="T99" fmla="*/ 185 h 328"/>
                <a:gd name="T100" fmla="*/ 7 w 99"/>
                <a:gd name="T101" fmla="*/ 195 h 328"/>
                <a:gd name="T102" fmla="*/ 7 w 99"/>
                <a:gd name="T103" fmla="*/ 205 h 328"/>
                <a:gd name="T104" fmla="*/ 6 w 99"/>
                <a:gd name="T105" fmla="*/ 218 h 328"/>
                <a:gd name="T106" fmla="*/ 6 w 99"/>
                <a:gd name="T107" fmla="*/ 226 h 328"/>
                <a:gd name="T108" fmla="*/ 5 w 99"/>
                <a:gd name="T109" fmla="*/ 236 h 328"/>
                <a:gd name="T110" fmla="*/ 4 w 99"/>
                <a:gd name="T111" fmla="*/ 246 h 328"/>
                <a:gd name="T112" fmla="*/ 2 w 99"/>
                <a:gd name="T113" fmla="*/ 262 h 328"/>
                <a:gd name="T114" fmla="*/ 2 w 99"/>
                <a:gd name="T115" fmla="*/ 272 h 328"/>
                <a:gd name="T116" fmla="*/ 1 w 99"/>
                <a:gd name="T117" fmla="*/ 282 h 328"/>
                <a:gd name="T118" fmla="*/ 0 w 99"/>
                <a:gd name="T119" fmla="*/ 294 h 328"/>
                <a:gd name="T120" fmla="*/ 1 w 99"/>
                <a:gd name="T121" fmla="*/ 305 h 328"/>
                <a:gd name="T122" fmla="*/ 0 w 99"/>
                <a:gd name="T123" fmla="*/ 301 h 3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9"/>
                <a:gd name="T187" fmla="*/ 0 h 328"/>
                <a:gd name="T188" fmla="*/ 99 w 99"/>
                <a:gd name="T189" fmla="*/ 328 h 3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9" h="328">
                  <a:moveTo>
                    <a:pt x="98" y="327"/>
                  </a:moveTo>
                  <a:lnTo>
                    <a:pt x="92" y="294"/>
                  </a:lnTo>
                  <a:lnTo>
                    <a:pt x="92" y="287"/>
                  </a:lnTo>
                  <a:lnTo>
                    <a:pt x="92" y="281"/>
                  </a:lnTo>
                  <a:lnTo>
                    <a:pt x="92" y="273"/>
                  </a:lnTo>
                  <a:lnTo>
                    <a:pt x="90" y="267"/>
                  </a:lnTo>
                  <a:lnTo>
                    <a:pt x="92" y="267"/>
                  </a:lnTo>
                  <a:lnTo>
                    <a:pt x="92" y="254"/>
                  </a:lnTo>
                  <a:lnTo>
                    <a:pt x="91" y="249"/>
                  </a:lnTo>
                  <a:lnTo>
                    <a:pt x="90" y="244"/>
                  </a:lnTo>
                  <a:lnTo>
                    <a:pt x="90" y="239"/>
                  </a:lnTo>
                  <a:lnTo>
                    <a:pt x="90" y="233"/>
                  </a:lnTo>
                  <a:lnTo>
                    <a:pt x="90" y="228"/>
                  </a:lnTo>
                  <a:lnTo>
                    <a:pt x="89" y="223"/>
                  </a:lnTo>
                  <a:lnTo>
                    <a:pt x="88" y="218"/>
                  </a:lnTo>
                  <a:lnTo>
                    <a:pt x="88" y="213"/>
                  </a:lnTo>
                  <a:lnTo>
                    <a:pt x="87" y="208"/>
                  </a:lnTo>
                  <a:lnTo>
                    <a:pt x="87" y="203"/>
                  </a:lnTo>
                  <a:lnTo>
                    <a:pt x="86" y="197"/>
                  </a:lnTo>
                  <a:lnTo>
                    <a:pt x="86" y="190"/>
                  </a:lnTo>
                  <a:lnTo>
                    <a:pt x="86" y="185"/>
                  </a:lnTo>
                  <a:lnTo>
                    <a:pt x="85" y="180"/>
                  </a:lnTo>
                  <a:lnTo>
                    <a:pt x="84" y="176"/>
                  </a:lnTo>
                  <a:lnTo>
                    <a:pt x="84" y="169"/>
                  </a:lnTo>
                  <a:lnTo>
                    <a:pt x="84" y="164"/>
                  </a:lnTo>
                  <a:lnTo>
                    <a:pt x="83" y="159"/>
                  </a:lnTo>
                  <a:lnTo>
                    <a:pt x="83" y="154"/>
                  </a:lnTo>
                  <a:lnTo>
                    <a:pt x="83" y="149"/>
                  </a:lnTo>
                  <a:lnTo>
                    <a:pt x="82" y="144"/>
                  </a:lnTo>
                  <a:lnTo>
                    <a:pt x="81" y="136"/>
                  </a:lnTo>
                  <a:lnTo>
                    <a:pt x="81" y="131"/>
                  </a:lnTo>
                  <a:lnTo>
                    <a:pt x="80" y="126"/>
                  </a:lnTo>
                  <a:lnTo>
                    <a:pt x="80" y="121"/>
                  </a:lnTo>
                  <a:lnTo>
                    <a:pt x="79" y="115"/>
                  </a:lnTo>
                  <a:lnTo>
                    <a:pt x="78" y="110"/>
                  </a:lnTo>
                  <a:lnTo>
                    <a:pt x="77" y="105"/>
                  </a:lnTo>
                  <a:lnTo>
                    <a:pt x="76" y="92"/>
                  </a:lnTo>
                  <a:lnTo>
                    <a:pt x="75" y="87"/>
                  </a:lnTo>
                  <a:lnTo>
                    <a:pt x="74" y="82"/>
                  </a:lnTo>
                  <a:lnTo>
                    <a:pt x="73" y="74"/>
                  </a:lnTo>
                  <a:lnTo>
                    <a:pt x="72" y="69"/>
                  </a:lnTo>
                  <a:lnTo>
                    <a:pt x="71" y="64"/>
                  </a:lnTo>
                  <a:lnTo>
                    <a:pt x="70" y="59"/>
                  </a:lnTo>
                  <a:lnTo>
                    <a:pt x="69" y="54"/>
                  </a:lnTo>
                  <a:lnTo>
                    <a:pt x="69" y="51"/>
                  </a:lnTo>
                  <a:lnTo>
                    <a:pt x="68" y="44"/>
                  </a:lnTo>
                  <a:lnTo>
                    <a:pt x="67" y="38"/>
                  </a:lnTo>
                  <a:lnTo>
                    <a:pt x="66" y="33"/>
                  </a:lnTo>
                  <a:lnTo>
                    <a:pt x="64" y="28"/>
                  </a:lnTo>
                  <a:lnTo>
                    <a:pt x="63" y="23"/>
                  </a:lnTo>
                  <a:lnTo>
                    <a:pt x="61" y="19"/>
                  </a:lnTo>
                  <a:lnTo>
                    <a:pt x="59" y="13"/>
                  </a:lnTo>
                  <a:lnTo>
                    <a:pt x="57" y="10"/>
                  </a:lnTo>
                  <a:lnTo>
                    <a:pt x="56" y="8"/>
                  </a:lnTo>
                  <a:lnTo>
                    <a:pt x="54" y="4"/>
                  </a:lnTo>
                  <a:lnTo>
                    <a:pt x="49" y="0"/>
                  </a:lnTo>
                  <a:lnTo>
                    <a:pt x="47" y="0"/>
                  </a:lnTo>
                  <a:lnTo>
                    <a:pt x="45" y="1"/>
                  </a:lnTo>
                  <a:lnTo>
                    <a:pt x="42" y="1"/>
                  </a:lnTo>
                  <a:lnTo>
                    <a:pt x="41" y="3"/>
                  </a:lnTo>
                  <a:lnTo>
                    <a:pt x="40" y="3"/>
                  </a:lnTo>
                  <a:lnTo>
                    <a:pt x="37" y="9"/>
                  </a:lnTo>
                  <a:lnTo>
                    <a:pt x="35" y="10"/>
                  </a:lnTo>
                  <a:lnTo>
                    <a:pt x="34" y="15"/>
                  </a:lnTo>
                  <a:lnTo>
                    <a:pt x="32" y="18"/>
                  </a:lnTo>
                  <a:lnTo>
                    <a:pt x="31" y="23"/>
                  </a:lnTo>
                  <a:lnTo>
                    <a:pt x="29" y="28"/>
                  </a:lnTo>
                  <a:lnTo>
                    <a:pt x="28" y="33"/>
                  </a:lnTo>
                  <a:lnTo>
                    <a:pt x="28" y="38"/>
                  </a:lnTo>
                  <a:lnTo>
                    <a:pt x="26" y="44"/>
                  </a:lnTo>
                  <a:lnTo>
                    <a:pt x="25" y="49"/>
                  </a:lnTo>
                  <a:lnTo>
                    <a:pt x="23" y="54"/>
                  </a:lnTo>
                  <a:lnTo>
                    <a:pt x="22" y="59"/>
                  </a:lnTo>
                  <a:lnTo>
                    <a:pt x="20" y="64"/>
                  </a:lnTo>
                  <a:lnTo>
                    <a:pt x="20" y="69"/>
                  </a:lnTo>
                  <a:lnTo>
                    <a:pt x="19" y="74"/>
                  </a:lnTo>
                  <a:lnTo>
                    <a:pt x="18" y="80"/>
                  </a:lnTo>
                  <a:lnTo>
                    <a:pt x="17" y="85"/>
                  </a:lnTo>
                  <a:lnTo>
                    <a:pt x="16" y="86"/>
                  </a:lnTo>
                  <a:lnTo>
                    <a:pt x="15" y="92"/>
                  </a:lnTo>
                  <a:lnTo>
                    <a:pt x="14" y="97"/>
                  </a:lnTo>
                  <a:lnTo>
                    <a:pt x="14" y="103"/>
                  </a:lnTo>
                  <a:lnTo>
                    <a:pt x="14" y="108"/>
                  </a:lnTo>
                  <a:lnTo>
                    <a:pt x="13" y="113"/>
                  </a:lnTo>
                  <a:lnTo>
                    <a:pt x="12" y="118"/>
                  </a:lnTo>
                  <a:lnTo>
                    <a:pt x="12" y="123"/>
                  </a:lnTo>
                  <a:lnTo>
                    <a:pt x="12" y="128"/>
                  </a:lnTo>
                  <a:lnTo>
                    <a:pt x="12" y="133"/>
                  </a:lnTo>
                  <a:lnTo>
                    <a:pt x="11" y="138"/>
                  </a:lnTo>
                  <a:lnTo>
                    <a:pt x="11" y="144"/>
                  </a:lnTo>
                  <a:lnTo>
                    <a:pt x="11" y="149"/>
                  </a:lnTo>
                  <a:lnTo>
                    <a:pt x="10" y="154"/>
                  </a:lnTo>
                  <a:lnTo>
                    <a:pt x="10" y="159"/>
                  </a:lnTo>
                  <a:lnTo>
                    <a:pt x="9" y="164"/>
                  </a:lnTo>
                  <a:lnTo>
                    <a:pt x="9" y="169"/>
                  </a:lnTo>
                  <a:lnTo>
                    <a:pt x="8" y="174"/>
                  </a:lnTo>
                  <a:lnTo>
                    <a:pt x="8" y="180"/>
                  </a:lnTo>
                  <a:lnTo>
                    <a:pt x="8" y="185"/>
                  </a:lnTo>
                  <a:lnTo>
                    <a:pt x="7" y="190"/>
                  </a:lnTo>
                  <a:lnTo>
                    <a:pt x="7" y="195"/>
                  </a:lnTo>
                  <a:lnTo>
                    <a:pt x="7" y="200"/>
                  </a:lnTo>
                  <a:lnTo>
                    <a:pt x="7" y="205"/>
                  </a:lnTo>
                  <a:lnTo>
                    <a:pt x="7" y="210"/>
                  </a:lnTo>
                  <a:lnTo>
                    <a:pt x="6" y="218"/>
                  </a:lnTo>
                  <a:lnTo>
                    <a:pt x="6" y="221"/>
                  </a:lnTo>
                  <a:lnTo>
                    <a:pt x="6" y="226"/>
                  </a:lnTo>
                  <a:lnTo>
                    <a:pt x="6" y="231"/>
                  </a:lnTo>
                  <a:lnTo>
                    <a:pt x="5" y="236"/>
                  </a:lnTo>
                  <a:lnTo>
                    <a:pt x="5" y="241"/>
                  </a:lnTo>
                  <a:lnTo>
                    <a:pt x="4" y="246"/>
                  </a:lnTo>
                  <a:lnTo>
                    <a:pt x="2" y="254"/>
                  </a:lnTo>
                  <a:lnTo>
                    <a:pt x="2" y="262"/>
                  </a:lnTo>
                  <a:lnTo>
                    <a:pt x="2" y="267"/>
                  </a:lnTo>
                  <a:lnTo>
                    <a:pt x="2" y="272"/>
                  </a:lnTo>
                  <a:lnTo>
                    <a:pt x="1" y="277"/>
                  </a:lnTo>
                  <a:lnTo>
                    <a:pt x="1" y="282"/>
                  </a:lnTo>
                  <a:lnTo>
                    <a:pt x="0" y="287"/>
                  </a:lnTo>
                  <a:lnTo>
                    <a:pt x="0" y="294"/>
                  </a:lnTo>
                  <a:lnTo>
                    <a:pt x="1" y="305"/>
                  </a:lnTo>
                  <a:lnTo>
                    <a:pt x="0" y="301"/>
                  </a:lnTo>
                </a:path>
              </a:pathLst>
            </a:custGeom>
            <a:noFill/>
            <a:ln w="12700" cap="rnd">
              <a:solidFill>
                <a:schemeClr val="bg1"/>
              </a:solidFill>
              <a:round/>
              <a:headEnd/>
              <a:tailEnd/>
            </a:ln>
          </p:spPr>
          <p:txBody>
            <a:bodyPr/>
            <a:lstStyle/>
            <a:p>
              <a:endParaRPr lang="en-US"/>
            </a:p>
          </p:txBody>
        </p:sp>
        <p:sp>
          <p:nvSpPr>
            <p:cNvPr id="70704" name="Freeform 36"/>
            <p:cNvSpPr>
              <a:spLocks/>
            </p:cNvSpPr>
            <p:nvPr/>
          </p:nvSpPr>
          <p:spPr bwMode="auto">
            <a:xfrm>
              <a:off x="1823" y="2832"/>
              <a:ext cx="5" cy="40"/>
            </a:xfrm>
            <a:custGeom>
              <a:avLst/>
              <a:gdLst>
                <a:gd name="T0" fmla="*/ 4 w 5"/>
                <a:gd name="T1" fmla="*/ 0 h 40"/>
                <a:gd name="T2" fmla="*/ 2 w 5"/>
                <a:gd name="T3" fmla="*/ 4 h 40"/>
                <a:gd name="T4" fmla="*/ 2 w 5"/>
                <a:gd name="T5" fmla="*/ 7 h 40"/>
                <a:gd name="T6" fmla="*/ 2 w 5"/>
                <a:gd name="T7" fmla="*/ 10 h 40"/>
                <a:gd name="T8" fmla="*/ 2 w 5"/>
                <a:gd name="T9" fmla="*/ 13 h 40"/>
                <a:gd name="T10" fmla="*/ 1 w 5"/>
                <a:gd name="T11" fmla="*/ 16 h 40"/>
                <a:gd name="T12" fmla="*/ 1 w 5"/>
                <a:gd name="T13" fmla="*/ 19 h 40"/>
                <a:gd name="T14" fmla="*/ 1 w 5"/>
                <a:gd name="T15" fmla="*/ 22 h 40"/>
                <a:gd name="T16" fmla="*/ 1 w 5"/>
                <a:gd name="T17" fmla="*/ 24 h 40"/>
                <a:gd name="T18" fmla="*/ 1 w 5"/>
                <a:gd name="T19" fmla="*/ 28 h 40"/>
                <a:gd name="T20" fmla="*/ 1 w 5"/>
                <a:gd name="T21" fmla="*/ 30 h 40"/>
                <a:gd name="T22" fmla="*/ 1 w 5"/>
                <a:gd name="T23" fmla="*/ 33 h 40"/>
                <a:gd name="T24" fmla="*/ 0 w 5"/>
                <a:gd name="T25" fmla="*/ 36 h 40"/>
                <a:gd name="T26" fmla="*/ 0 w 5"/>
                <a:gd name="T27" fmla="*/ 39 h 4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
                <a:gd name="T43" fmla="*/ 0 h 40"/>
                <a:gd name="T44" fmla="*/ 5 w 5"/>
                <a:gd name="T45" fmla="*/ 40 h 4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 h="40">
                  <a:moveTo>
                    <a:pt x="4" y="0"/>
                  </a:moveTo>
                  <a:lnTo>
                    <a:pt x="2" y="4"/>
                  </a:lnTo>
                  <a:lnTo>
                    <a:pt x="2" y="7"/>
                  </a:lnTo>
                  <a:lnTo>
                    <a:pt x="2" y="10"/>
                  </a:lnTo>
                  <a:lnTo>
                    <a:pt x="2" y="13"/>
                  </a:lnTo>
                  <a:lnTo>
                    <a:pt x="1" y="16"/>
                  </a:lnTo>
                  <a:lnTo>
                    <a:pt x="1" y="19"/>
                  </a:lnTo>
                  <a:lnTo>
                    <a:pt x="1" y="22"/>
                  </a:lnTo>
                  <a:lnTo>
                    <a:pt x="1" y="24"/>
                  </a:lnTo>
                  <a:lnTo>
                    <a:pt x="1" y="28"/>
                  </a:lnTo>
                  <a:lnTo>
                    <a:pt x="1" y="30"/>
                  </a:lnTo>
                  <a:lnTo>
                    <a:pt x="1" y="33"/>
                  </a:lnTo>
                  <a:lnTo>
                    <a:pt x="0" y="36"/>
                  </a:lnTo>
                  <a:lnTo>
                    <a:pt x="0" y="39"/>
                  </a:lnTo>
                </a:path>
              </a:pathLst>
            </a:custGeom>
            <a:noFill/>
            <a:ln w="12700" cap="rnd">
              <a:solidFill>
                <a:schemeClr val="bg1"/>
              </a:solidFill>
              <a:round/>
              <a:headEnd/>
              <a:tailEnd/>
            </a:ln>
          </p:spPr>
          <p:txBody>
            <a:bodyPr/>
            <a:lstStyle/>
            <a:p>
              <a:endParaRPr lang="en-US"/>
            </a:p>
          </p:txBody>
        </p:sp>
        <p:sp>
          <p:nvSpPr>
            <p:cNvPr id="70705" name="Freeform 37"/>
            <p:cNvSpPr>
              <a:spLocks/>
            </p:cNvSpPr>
            <p:nvPr/>
          </p:nvSpPr>
          <p:spPr bwMode="auto">
            <a:xfrm>
              <a:off x="1908" y="2833"/>
              <a:ext cx="16" cy="116"/>
            </a:xfrm>
            <a:custGeom>
              <a:avLst/>
              <a:gdLst>
                <a:gd name="T0" fmla="*/ 14 w 16"/>
                <a:gd name="T1" fmla="*/ 115 h 116"/>
                <a:gd name="T2" fmla="*/ 15 w 16"/>
                <a:gd name="T3" fmla="*/ 110 h 116"/>
                <a:gd name="T4" fmla="*/ 14 w 16"/>
                <a:gd name="T5" fmla="*/ 107 h 116"/>
                <a:gd name="T6" fmla="*/ 12 w 16"/>
                <a:gd name="T7" fmla="*/ 104 h 116"/>
                <a:gd name="T8" fmla="*/ 12 w 16"/>
                <a:gd name="T9" fmla="*/ 100 h 116"/>
                <a:gd name="T10" fmla="*/ 10 w 16"/>
                <a:gd name="T11" fmla="*/ 98 h 116"/>
                <a:gd name="T12" fmla="*/ 10 w 16"/>
                <a:gd name="T13" fmla="*/ 95 h 116"/>
                <a:gd name="T14" fmla="*/ 10 w 16"/>
                <a:gd name="T15" fmla="*/ 90 h 116"/>
                <a:gd name="T16" fmla="*/ 10 w 16"/>
                <a:gd name="T17" fmla="*/ 87 h 116"/>
                <a:gd name="T18" fmla="*/ 9 w 16"/>
                <a:gd name="T19" fmla="*/ 84 h 116"/>
                <a:gd name="T20" fmla="*/ 9 w 16"/>
                <a:gd name="T21" fmla="*/ 82 h 116"/>
                <a:gd name="T22" fmla="*/ 8 w 16"/>
                <a:gd name="T23" fmla="*/ 78 h 116"/>
                <a:gd name="T24" fmla="*/ 8 w 16"/>
                <a:gd name="T25" fmla="*/ 75 h 116"/>
                <a:gd name="T26" fmla="*/ 7 w 16"/>
                <a:gd name="T27" fmla="*/ 71 h 116"/>
                <a:gd name="T28" fmla="*/ 7 w 16"/>
                <a:gd name="T29" fmla="*/ 69 h 116"/>
                <a:gd name="T30" fmla="*/ 7 w 16"/>
                <a:gd name="T31" fmla="*/ 65 h 116"/>
                <a:gd name="T32" fmla="*/ 6 w 16"/>
                <a:gd name="T33" fmla="*/ 63 h 116"/>
                <a:gd name="T34" fmla="*/ 6 w 16"/>
                <a:gd name="T35" fmla="*/ 60 h 116"/>
                <a:gd name="T36" fmla="*/ 6 w 16"/>
                <a:gd name="T37" fmla="*/ 57 h 116"/>
                <a:gd name="T38" fmla="*/ 5 w 16"/>
                <a:gd name="T39" fmla="*/ 54 h 116"/>
                <a:gd name="T40" fmla="*/ 4 w 16"/>
                <a:gd name="T41" fmla="*/ 51 h 116"/>
                <a:gd name="T42" fmla="*/ 3 w 16"/>
                <a:gd name="T43" fmla="*/ 48 h 116"/>
                <a:gd name="T44" fmla="*/ 3 w 16"/>
                <a:gd name="T45" fmla="*/ 44 h 116"/>
                <a:gd name="T46" fmla="*/ 3 w 16"/>
                <a:gd name="T47" fmla="*/ 42 h 116"/>
                <a:gd name="T48" fmla="*/ 3 w 16"/>
                <a:gd name="T49" fmla="*/ 38 h 116"/>
                <a:gd name="T50" fmla="*/ 3 w 16"/>
                <a:gd name="T51" fmla="*/ 35 h 116"/>
                <a:gd name="T52" fmla="*/ 3 w 16"/>
                <a:gd name="T53" fmla="*/ 32 h 116"/>
                <a:gd name="T54" fmla="*/ 2 w 16"/>
                <a:gd name="T55" fmla="*/ 29 h 116"/>
                <a:gd name="T56" fmla="*/ 2 w 16"/>
                <a:gd name="T57" fmla="*/ 26 h 116"/>
                <a:gd name="T58" fmla="*/ 1 w 16"/>
                <a:gd name="T59" fmla="*/ 23 h 116"/>
                <a:gd name="T60" fmla="*/ 1 w 16"/>
                <a:gd name="T61" fmla="*/ 21 h 116"/>
                <a:gd name="T62" fmla="*/ 1 w 16"/>
                <a:gd name="T63" fmla="*/ 17 h 116"/>
                <a:gd name="T64" fmla="*/ 1 w 16"/>
                <a:gd name="T65" fmla="*/ 15 h 116"/>
                <a:gd name="T66" fmla="*/ 1 w 16"/>
                <a:gd name="T67" fmla="*/ 12 h 116"/>
                <a:gd name="T68" fmla="*/ 1 w 16"/>
                <a:gd name="T69" fmla="*/ 9 h 116"/>
                <a:gd name="T70" fmla="*/ 1 w 16"/>
                <a:gd name="T71" fmla="*/ 6 h 116"/>
                <a:gd name="T72" fmla="*/ 1 w 16"/>
                <a:gd name="T73" fmla="*/ 3 h 116"/>
                <a:gd name="T74" fmla="*/ 0 w 16"/>
                <a:gd name="T75" fmla="*/ 0 h 116"/>
                <a:gd name="T76" fmla="*/ 1 w 16"/>
                <a:gd name="T77" fmla="*/ 3 h 116"/>
                <a:gd name="T78" fmla="*/ 1 w 16"/>
                <a:gd name="T79" fmla="*/ 6 h 116"/>
                <a:gd name="T80" fmla="*/ 1 w 16"/>
                <a:gd name="T81" fmla="*/ 9 h 116"/>
                <a:gd name="T82" fmla="*/ 2 w 16"/>
                <a:gd name="T83" fmla="*/ 12 h 116"/>
                <a:gd name="T84" fmla="*/ 3 w 16"/>
                <a:gd name="T85" fmla="*/ 15 h 116"/>
                <a:gd name="T86" fmla="*/ 3 w 16"/>
                <a:gd name="T87" fmla="*/ 17 h 116"/>
                <a:gd name="T88" fmla="*/ 3 w 16"/>
                <a:gd name="T89" fmla="*/ 21 h 116"/>
                <a:gd name="T90" fmla="*/ 3 w 16"/>
                <a:gd name="T91" fmla="*/ 23 h 116"/>
                <a:gd name="T92" fmla="*/ 2 w 16"/>
                <a:gd name="T93" fmla="*/ 26 h 116"/>
                <a:gd name="T94" fmla="*/ 2 w 16"/>
                <a:gd name="T95" fmla="*/ 29 h 116"/>
                <a:gd name="T96" fmla="*/ 2 w 16"/>
                <a:gd name="T97" fmla="*/ 32 h 1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6"/>
                <a:gd name="T148" fmla="*/ 0 h 116"/>
                <a:gd name="T149" fmla="*/ 16 w 16"/>
                <a:gd name="T150" fmla="*/ 116 h 1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6" h="116">
                  <a:moveTo>
                    <a:pt x="14" y="115"/>
                  </a:moveTo>
                  <a:lnTo>
                    <a:pt x="15" y="110"/>
                  </a:lnTo>
                  <a:lnTo>
                    <a:pt x="14" y="107"/>
                  </a:lnTo>
                  <a:lnTo>
                    <a:pt x="12" y="104"/>
                  </a:lnTo>
                  <a:lnTo>
                    <a:pt x="12" y="100"/>
                  </a:lnTo>
                  <a:lnTo>
                    <a:pt x="10" y="98"/>
                  </a:lnTo>
                  <a:lnTo>
                    <a:pt x="10" y="95"/>
                  </a:lnTo>
                  <a:lnTo>
                    <a:pt x="10" y="90"/>
                  </a:lnTo>
                  <a:lnTo>
                    <a:pt x="10" y="87"/>
                  </a:lnTo>
                  <a:lnTo>
                    <a:pt x="9" y="84"/>
                  </a:lnTo>
                  <a:lnTo>
                    <a:pt x="9" y="82"/>
                  </a:lnTo>
                  <a:lnTo>
                    <a:pt x="8" y="78"/>
                  </a:lnTo>
                  <a:lnTo>
                    <a:pt x="8" y="75"/>
                  </a:lnTo>
                  <a:lnTo>
                    <a:pt x="7" y="71"/>
                  </a:lnTo>
                  <a:lnTo>
                    <a:pt x="7" y="69"/>
                  </a:lnTo>
                  <a:lnTo>
                    <a:pt x="7" y="65"/>
                  </a:lnTo>
                  <a:lnTo>
                    <a:pt x="6" y="63"/>
                  </a:lnTo>
                  <a:lnTo>
                    <a:pt x="6" y="60"/>
                  </a:lnTo>
                  <a:lnTo>
                    <a:pt x="6" y="57"/>
                  </a:lnTo>
                  <a:lnTo>
                    <a:pt x="5" y="54"/>
                  </a:lnTo>
                  <a:lnTo>
                    <a:pt x="4" y="51"/>
                  </a:lnTo>
                  <a:lnTo>
                    <a:pt x="3" y="48"/>
                  </a:lnTo>
                  <a:lnTo>
                    <a:pt x="3" y="44"/>
                  </a:lnTo>
                  <a:lnTo>
                    <a:pt x="3" y="42"/>
                  </a:lnTo>
                  <a:lnTo>
                    <a:pt x="3" y="38"/>
                  </a:lnTo>
                  <a:lnTo>
                    <a:pt x="3" y="35"/>
                  </a:lnTo>
                  <a:lnTo>
                    <a:pt x="3" y="32"/>
                  </a:lnTo>
                  <a:lnTo>
                    <a:pt x="2" y="29"/>
                  </a:lnTo>
                  <a:lnTo>
                    <a:pt x="2" y="26"/>
                  </a:lnTo>
                  <a:lnTo>
                    <a:pt x="1" y="23"/>
                  </a:lnTo>
                  <a:lnTo>
                    <a:pt x="1" y="21"/>
                  </a:lnTo>
                  <a:lnTo>
                    <a:pt x="1" y="17"/>
                  </a:lnTo>
                  <a:lnTo>
                    <a:pt x="1" y="15"/>
                  </a:lnTo>
                  <a:lnTo>
                    <a:pt x="1" y="12"/>
                  </a:lnTo>
                  <a:lnTo>
                    <a:pt x="1" y="9"/>
                  </a:lnTo>
                  <a:lnTo>
                    <a:pt x="1" y="6"/>
                  </a:lnTo>
                  <a:lnTo>
                    <a:pt x="1" y="3"/>
                  </a:lnTo>
                  <a:lnTo>
                    <a:pt x="0" y="0"/>
                  </a:lnTo>
                  <a:lnTo>
                    <a:pt x="1" y="3"/>
                  </a:lnTo>
                  <a:lnTo>
                    <a:pt x="1" y="6"/>
                  </a:lnTo>
                  <a:lnTo>
                    <a:pt x="1" y="9"/>
                  </a:lnTo>
                  <a:lnTo>
                    <a:pt x="2" y="12"/>
                  </a:lnTo>
                  <a:lnTo>
                    <a:pt x="3" y="15"/>
                  </a:lnTo>
                  <a:lnTo>
                    <a:pt x="3" y="17"/>
                  </a:lnTo>
                  <a:lnTo>
                    <a:pt x="3" y="21"/>
                  </a:lnTo>
                  <a:lnTo>
                    <a:pt x="3" y="23"/>
                  </a:lnTo>
                  <a:lnTo>
                    <a:pt x="2" y="26"/>
                  </a:lnTo>
                  <a:lnTo>
                    <a:pt x="2" y="29"/>
                  </a:lnTo>
                  <a:lnTo>
                    <a:pt x="2" y="32"/>
                  </a:lnTo>
                </a:path>
              </a:pathLst>
            </a:custGeom>
            <a:noFill/>
            <a:ln w="12700" cap="rnd">
              <a:solidFill>
                <a:schemeClr val="bg1"/>
              </a:solidFill>
              <a:round/>
              <a:headEnd/>
              <a:tailEnd/>
            </a:ln>
          </p:spPr>
          <p:txBody>
            <a:bodyPr/>
            <a:lstStyle/>
            <a:p>
              <a:endParaRPr lang="en-US"/>
            </a:p>
          </p:txBody>
        </p:sp>
        <p:sp>
          <p:nvSpPr>
            <p:cNvPr id="70706" name="Freeform 38"/>
            <p:cNvSpPr>
              <a:spLocks/>
            </p:cNvSpPr>
            <p:nvPr/>
          </p:nvSpPr>
          <p:spPr bwMode="auto">
            <a:xfrm>
              <a:off x="1923" y="2950"/>
              <a:ext cx="7" cy="81"/>
            </a:xfrm>
            <a:custGeom>
              <a:avLst/>
              <a:gdLst>
                <a:gd name="T0" fmla="*/ 5 w 7"/>
                <a:gd name="T1" fmla="*/ 80 h 81"/>
                <a:gd name="T2" fmla="*/ 5 w 7"/>
                <a:gd name="T3" fmla="*/ 78 h 81"/>
                <a:gd name="T4" fmla="*/ 4 w 7"/>
                <a:gd name="T5" fmla="*/ 76 h 81"/>
                <a:gd name="T6" fmla="*/ 4 w 7"/>
                <a:gd name="T7" fmla="*/ 74 h 81"/>
                <a:gd name="T8" fmla="*/ 4 w 7"/>
                <a:gd name="T9" fmla="*/ 72 h 81"/>
                <a:gd name="T10" fmla="*/ 4 w 7"/>
                <a:gd name="T11" fmla="*/ 69 h 81"/>
                <a:gd name="T12" fmla="*/ 4 w 7"/>
                <a:gd name="T13" fmla="*/ 67 h 81"/>
                <a:gd name="T14" fmla="*/ 3 w 7"/>
                <a:gd name="T15" fmla="*/ 65 h 81"/>
                <a:gd name="T16" fmla="*/ 3 w 7"/>
                <a:gd name="T17" fmla="*/ 63 h 81"/>
                <a:gd name="T18" fmla="*/ 3 w 7"/>
                <a:gd name="T19" fmla="*/ 61 h 81"/>
                <a:gd name="T20" fmla="*/ 3 w 7"/>
                <a:gd name="T21" fmla="*/ 58 h 81"/>
                <a:gd name="T22" fmla="*/ 3 w 7"/>
                <a:gd name="T23" fmla="*/ 56 h 81"/>
                <a:gd name="T24" fmla="*/ 3 w 7"/>
                <a:gd name="T25" fmla="*/ 53 h 81"/>
                <a:gd name="T26" fmla="*/ 3 w 7"/>
                <a:gd name="T27" fmla="*/ 51 h 81"/>
                <a:gd name="T28" fmla="*/ 3 w 7"/>
                <a:gd name="T29" fmla="*/ 49 h 81"/>
                <a:gd name="T30" fmla="*/ 3 w 7"/>
                <a:gd name="T31" fmla="*/ 47 h 81"/>
                <a:gd name="T32" fmla="*/ 3 w 7"/>
                <a:gd name="T33" fmla="*/ 45 h 81"/>
                <a:gd name="T34" fmla="*/ 2 w 7"/>
                <a:gd name="T35" fmla="*/ 42 h 81"/>
                <a:gd name="T36" fmla="*/ 2 w 7"/>
                <a:gd name="T37" fmla="*/ 39 h 81"/>
                <a:gd name="T38" fmla="*/ 2 w 7"/>
                <a:gd name="T39" fmla="*/ 37 h 81"/>
                <a:gd name="T40" fmla="*/ 2 w 7"/>
                <a:gd name="T41" fmla="*/ 35 h 81"/>
                <a:gd name="T42" fmla="*/ 2 w 7"/>
                <a:gd name="T43" fmla="*/ 32 h 81"/>
                <a:gd name="T44" fmla="*/ 2 w 7"/>
                <a:gd name="T45" fmla="*/ 27 h 81"/>
                <a:gd name="T46" fmla="*/ 2 w 7"/>
                <a:gd name="T47" fmla="*/ 25 h 81"/>
                <a:gd name="T48" fmla="*/ 1 w 7"/>
                <a:gd name="T49" fmla="*/ 23 h 81"/>
                <a:gd name="T50" fmla="*/ 1 w 7"/>
                <a:gd name="T51" fmla="*/ 20 h 81"/>
                <a:gd name="T52" fmla="*/ 1 w 7"/>
                <a:gd name="T53" fmla="*/ 18 h 81"/>
                <a:gd name="T54" fmla="*/ 1 w 7"/>
                <a:gd name="T55" fmla="*/ 16 h 81"/>
                <a:gd name="T56" fmla="*/ 1 w 7"/>
                <a:gd name="T57" fmla="*/ 14 h 81"/>
                <a:gd name="T58" fmla="*/ 0 w 7"/>
                <a:gd name="T59" fmla="*/ 11 h 81"/>
                <a:gd name="T60" fmla="*/ 0 w 7"/>
                <a:gd name="T61" fmla="*/ 8 h 81"/>
                <a:gd name="T62" fmla="*/ 0 w 7"/>
                <a:gd name="T63" fmla="*/ 5 h 81"/>
                <a:gd name="T64" fmla="*/ 0 w 7"/>
                <a:gd name="T65" fmla="*/ 3 h 81"/>
                <a:gd name="T66" fmla="*/ 0 w 7"/>
                <a:gd name="T67" fmla="*/ 1 h 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
                <a:gd name="T103" fmla="*/ 0 h 81"/>
                <a:gd name="T104" fmla="*/ 7 w 7"/>
                <a:gd name="T105" fmla="*/ 81 h 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 h="81">
                  <a:moveTo>
                    <a:pt x="6" y="74"/>
                  </a:moveTo>
                  <a:lnTo>
                    <a:pt x="5" y="80"/>
                  </a:lnTo>
                  <a:lnTo>
                    <a:pt x="5" y="79"/>
                  </a:lnTo>
                  <a:lnTo>
                    <a:pt x="5" y="78"/>
                  </a:lnTo>
                  <a:lnTo>
                    <a:pt x="4" y="77"/>
                  </a:lnTo>
                  <a:lnTo>
                    <a:pt x="4" y="76"/>
                  </a:lnTo>
                  <a:lnTo>
                    <a:pt x="4" y="75"/>
                  </a:lnTo>
                  <a:lnTo>
                    <a:pt x="4" y="74"/>
                  </a:lnTo>
                  <a:lnTo>
                    <a:pt x="4" y="73"/>
                  </a:lnTo>
                  <a:lnTo>
                    <a:pt x="4" y="72"/>
                  </a:lnTo>
                  <a:lnTo>
                    <a:pt x="4" y="71"/>
                  </a:lnTo>
                  <a:lnTo>
                    <a:pt x="4" y="69"/>
                  </a:lnTo>
                  <a:lnTo>
                    <a:pt x="4" y="68"/>
                  </a:lnTo>
                  <a:lnTo>
                    <a:pt x="4" y="67"/>
                  </a:lnTo>
                  <a:lnTo>
                    <a:pt x="3" y="66"/>
                  </a:lnTo>
                  <a:lnTo>
                    <a:pt x="3" y="65"/>
                  </a:lnTo>
                  <a:lnTo>
                    <a:pt x="3" y="64"/>
                  </a:lnTo>
                  <a:lnTo>
                    <a:pt x="3" y="63"/>
                  </a:lnTo>
                  <a:lnTo>
                    <a:pt x="3" y="62"/>
                  </a:lnTo>
                  <a:lnTo>
                    <a:pt x="3" y="61"/>
                  </a:lnTo>
                  <a:lnTo>
                    <a:pt x="3" y="59"/>
                  </a:lnTo>
                  <a:lnTo>
                    <a:pt x="3" y="58"/>
                  </a:lnTo>
                  <a:lnTo>
                    <a:pt x="3" y="57"/>
                  </a:lnTo>
                  <a:lnTo>
                    <a:pt x="3" y="56"/>
                  </a:lnTo>
                  <a:lnTo>
                    <a:pt x="3" y="54"/>
                  </a:lnTo>
                  <a:lnTo>
                    <a:pt x="3" y="53"/>
                  </a:lnTo>
                  <a:lnTo>
                    <a:pt x="3" y="52"/>
                  </a:lnTo>
                  <a:lnTo>
                    <a:pt x="3" y="51"/>
                  </a:lnTo>
                  <a:lnTo>
                    <a:pt x="3" y="50"/>
                  </a:lnTo>
                  <a:lnTo>
                    <a:pt x="3" y="49"/>
                  </a:lnTo>
                  <a:lnTo>
                    <a:pt x="3" y="48"/>
                  </a:lnTo>
                  <a:lnTo>
                    <a:pt x="3" y="47"/>
                  </a:lnTo>
                  <a:lnTo>
                    <a:pt x="3" y="46"/>
                  </a:lnTo>
                  <a:lnTo>
                    <a:pt x="3" y="45"/>
                  </a:lnTo>
                  <a:lnTo>
                    <a:pt x="3" y="43"/>
                  </a:lnTo>
                  <a:lnTo>
                    <a:pt x="2" y="42"/>
                  </a:lnTo>
                  <a:lnTo>
                    <a:pt x="2" y="41"/>
                  </a:lnTo>
                  <a:lnTo>
                    <a:pt x="2" y="39"/>
                  </a:lnTo>
                  <a:lnTo>
                    <a:pt x="2" y="38"/>
                  </a:lnTo>
                  <a:lnTo>
                    <a:pt x="2" y="37"/>
                  </a:lnTo>
                  <a:lnTo>
                    <a:pt x="2" y="36"/>
                  </a:lnTo>
                  <a:lnTo>
                    <a:pt x="2" y="35"/>
                  </a:lnTo>
                  <a:lnTo>
                    <a:pt x="2" y="33"/>
                  </a:lnTo>
                  <a:lnTo>
                    <a:pt x="2" y="32"/>
                  </a:lnTo>
                  <a:lnTo>
                    <a:pt x="2" y="28"/>
                  </a:lnTo>
                  <a:lnTo>
                    <a:pt x="2" y="27"/>
                  </a:lnTo>
                  <a:lnTo>
                    <a:pt x="2" y="26"/>
                  </a:lnTo>
                  <a:lnTo>
                    <a:pt x="2" y="25"/>
                  </a:lnTo>
                  <a:lnTo>
                    <a:pt x="1" y="24"/>
                  </a:lnTo>
                  <a:lnTo>
                    <a:pt x="1" y="23"/>
                  </a:lnTo>
                  <a:lnTo>
                    <a:pt x="1" y="21"/>
                  </a:lnTo>
                  <a:lnTo>
                    <a:pt x="1" y="20"/>
                  </a:lnTo>
                  <a:lnTo>
                    <a:pt x="1" y="19"/>
                  </a:lnTo>
                  <a:lnTo>
                    <a:pt x="1" y="18"/>
                  </a:lnTo>
                  <a:lnTo>
                    <a:pt x="1" y="17"/>
                  </a:lnTo>
                  <a:lnTo>
                    <a:pt x="1" y="16"/>
                  </a:lnTo>
                  <a:lnTo>
                    <a:pt x="1" y="15"/>
                  </a:lnTo>
                  <a:lnTo>
                    <a:pt x="1" y="14"/>
                  </a:lnTo>
                  <a:lnTo>
                    <a:pt x="0" y="12"/>
                  </a:lnTo>
                  <a:lnTo>
                    <a:pt x="0" y="11"/>
                  </a:lnTo>
                  <a:lnTo>
                    <a:pt x="0" y="9"/>
                  </a:lnTo>
                  <a:lnTo>
                    <a:pt x="0" y="8"/>
                  </a:lnTo>
                  <a:lnTo>
                    <a:pt x="0" y="7"/>
                  </a:lnTo>
                  <a:lnTo>
                    <a:pt x="0" y="5"/>
                  </a:lnTo>
                  <a:lnTo>
                    <a:pt x="0" y="4"/>
                  </a:lnTo>
                  <a:lnTo>
                    <a:pt x="0" y="3"/>
                  </a:lnTo>
                  <a:lnTo>
                    <a:pt x="0" y="2"/>
                  </a:lnTo>
                  <a:lnTo>
                    <a:pt x="0" y="1"/>
                  </a:lnTo>
                  <a:lnTo>
                    <a:pt x="0" y="0"/>
                  </a:lnTo>
                </a:path>
              </a:pathLst>
            </a:custGeom>
            <a:noFill/>
            <a:ln w="12700" cap="rnd">
              <a:solidFill>
                <a:schemeClr val="bg1"/>
              </a:solidFill>
              <a:round/>
              <a:headEnd/>
              <a:tailEnd/>
            </a:ln>
          </p:spPr>
          <p:txBody>
            <a:bodyPr/>
            <a:lstStyle/>
            <a:p>
              <a:endParaRPr lang="en-US"/>
            </a:p>
          </p:txBody>
        </p:sp>
        <p:sp>
          <p:nvSpPr>
            <p:cNvPr id="70707" name="Line 39"/>
            <p:cNvSpPr>
              <a:spLocks noChangeShapeType="1"/>
            </p:cNvSpPr>
            <p:nvPr/>
          </p:nvSpPr>
          <p:spPr bwMode="auto">
            <a:xfrm>
              <a:off x="1024" y="2927"/>
              <a:ext cx="391" cy="0"/>
            </a:xfrm>
            <a:prstGeom prst="line">
              <a:avLst/>
            </a:prstGeom>
            <a:noFill/>
            <a:ln w="12700">
              <a:solidFill>
                <a:schemeClr val="bg1"/>
              </a:solidFill>
              <a:round/>
              <a:headEnd/>
              <a:tailEnd/>
            </a:ln>
          </p:spPr>
          <p:txBody>
            <a:bodyPr wrap="none" anchor="ctr"/>
            <a:lstStyle/>
            <a:p>
              <a:endParaRPr lang="en-US"/>
            </a:p>
          </p:txBody>
        </p:sp>
        <p:sp>
          <p:nvSpPr>
            <p:cNvPr id="70708" name="Line 40"/>
            <p:cNvSpPr>
              <a:spLocks noChangeShapeType="1"/>
            </p:cNvSpPr>
            <p:nvPr/>
          </p:nvSpPr>
          <p:spPr bwMode="auto">
            <a:xfrm>
              <a:off x="2226" y="2927"/>
              <a:ext cx="465" cy="0"/>
            </a:xfrm>
            <a:prstGeom prst="line">
              <a:avLst/>
            </a:prstGeom>
            <a:noFill/>
            <a:ln w="12700">
              <a:solidFill>
                <a:schemeClr val="bg1"/>
              </a:solidFill>
              <a:round/>
              <a:headEnd/>
              <a:tailEnd type="triangle" w="med" len="med"/>
            </a:ln>
          </p:spPr>
          <p:txBody>
            <a:bodyPr wrap="none" anchor="ctr"/>
            <a:lstStyle/>
            <a:p>
              <a:endParaRPr lang="en-US"/>
            </a:p>
          </p:txBody>
        </p:sp>
      </p:grpSp>
      <p:sp>
        <p:nvSpPr>
          <p:cNvPr id="70663" name="Rectangle 41" descr="90%"/>
          <p:cNvSpPr>
            <a:spLocks noChangeArrowheads="1"/>
          </p:cNvSpPr>
          <p:nvPr/>
        </p:nvSpPr>
        <p:spPr bwMode="auto">
          <a:xfrm>
            <a:off x="6172200" y="1676400"/>
            <a:ext cx="2227263" cy="4114800"/>
          </a:xfrm>
          <a:prstGeom prst="rect">
            <a:avLst/>
          </a:prstGeom>
          <a:pattFill prst="pct90">
            <a:fgClr>
              <a:schemeClr val="bg2"/>
            </a:fgClr>
            <a:bgClr>
              <a:schemeClr val="bg1"/>
            </a:bgClr>
          </a:pattFill>
          <a:ln w="12700">
            <a:solidFill>
              <a:schemeClr val="bg2"/>
            </a:solidFill>
            <a:miter lim="800000"/>
            <a:headEnd/>
            <a:tailEnd/>
          </a:ln>
        </p:spPr>
        <p:txBody>
          <a:bodyPr wrap="none" anchor="ctr"/>
          <a:lstStyle/>
          <a:p>
            <a:endParaRPr lang="en-US"/>
          </a:p>
        </p:txBody>
      </p:sp>
      <p:sp>
        <p:nvSpPr>
          <p:cNvPr id="70664" name="Rectangle 42"/>
          <p:cNvSpPr>
            <a:spLocks noChangeArrowheads="1"/>
          </p:cNvSpPr>
          <p:nvPr/>
        </p:nvSpPr>
        <p:spPr bwMode="auto">
          <a:xfrm>
            <a:off x="5205413" y="1717675"/>
            <a:ext cx="554037" cy="4073525"/>
          </a:xfrm>
          <a:prstGeom prst="rect">
            <a:avLst/>
          </a:prstGeom>
          <a:solidFill>
            <a:schemeClr val="hlink"/>
          </a:solidFill>
          <a:ln w="12700">
            <a:solidFill>
              <a:schemeClr val="tx1"/>
            </a:solidFill>
            <a:miter lim="800000"/>
            <a:headEnd/>
            <a:tailEnd/>
          </a:ln>
        </p:spPr>
        <p:txBody>
          <a:bodyPr wrap="none" anchor="ctr"/>
          <a:lstStyle/>
          <a:p>
            <a:endParaRPr lang="en-US" b="1"/>
          </a:p>
        </p:txBody>
      </p:sp>
      <p:sp>
        <p:nvSpPr>
          <p:cNvPr id="70665" name="Line 43"/>
          <p:cNvSpPr>
            <a:spLocks noChangeShapeType="1"/>
          </p:cNvSpPr>
          <p:nvPr/>
        </p:nvSpPr>
        <p:spPr bwMode="auto">
          <a:xfrm>
            <a:off x="4670425" y="1741488"/>
            <a:ext cx="1588" cy="4008437"/>
          </a:xfrm>
          <a:prstGeom prst="line">
            <a:avLst/>
          </a:prstGeom>
          <a:noFill/>
          <a:ln w="12700">
            <a:solidFill>
              <a:schemeClr val="bg1"/>
            </a:solidFill>
            <a:round/>
            <a:headEnd/>
            <a:tailEnd/>
          </a:ln>
        </p:spPr>
        <p:txBody>
          <a:bodyPr wrap="none" anchor="ctr"/>
          <a:lstStyle/>
          <a:p>
            <a:endParaRPr lang="en-US"/>
          </a:p>
        </p:txBody>
      </p:sp>
      <p:sp>
        <p:nvSpPr>
          <p:cNvPr id="70666" name="Line 44"/>
          <p:cNvSpPr>
            <a:spLocks noChangeShapeType="1"/>
          </p:cNvSpPr>
          <p:nvPr/>
        </p:nvSpPr>
        <p:spPr bwMode="auto">
          <a:xfrm>
            <a:off x="2292350" y="3416300"/>
            <a:ext cx="3233738" cy="1588"/>
          </a:xfrm>
          <a:prstGeom prst="line">
            <a:avLst/>
          </a:prstGeom>
          <a:noFill/>
          <a:ln w="12700">
            <a:solidFill>
              <a:schemeClr val="bg1"/>
            </a:solidFill>
            <a:prstDash val="dashDot"/>
            <a:round/>
            <a:headEnd/>
            <a:tailEnd type="triangle" w="med" len="med"/>
          </a:ln>
        </p:spPr>
        <p:txBody>
          <a:bodyPr wrap="none" anchor="ctr"/>
          <a:lstStyle/>
          <a:p>
            <a:endParaRPr lang="en-US"/>
          </a:p>
        </p:txBody>
      </p:sp>
      <p:sp>
        <p:nvSpPr>
          <p:cNvPr id="70667" name="Line 45"/>
          <p:cNvSpPr>
            <a:spLocks noChangeShapeType="1"/>
          </p:cNvSpPr>
          <p:nvPr/>
        </p:nvSpPr>
        <p:spPr bwMode="auto">
          <a:xfrm>
            <a:off x="2614613" y="2251075"/>
            <a:ext cx="2081212" cy="0"/>
          </a:xfrm>
          <a:prstGeom prst="line">
            <a:avLst/>
          </a:prstGeom>
          <a:noFill/>
          <a:ln w="12700">
            <a:solidFill>
              <a:schemeClr val="bg1"/>
            </a:solidFill>
            <a:prstDash val="dashDot"/>
            <a:round/>
            <a:headEnd/>
            <a:tailEnd type="triangle" w="med" len="med"/>
          </a:ln>
        </p:spPr>
        <p:txBody>
          <a:bodyPr wrap="none" anchor="ctr"/>
          <a:lstStyle/>
          <a:p>
            <a:endParaRPr lang="en-US"/>
          </a:p>
        </p:txBody>
      </p:sp>
      <p:sp>
        <p:nvSpPr>
          <p:cNvPr id="70668" name="Line 46"/>
          <p:cNvSpPr>
            <a:spLocks noChangeShapeType="1"/>
          </p:cNvSpPr>
          <p:nvPr/>
        </p:nvSpPr>
        <p:spPr bwMode="auto">
          <a:xfrm>
            <a:off x="3582988" y="4613275"/>
            <a:ext cx="4305300" cy="0"/>
          </a:xfrm>
          <a:prstGeom prst="line">
            <a:avLst/>
          </a:prstGeom>
          <a:noFill/>
          <a:ln w="12700">
            <a:solidFill>
              <a:schemeClr val="bg1"/>
            </a:solidFill>
            <a:prstDash val="dashDot"/>
            <a:round/>
            <a:headEnd/>
            <a:tailEnd type="triangle" w="med" len="med"/>
          </a:ln>
        </p:spPr>
        <p:txBody>
          <a:bodyPr wrap="none" anchor="ctr"/>
          <a:lstStyle/>
          <a:p>
            <a:endParaRPr lang="en-US"/>
          </a:p>
        </p:txBody>
      </p:sp>
      <p:sp>
        <p:nvSpPr>
          <p:cNvPr id="70669" name="Rectangle 47"/>
          <p:cNvSpPr>
            <a:spLocks noChangeArrowheads="1"/>
          </p:cNvSpPr>
          <p:nvPr/>
        </p:nvSpPr>
        <p:spPr bwMode="auto">
          <a:xfrm>
            <a:off x="2386013" y="5603875"/>
            <a:ext cx="2314575" cy="454025"/>
          </a:xfrm>
          <a:prstGeom prst="rect">
            <a:avLst/>
          </a:prstGeom>
          <a:noFill/>
          <a:ln w="12700">
            <a:noFill/>
            <a:miter lim="800000"/>
            <a:headEnd/>
            <a:tailEnd/>
          </a:ln>
        </p:spPr>
        <p:txBody>
          <a:bodyPr wrap="none" lIns="90488" tIns="44450" rIns="90488" bIns="44450">
            <a:spAutoFit/>
          </a:bodyPr>
          <a:lstStyle/>
          <a:p>
            <a:pPr algn="l"/>
            <a:r>
              <a:rPr lang="en-US" sz="2400" b="1">
                <a:solidFill>
                  <a:schemeClr val="bg1"/>
                </a:solidFill>
                <a:latin typeface="Arial" charset="0"/>
              </a:rPr>
              <a:t>Sheet of Paper</a:t>
            </a:r>
          </a:p>
        </p:txBody>
      </p:sp>
      <p:sp>
        <p:nvSpPr>
          <p:cNvPr id="70670" name="Line 48"/>
          <p:cNvSpPr>
            <a:spLocks noChangeShapeType="1"/>
          </p:cNvSpPr>
          <p:nvPr/>
        </p:nvSpPr>
        <p:spPr bwMode="auto">
          <a:xfrm flipV="1">
            <a:off x="3778250" y="5251450"/>
            <a:ext cx="819150" cy="346075"/>
          </a:xfrm>
          <a:prstGeom prst="line">
            <a:avLst/>
          </a:prstGeom>
          <a:noFill/>
          <a:ln w="12700">
            <a:solidFill>
              <a:schemeClr val="accent1"/>
            </a:solidFill>
            <a:round/>
            <a:headEnd/>
            <a:tailEnd type="triangle" w="med" len="med"/>
          </a:ln>
        </p:spPr>
        <p:txBody>
          <a:bodyPr wrap="none" anchor="ctr"/>
          <a:lstStyle/>
          <a:p>
            <a:endParaRPr lang="en-US"/>
          </a:p>
        </p:txBody>
      </p:sp>
      <p:sp>
        <p:nvSpPr>
          <p:cNvPr id="70671" name="Line 49"/>
          <p:cNvSpPr>
            <a:spLocks noChangeShapeType="1"/>
          </p:cNvSpPr>
          <p:nvPr/>
        </p:nvSpPr>
        <p:spPr bwMode="auto">
          <a:xfrm flipH="1">
            <a:off x="6170613" y="5407025"/>
            <a:ext cx="455612" cy="0"/>
          </a:xfrm>
          <a:prstGeom prst="line">
            <a:avLst/>
          </a:prstGeom>
          <a:noFill/>
          <a:ln w="12700">
            <a:solidFill>
              <a:schemeClr val="tx1"/>
            </a:solidFill>
            <a:round/>
            <a:headEnd/>
            <a:tailEnd type="triangle" w="med" len="med"/>
          </a:ln>
        </p:spPr>
        <p:txBody>
          <a:bodyPr wrap="none" anchor="ctr"/>
          <a:lstStyle/>
          <a:p>
            <a:endParaRPr lang="en-US"/>
          </a:p>
        </p:txBody>
      </p:sp>
      <p:sp>
        <p:nvSpPr>
          <p:cNvPr id="70672" name="Line 50"/>
          <p:cNvSpPr>
            <a:spLocks noChangeShapeType="1"/>
          </p:cNvSpPr>
          <p:nvPr/>
        </p:nvSpPr>
        <p:spPr bwMode="auto">
          <a:xfrm>
            <a:off x="7969250" y="5407025"/>
            <a:ext cx="430213" cy="0"/>
          </a:xfrm>
          <a:prstGeom prst="line">
            <a:avLst/>
          </a:prstGeom>
          <a:noFill/>
          <a:ln w="12700">
            <a:solidFill>
              <a:schemeClr val="tx1"/>
            </a:solidFill>
            <a:round/>
            <a:headEnd/>
            <a:tailEnd type="triangle" w="med" len="med"/>
          </a:ln>
        </p:spPr>
        <p:txBody>
          <a:bodyPr wrap="none" anchor="ctr"/>
          <a:lstStyle/>
          <a:p>
            <a:endParaRPr lang="en-US"/>
          </a:p>
        </p:txBody>
      </p:sp>
      <p:sp>
        <p:nvSpPr>
          <p:cNvPr id="70673" name="Text Box 51"/>
          <p:cNvSpPr txBox="1">
            <a:spLocks noChangeArrowheads="1"/>
          </p:cNvSpPr>
          <p:nvPr/>
        </p:nvSpPr>
        <p:spPr bwMode="auto">
          <a:xfrm>
            <a:off x="6705600" y="5181600"/>
            <a:ext cx="1196975" cy="396875"/>
          </a:xfrm>
          <a:prstGeom prst="rect">
            <a:avLst/>
          </a:prstGeom>
          <a:noFill/>
          <a:ln w="9525">
            <a:noFill/>
            <a:miter lim="800000"/>
            <a:headEnd/>
            <a:tailEnd/>
          </a:ln>
        </p:spPr>
        <p:txBody>
          <a:bodyPr>
            <a:spAutoFit/>
          </a:bodyPr>
          <a:lstStyle/>
          <a:p>
            <a:pPr>
              <a:spcBef>
                <a:spcPct val="50000"/>
              </a:spcBef>
            </a:pPr>
            <a:r>
              <a:rPr lang="en-US">
                <a:latin typeface="Arial" charset="0"/>
              </a:rPr>
              <a:t>1 meter</a:t>
            </a:r>
          </a:p>
        </p:txBody>
      </p:sp>
      <p:sp>
        <p:nvSpPr>
          <p:cNvPr id="70674" name="Text Box 52"/>
          <p:cNvSpPr txBox="1">
            <a:spLocks noChangeArrowheads="1"/>
          </p:cNvSpPr>
          <p:nvPr/>
        </p:nvSpPr>
        <p:spPr bwMode="auto">
          <a:xfrm>
            <a:off x="6503988" y="1676400"/>
            <a:ext cx="1627187" cy="396875"/>
          </a:xfrm>
          <a:prstGeom prst="rect">
            <a:avLst/>
          </a:prstGeom>
          <a:noFill/>
          <a:ln w="9525">
            <a:noFill/>
            <a:miter lim="800000"/>
            <a:headEnd/>
            <a:tailEnd/>
          </a:ln>
        </p:spPr>
        <p:txBody>
          <a:bodyPr wrap="none">
            <a:spAutoFit/>
          </a:bodyPr>
          <a:lstStyle/>
          <a:p>
            <a:r>
              <a:rPr lang="en-US" b="1"/>
              <a:t>CONCRETE</a:t>
            </a:r>
          </a:p>
        </p:txBody>
      </p:sp>
      <p:sp>
        <p:nvSpPr>
          <p:cNvPr id="70675" name="Text Box 53"/>
          <p:cNvSpPr txBox="1">
            <a:spLocks noChangeArrowheads="1"/>
          </p:cNvSpPr>
          <p:nvPr/>
        </p:nvSpPr>
        <p:spPr bwMode="auto">
          <a:xfrm>
            <a:off x="5334000" y="1828800"/>
            <a:ext cx="319088" cy="1311275"/>
          </a:xfrm>
          <a:prstGeom prst="rect">
            <a:avLst/>
          </a:prstGeom>
          <a:noFill/>
          <a:ln w="9525">
            <a:noFill/>
            <a:miter lim="800000"/>
            <a:headEnd/>
            <a:tailEnd/>
          </a:ln>
        </p:spPr>
        <p:txBody>
          <a:bodyPr>
            <a:spAutoFit/>
          </a:bodyPr>
          <a:lstStyle/>
          <a:p>
            <a:r>
              <a:rPr lang="en-US" b="1"/>
              <a:t>BOOK</a:t>
            </a:r>
          </a:p>
        </p:txBody>
      </p:sp>
      <p:sp>
        <p:nvSpPr>
          <p:cNvPr id="70676" name="Text Box 54"/>
          <p:cNvSpPr txBox="1">
            <a:spLocks noChangeArrowheads="1"/>
          </p:cNvSpPr>
          <p:nvPr/>
        </p:nvSpPr>
        <p:spPr bwMode="auto">
          <a:xfrm>
            <a:off x="976313" y="1978025"/>
            <a:ext cx="835025" cy="396875"/>
          </a:xfrm>
          <a:prstGeom prst="rect">
            <a:avLst/>
          </a:prstGeom>
          <a:noFill/>
          <a:ln w="9525">
            <a:noFill/>
            <a:miter lim="800000"/>
            <a:headEnd/>
            <a:tailEnd/>
          </a:ln>
        </p:spPr>
        <p:txBody>
          <a:bodyPr wrap="none">
            <a:spAutoFit/>
          </a:bodyPr>
          <a:lstStyle/>
          <a:p>
            <a:pPr algn="l"/>
            <a:r>
              <a:rPr lang="en-US">
                <a:solidFill>
                  <a:schemeClr val="bg1"/>
                </a:solidFill>
                <a:latin typeface="Arial" charset="0"/>
              </a:rPr>
              <a:t>Alpha</a:t>
            </a:r>
          </a:p>
        </p:txBody>
      </p:sp>
      <p:sp>
        <p:nvSpPr>
          <p:cNvPr id="70677" name="Text Box 55"/>
          <p:cNvSpPr txBox="1">
            <a:spLocks noChangeArrowheads="1"/>
          </p:cNvSpPr>
          <p:nvPr/>
        </p:nvSpPr>
        <p:spPr bwMode="auto">
          <a:xfrm>
            <a:off x="1066800" y="3200400"/>
            <a:ext cx="706438" cy="396875"/>
          </a:xfrm>
          <a:prstGeom prst="rect">
            <a:avLst/>
          </a:prstGeom>
          <a:noFill/>
          <a:ln w="9525">
            <a:noFill/>
            <a:miter lim="800000"/>
            <a:headEnd/>
            <a:tailEnd/>
          </a:ln>
        </p:spPr>
        <p:txBody>
          <a:bodyPr wrap="none">
            <a:spAutoFit/>
          </a:bodyPr>
          <a:lstStyle/>
          <a:p>
            <a:pPr algn="l"/>
            <a:r>
              <a:rPr lang="en-US">
                <a:solidFill>
                  <a:schemeClr val="bg1"/>
                </a:solidFill>
                <a:latin typeface="Arial" charset="0"/>
              </a:rPr>
              <a:t>Beta</a:t>
            </a:r>
          </a:p>
        </p:txBody>
      </p:sp>
      <p:sp>
        <p:nvSpPr>
          <p:cNvPr id="70678" name="Text Box 56"/>
          <p:cNvSpPr txBox="1">
            <a:spLocks noChangeArrowheads="1"/>
          </p:cNvSpPr>
          <p:nvPr/>
        </p:nvSpPr>
        <p:spPr bwMode="auto">
          <a:xfrm>
            <a:off x="687388" y="4419600"/>
            <a:ext cx="989012" cy="396875"/>
          </a:xfrm>
          <a:prstGeom prst="rect">
            <a:avLst/>
          </a:prstGeom>
          <a:noFill/>
          <a:ln w="9525">
            <a:noFill/>
            <a:miter lim="800000"/>
            <a:headEnd/>
            <a:tailEnd/>
          </a:ln>
        </p:spPr>
        <p:txBody>
          <a:bodyPr wrap="none">
            <a:spAutoFit/>
          </a:bodyPr>
          <a:lstStyle/>
          <a:p>
            <a:r>
              <a:rPr lang="en-US">
                <a:solidFill>
                  <a:schemeClr val="bg1"/>
                </a:solidFill>
                <a:latin typeface="Arial" charset="0"/>
              </a:rPr>
              <a:t>Photon</a:t>
            </a:r>
          </a:p>
        </p:txBody>
      </p:sp>
      <p:sp>
        <p:nvSpPr>
          <p:cNvPr id="57" name="Slide Number Placeholder 56"/>
          <p:cNvSpPr>
            <a:spLocks noGrp="1"/>
          </p:cNvSpPr>
          <p:nvPr>
            <p:ph type="sldNum" sz="quarter" idx="12"/>
          </p:nvPr>
        </p:nvSpPr>
        <p:spPr/>
        <p:txBody>
          <a:bodyPr/>
          <a:lstStyle/>
          <a:p>
            <a:pPr>
              <a:defRPr/>
            </a:pPr>
            <a:fld id="{83755D6E-AA42-4434-8B81-4CB1A78D4D3D}" type="slidenum">
              <a:rPr lang="en-US" smtClean="0"/>
              <a:pPr>
                <a:defRPr/>
              </a:pPr>
              <a:t>21</a:t>
            </a:fld>
            <a:endParaRPr lang="en-US" dirty="0"/>
          </a:p>
        </p:txBody>
      </p:sp>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r>
              <a:rPr lang="en-US" smtClean="0"/>
              <a:t>Management of Mixed Waste</a:t>
            </a:r>
          </a:p>
        </p:txBody>
      </p:sp>
      <p:sp>
        <p:nvSpPr>
          <p:cNvPr id="272387" name="Rectangle 3"/>
          <p:cNvSpPr>
            <a:spLocks noGrp="1" noChangeArrowheads="1"/>
          </p:cNvSpPr>
          <p:nvPr>
            <p:ph type="body" idx="1"/>
          </p:nvPr>
        </p:nvSpPr>
        <p:spPr/>
        <p:txBody>
          <a:bodyPr/>
          <a:lstStyle/>
          <a:p>
            <a:pPr>
              <a:lnSpc>
                <a:spcPct val="80000"/>
              </a:lnSpc>
            </a:pPr>
            <a:r>
              <a:rPr lang="en-US" sz="2400" dirty="0" smtClean="0"/>
              <a:t>Mixed wastes are difficult and expensive to manage because of half lives, conflicting state and federal regulations, and a scarcity of permitted facilities.</a:t>
            </a:r>
          </a:p>
          <a:p>
            <a:pPr>
              <a:lnSpc>
                <a:spcPct val="80000"/>
              </a:lnSpc>
            </a:pPr>
            <a:endParaRPr lang="en-US" sz="2400" dirty="0" smtClean="0"/>
          </a:p>
          <a:p>
            <a:pPr>
              <a:lnSpc>
                <a:spcPct val="80000"/>
              </a:lnSpc>
            </a:pPr>
            <a:r>
              <a:rPr lang="en-US" sz="2400" dirty="0" smtClean="0"/>
              <a:t>There may be no disposal options for certain mixed wastes.</a:t>
            </a:r>
          </a:p>
          <a:p>
            <a:pPr>
              <a:lnSpc>
                <a:spcPct val="80000"/>
              </a:lnSpc>
            </a:pPr>
            <a:endParaRPr lang="en-US" sz="2400" dirty="0" smtClean="0"/>
          </a:p>
          <a:p>
            <a:pPr>
              <a:lnSpc>
                <a:spcPct val="80000"/>
              </a:lnSpc>
            </a:pPr>
            <a:r>
              <a:rPr lang="en-US" sz="2400" dirty="0" smtClean="0"/>
              <a:t>Feel free to call the EMD at 6-7055 for suggestions on minimization of mixed waste production.</a:t>
            </a:r>
          </a:p>
          <a:p>
            <a:pPr>
              <a:lnSpc>
                <a:spcPct val="80000"/>
              </a:lnSpc>
            </a:pPr>
            <a:endParaRPr lang="en-US" sz="2400" dirty="0" smtClean="0"/>
          </a:p>
          <a:p>
            <a:pPr>
              <a:spcBef>
                <a:spcPct val="50000"/>
              </a:spcBef>
            </a:pPr>
            <a:r>
              <a:rPr lang="en-US" sz="2400" dirty="0" smtClean="0"/>
              <a:t>A list of EPA regulated chemicals can be found on the EHS website.</a:t>
            </a:r>
            <a:endParaRPr lang="en-US" sz="2800" dirty="0" smtClean="0"/>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210</a:t>
            </a:fld>
            <a:endParaRPr lang="en-US" dirty="0"/>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838200" y="152400"/>
            <a:ext cx="7196138" cy="946150"/>
          </a:xfrm>
        </p:spPr>
        <p:txBody>
          <a:bodyPr/>
          <a:lstStyle/>
          <a:p>
            <a:r>
              <a:rPr lang="en-US" sz="2800" smtClean="0"/>
              <a:t>Use of Non-Regulated Scintillation Cocktails</a:t>
            </a:r>
          </a:p>
        </p:txBody>
      </p:sp>
      <p:pic>
        <p:nvPicPr>
          <p:cNvPr id="273411" name="Picture 3" descr="scintillation safety alert"/>
          <p:cNvPicPr>
            <a:picLocks noGrp="1" noChangeAspect="1" noChangeArrowheads="1"/>
          </p:cNvPicPr>
          <p:nvPr>
            <p:ph type="clipArt" sz="half" idx="1"/>
          </p:nvPr>
        </p:nvPicPr>
        <p:blipFill>
          <a:blip r:embed="rId3" cstate="print"/>
          <a:srcRect/>
          <a:stretch>
            <a:fillRect/>
          </a:stretch>
        </p:blipFill>
        <p:spPr>
          <a:xfrm>
            <a:off x="152400" y="1066800"/>
            <a:ext cx="4422775" cy="5638800"/>
          </a:xfrm>
          <a:noFill/>
          <a:ln>
            <a:solidFill>
              <a:srgbClr val="000000"/>
            </a:solidFill>
          </a:ln>
        </p:spPr>
      </p:pic>
      <p:sp>
        <p:nvSpPr>
          <p:cNvPr id="273412" name="Text Box 4"/>
          <p:cNvSpPr txBox="1">
            <a:spLocks noChangeArrowheads="1"/>
          </p:cNvSpPr>
          <p:nvPr/>
        </p:nvSpPr>
        <p:spPr bwMode="auto">
          <a:xfrm>
            <a:off x="4876800" y="1295400"/>
            <a:ext cx="3657600" cy="942975"/>
          </a:xfrm>
          <a:prstGeom prst="rect">
            <a:avLst/>
          </a:prstGeom>
          <a:noFill/>
          <a:ln w="9525">
            <a:noFill/>
            <a:miter lim="800000"/>
            <a:headEnd/>
            <a:tailEnd/>
          </a:ln>
        </p:spPr>
        <p:txBody>
          <a:bodyPr>
            <a:spAutoFit/>
          </a:bodyPr>
          <a:lstStyle/>
          <a:p>
            <a:pPr algn="l" eaLnBrk="1" hangingPunct="1">
              <a:lnSpc>
                <a:spcPct val="80000"/>
              </a:lnSpc>
              <a:spcBef>
                <a:spcPct val="20000"/>
              </a:spcBef>
              <a:buClr>
                <a:schemeClr val="tx2"/>
              </a:buClr>
            </a:pPr>
            <a:r>
              <a:rPr lang="en-US" sz="1800" b="1">
                <a:solidFill>
                  <a:schemeClr val="bg1"/>
                </a:solidFill>
                <a:latin typeface="Arial" charset="0"/>
              </a:rPr>
              <a:t>Use only scintillation cocktails that are non-EPA regulated.</a:t>
            </a:r>
          </a:p>
          <a:p>
            <a:pPr algn="l">
              <a:spcBef>
                <a:spcPct val="50000"/>
              </a:spcBef>
            </a:pPr>
            <a:endParaRPr lang="en-US" sz="1800" b="1">
              <a:solidFill>
                <a:schemeClr val="bg1"/>
              </a:solidFill>
              <a:latin typeface="Arial" charset="0"/>
            </a:endParaRPr>
          </a:p>
        </p:txBody>
      </p:sp>
      <p:sp>
        <p:nvSpPr>
          <p:cNvPr id="273413" name="Text Box 5"/>
          <p:cNvSpPr txBox="1">
            <a:spLocks noChangeArrowheads="1"/>
          </p:cNvSpPr>
          <p:nvPr/>
        </p:nvSpPr>
        <p:spPr bwMode="auto">
          <a:xfrm>
            <a:off x="4876800" y="2057400"/>
            <a:ext cx="3657600" cy="968375"/>
          </a:xfrm>
          <a:prstGeom prst="rect">
            <a:avLst/>
          </a:prstGeom>
          <a:noFill/>
          <a:ln w="9525">
            <a:noFill/>
            <a:miter lim="800000"/>
            <a:headEnd/>
            <a:tailEnd/>
          </a:ln>
        </p:spPr>
        <p:txBody>
          <a:bodyPr>
            <a:spAutoFit/>
          </a:bodyPr>
          <a:lstStyle/>
          <a:p>
            <a:pPr algn="l" eaLnBrk="1" hangingPunct="1">
              <a:lnSpc>
                <a:spcPct val="80000"/>
              </a:lnSpc>
              <a:spcBef>
                <a:spcPct val="20000"/>
              </a:spcBef>
              <a:buClr>
                <a:schemeClr val="tx2"/>
              </a:buClr>
            </a:pPr>
            <a:r>
              <a:rPr lang="en-US" sz="1800" b="1">
                <a:solidFill>
                  <a:schemeClr val="bg1"/>
                </a:solidFill>
                <a:latin typeface="Arial" charset="0"/>
              </a:rPr>
              <a:t>The column on the left lists non-EPA regulated  cocktail manufacturers, brand-names, and phone #’s.</a:t>
            </a:r>
          </a:p>
        </p:txBody>
      </p:sp>
      <p:sp>
        <p:nvSpPr>
          <p:cNvPr id="273414" name="Text Box 6"/>
          <p:cNvSpPr txBox="1">
            <a:spLocks noChangeArrowheads="1"/>
          </p:cNvSpPr>
          <p:nvPr/>
        </p:nvSpPr>
        <p:spPr bwMode="auto">
          <a:xfrm>
            <a:off x="4876800" y="3200400"/>
            <a:ext cx="3886200" cy="835025"/>
          </a:xfrm>
          <a:prstGeom prst="rect">
            <a:avLst/>
          </a:prstGeom>
          <a:noFill/>
          <a:ln w="9525">
            <a:noFill/>
            <a:miter lim="800000"/>
            <a:headEnd/>
            <a:tailEnd/>
          </a:ln>
        </p:spPr>
        <p:txBody>
          <a:bodyPr>
            <a:spAutoFit/>
          </a:bodyPr>
          <a:lstStyle/>
          <a:p>
            <a:pPr algn="l" eaLnBrk="1" hangingPunct="1">
              <a:lnSpc>
                <a:spcPct val="90000"/>
              </a:lnSpc>
              <a:spcBef>
                <a:spcPct val="20000"/>
              </a:spcBef>
              <a:buClr>
                <a:schemeClr val="tx2"/>
              </a:buClr>
            </a:pPr>
            <a:r>
              <a:rPr lang="en-US" sz="1800" b="1">
                <a:solidFill>
                  <a:schemeClr val="bg1"/>
                </a:solidFill>
                <a:latin typeface="Arial" charset="0"/>
              </a:rPr>
              <a:t>EHS does not advocate any one brand or manufacturer over another.</a:t>
            </a:r>
          </a:p>
        </p:txBody>
      </p:sp>
      <p:sp>
        <p:nvSpPr>
          <p:cNvPr id="273415" name="Text Box 7"/>
          <p:cNvSpPr txBox="1">
            <a:spLocks noChangeArrowheads="1"/>
          </p:cNvSpPr>
          <p:nvPr/>
        </p:nvSpPr>
        <p:spPr bwMode="auto">
          <a:xfrm>
            <a:off x="4876800" y="4267200"/>
            <a:ext cx="3505200" cy="641350"/>
          </a:xfrm>
          <a:prstGeom prst="rect">
            <a:avLst/>
          </a:prstGeom>
          <a:noFill/>
          <a:ln w="9525">
            <a:noFill/>
            <a:miter lim="800000"/>
            <a:headEnd/>
            <a:tailEnd/>
          </a:ln>
        </p:spPr>
        <p:txBody>
          <a:bodyPr>
            <a:spAutoFit/>
          </a:bodyPr>
          <a:lstStyle/>
          <a:p>
            <a:pPr algn="l" eaLnBrk="1" hangingPunct="1">
              <a:spcBef>
                <a:spcPct val="20000"/>
              </a:spcBef>
              <a:buClr>
                <a:schemeClr val="tx2"/>
              </a:buClr>
            </a:pPr>
            <a:r>
              <a:rPr lang="en-US" sz="1800" b="1">
                <a:solidFill>
                  <a:schemeClr val="bg1"/>
                </a:solidFill>
                <a:latin typeface="Arial" charset="0"/>
              </a:rPr>
              <a:t>The right column lists EPA regulated cocktails.</a:t>
            </a:r>
          </a:p>
        </p:txBody>
      </p:sp>
      <p:sp>
        <p:nvSpPr>
          <p:cNvPr id="273416" name="Text Box 8"/>
          <p:cNvSpPr txBox="1">
            <a:spLocks noChangeArrowheads="1"/>
          </p:cNvSpPr>
          <p:nvPr/>
        </p:nvSpPr>
        <p:spPr bwMode="auto">
          <a:xfrm>
            <a:off x="4876800" y="5105400"/>
            <a:ext cx="3581400" cy="641350"/>
          </a:xfrm>
          <a:prstGeom prst="rect">
            <a:avLst/>
          </a:prstGeom>
          <a:noFill/>
          <a:ln w="9525">
            <a:noFill/>
            <a:miter lim="800000"/>
            <a:headEnd/>
            <a:tailEnd/>
          </a:ln>
        </p:spPr>
        <p:txBody>
          <a:bodyPr>
            <a:spAutoFit/>
          </a:bodyPr>
          <a:lstStyle/>
          <a:p>
            <a:pPr algn="l" eaLnBrk="1" hangingPunct="1">
              <a:spcBef>
                <a:spcPct val="20000"/>
              </a:spcBef>
              <a:buClr>
                <a:schemeClr val="tx2"/>
              </a:buClr>
            </a:pPr>
            <a:r>
              <a:rPr lang="en-US" sz="1800" b="1">
                <a:solidFill>
                  <a:schemeClr val="bg1"/>
                </a:solidFill>
                <a:latin typeface="Arial" charset="0"/>
              </a:rPr>
              <a:t>This sheet is found in the rear of the training booklet.</a:t>
            </a:r>
          </a:p>
        </p:txBody>
      </p:sp>
      <p:sp>
        <p:nvSpPr>
          <p:cNvPr id="9" name="Slide Number Placeholder 8"/>
          <p:cNvSpPr>
            <a:spLocks noGrp="1"/>
          </p:cNvSpPr>
          <p:nvPr>
            <p:ph type="sldNum" sz="quarter" idx="12"/>
          </p:nvPr>
        </p:nvSpPr>
        <p:spPr/>
        <p:txBody>
          <a:bodyPr/>
          <a:lstStyle/>
          <a:p>
            <a:pPr>
              <a:defRPr/>
            </a:pPr>
            <a:fld id="{83755D6E-AA42-4434-8B81-4CB1A78D4D3D}" type="slidenum">
              <a:rPr lang="en-US" smtClean="0"/>
              <a:pPr>
                <a:defRPr/>
              </a:pPr>
              <a:t>211</a:t>
            </a:fld>
            <a:endParaRPr lang="en-US" dirty="0"/>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p:txBody>
          <a:bodyPr/>
          <a:lstStyle/>
          <a:p>
            <a:r>
              <a:rPr lang="en-US" sz="4000" smtClean="0"/>
              <a:t>Equipment Clearances</a:t>
            </a:r>
            <a:br>
              <a:rPr lang="en-US" sz="4000" smtClean="0"/>
            </a:br>
            <a:endParaRPr lang="en-US" sz="4000" smtClean="0"/>
          </a:p>
        </p:txBody>
      </p:sp>
      <p:sp>
        <p:nvSpPr>
          <p:cNvPr id="274435" name="Rectangle 3"/>
          <p:cNvSpPr>
            <a:spLocks noGrp="1" noChangeArrowheads="1"/>
          </p:cNvSpPr>
          <p:nvPr>
            <p:ph type="body" idx="1"/>
          </p:nvPr>
        </p:nvSpPr>
        <p:spPr>
          <a:xfrm>
            <a:off x="685800" y="1981200"/>
            <a:ext cx="3962400" cy="4114800"/>
          </a:xfrm>
        </p:spPr>
        <p:txBody>
          <a:bodyPr/>
          <a:lstStyle/>
          <a:p>
            <a:pPr>
              <a:lnSpc>
                <a:spcPct val="90000"/>
              </a:lnSpc>
            </a:pPr>
            <a:r>
              <a:rPr lang="en-US" sz="1600" smtClean="0"/>
              <a:t>Liquid scintillation counters contain a source (usually Cs-137)</a:t>
            </a:r>
          </a:p>
          <a:p>
            <a:pPr>
              <a:lnSpc>
                <a:spcPct val="90000"/>
              </a:lnSpc>
            </a:pPr>
            <a:endParaRPr lang="en-US" sz="1600" smtClean="0"/>
          </a:p>
          <a:p>
            <a:pPr>
              <a:lnSpc>
                <a:spcPct val="90000"/>
              </a:lnSpc>
            </a:pPr>
            <a:r>
              <a:rPr lang="en-US" sz="1600" smtClean="0"/>
              <a:t>The source MUST be removed before disposal</a:t>
            </a:r>
          </a:p>
          <a:p>
            <a:pPr>
              <a:lnSpc>
                <a:spcPct val="90000"/>
              </a:lnSpc>
            </a:pPr>
            <a:endParaRPr lang="en-US" sz="1600" smtClean="0"/>
          </a:p>
          <a:p>
            <a:pPr>
              <a:lnSpc>
                <a:spcPct val="90000"/>
              </a:lnSpc>
            </a:pPr>
            <a:r>
              <a:rPr lang="en-US" sz="1600" smtClean="0">
                <a:solidFill>
                  <a:srgbClr val="FF6600"/>
                </a:solidFill>
              </a:rPr>
              <a:t>MAKE SURE THE MACHINE IS NOT SHARED BY OTHER PIs!!</a:t>
            </a:r>
          </a:p>
          <a:p>
            <a:pPr>
              <a:lnSpc>
                <a:spcPct val="90000"/>
              </a:lnSpc>
            </a:pPr>
            <a:endParaRPr lang="en-US" sz="1600" smtClean="0">
              <a:solidFill>
                <a:srgbClr val="FF6600"/>
              </a:solidFill>
            </a:endParaRPr>
          </a:p>
          <a:p>
            <a:pPr>
              <a:lnSpc>
                <a:spcPct val="90000"/>
              </a:lnSpc>
            </a:pPr>
            <a:r>
              <a:rPr lang="en-US" sz="1600" smtClean="0"/>
              <a:t>Equipment not containing sources must be decontaminated.  Will be checked by EHS (i.e. refrigerator used for RAM storage)</a:t>
            </a:r>
          </a:p>
          <a:p>
            <a:pPr>
              <a:lnSpc>
                <a:spcPct val="90000"/>
              </a:lnSpc>
            </a:pPr>
            <a:endParaRPr lang="en-US" sz="1600" smtClean="0">
              <a:solidFill>
                <a:srgbClr val="FF6600"/>
              </a:solidFill>
            </a:endParaRPr>
          </a:p>
          <a:p>
            <a:pPr>
              <a:lnSpc>
                <a:spcPct val="90000"/>
              </a:lnSpc>
            </a:pPr>
            <a:r>
              <a:rPr lang="en-US" sz="1600" smtClean="0"/>
              <a:t>Contact EHS by phone or email to request an equipment clearance</a:t>
            </a:r>
          </a:p>
        </p:txBody>
      </p:sp>
      <p:pic>
        <p:nvPicPr>
          <p:cNvPr id="274436" name="Picture 5" descr="200px-LS6500">
            <a:hlinkClick r:id="rId3" tooltip="Liquid Scintillation Counter"/>
          </p:cNvPr>
          <p:cNvPicPr>
            <a:picLocks noChangeAspect="1" noChangeArrowheads="1"/>
          </p:cNvPicPr>
          <p:nvPr/>
        </p:nvPicPr>
        <p:blipFill>
          <a:blip r:embed="rId4" cstate="print"/>
          <a:srcRect/>
          <a:stretch>
            <a:fillRect/>
          </a:stretch>
        </p:blipFill>
        <p:spPr bwMode="auto">
          <a:xfrm>
            <a:off x="5181600" y="1981200"/>
            <a:ext cx="3581400" cy="211296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212</a:t>
            </a:fld>
            <a:endParaRPr lang="en-US" dirty="0"/>
          </a:p>
        </p:txBody>
      </p:sp>
    </p:spTree>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457200" y="2590800"/>
            <a:ext cx="8229600" cy="1143000"/>
          </a:xfrm>
        </p:spPr>
        <p:txBody>
          <a:bodyPr/>
          <a:lstStyle/>
          <a:p>
            <a:r>
              <a:rPr lang="en-US" b="0" smtClean="0"/>
              <a:t>Section 3</a:t>
            </a:r>
            <a:br>
              <a:rPr lang="en-US" b="0" smtClean="0"/>
            </a:br>
            <a:r>
              <a:rPr lang="en-US" b="0" smtClean="0"/>
              <a:t>How to request an EHS pickup and replacement containers.</a:t>
            </a:r>
            <a:endParaRPr lang="en-US" smtClean="0"/>
          </a:p>
        </p:txBody>
      </p:sp>
      <p:sp>
        <p:nvSpPr>
          <p:cNvPr id="3" name="Slide Number Placeholder 2"/>
          <p:cNvSpPr>
            <a:spLocks noGrp="1"/>
          </p:cNvSpPr>
          <p:nvPr>
            <p:ph type="sldNum" sz="quarter" idx="12"/>
          </p:nvPr>
        </p:nvSpPr>
        <p:spPr/>
        <p:txBody>
          <a:bodyPr/>
          <a:lstStyle/>
          <a:p>
            <a:pPr>
              <a:defRPr/>
            </a:pPr>
            <a:fld id="{68A458C8-0386-4430-B55D-ED44794BE158}" type="slidenum">
              <a:rPr lang="en-US" smtClean="0"/>
              <a:pPr>
                <a:defRPr/>
              </a:pPr>
              <a:t>213</a:t>
            </a:fld>
            <a:endParaRPr lang="en-US" dirty="0"/>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endParaRPr lang="en-US" smtClean="0"/>
          </a:p>
        </p:txBody>
      </p:sp>
      <p:sp>
        <p:nvSpPr>
          <p:cNvPr id="276483" name="Text Box 3"/>
          <p:cNvSpPr txBox="1">
            <a:spLocks noChangeArrowheads="1"/>
          </p:cNvSpPr>
          <p:nvPr/>
        </p:nvSpPr>
        <p:spPr bwMode="auto">
          <a:xfrm>
            <a:off x="7086600" y="1668463"/>
            <a:ext cx="2057400" cy="366712"/>
          </a:xfrm>
          <a:prstGeom prst="rect">
            <a:avLst/>
          </a:prstGeom>
          <a:noFill/>
          <a:ln w="9525">
            <a:noFill/>
            <a:miter lim="800000"/>
            <a:headEnd/>
            <a:tailEnd/>
          </a:ln>
        </p:spPr>
        <p:txBody>
          <a:bodyPr>
            <a:spAutoFit/>
          </a:bodyPr>
          <a:lstStyle/>
          <a:p>
            <a:pPr algn="l">
              <a:spcBef>
                <a:spcPct val="50000"/>
              </a:spcBef>
            </a:pPr>
            <a:endParaRPr lang="en-US" sz="1800">
              <a:latin typeface="Arial" charset="0"/>
            </a:endParaRPr>
          </a:p>
        </p:txBody>
      </p:sp>
      <p:pic>
        <p:nvPicPr>
          <p:cNvPr id="276484" name="Picture 4"/>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8A458C8-0386-4430-B55D-ED44794BE158}" type="slidenum">
              <a:rPr lang="en-US" smtClean="0"/>
              <a:pPr>
                <a:defRPr/>
              </a:pPr>
              <a:t>214</a:t>
            </a:fld>
            <a:endParaRPr lang="en-US" dirty="0"/>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C522BB97-A1AB-4EB0-BFA7-E8CD839FB1E6}" type="slidenum">
              <a:rPr lang="en-US" smtClean="0"/>
              <a:pPr>
                <a:defRPr/>
              </a:pPr>
              <a:t>215</a:t>
            </a:fld>
            <a:endParaRPr lang="en-US" dirty="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C522BB97-A1AB-4EB0-BFA7-E8CD839FB1E6}" type="slidenum">
              <a:rPr lang="en-US" smtClean="0"/>
              <a:pPr>
                <a:defRPr/>
              </a:pPr>
              <a:t>216</a:t>
            </a:fld>
            <a:endParaRPr lang="en-US" dirty="0"/>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smtClean="0"/>
              <a:t>Pickup Turn Around Time</a:t>
            </a:r>
          </a:p>
        </p:txBody>
      </p:sp>
      <p:sp>
        <p:nvSpPr>
          <p:cNvPr id="279555" name="Rectangle 3"/>
          <p:cNvSpPr>
            <a:spLocks noGrp="1" noChangeArrowheads="1"/>
          </p:cNvSpPr>
          <p:nvPr>
            <p:ph type="body" idx="1"/>
          </p:nvPr>
        </p:nvSpPr>
        <p:spPr/>
        <p:txBody>
          <a:bodyPr/>
          <a:lstStyle/>
          <a:p>
            <a:pPr lvl="1">
              <a:buFontTx/>
              <a:buChar char="•"/>
            </a:pPr>
            <a:r>
              <a:rPr lang="en-US" dirty="0" smtClean="0"/>
              <a:t>EHS pickups are regularly completed within 3 business days</a:t>
            </a:r>
          </a:p>
          <a:p>
            <a:pPr lvl="1">
              <a:buFontTx/>
              <a:buChar char="•"/>
            </a:pPr>
            <a:endParaRPr lang="en-US" dirty="0" smtClean="0"/>
          </a:p>
          <a:p>
            <a:pPr lvl="1">
              <a:buFontTx/>
              <a:buChar char="•"/>
            </a:pPr>
            <a:r>
              <a:rPr lang="en-US" dirty="0" smtClean="0"/>
              <a:t>Please contact EHS @ 6-7055 if your pickup has not been completed within 3 days</a:t>
            </a:r>
          </a:p>
          <a:p>
            <a:pPr lvl="1">
              <a:buFontTx/>
              <a:buNone/>
            </a:pPr>
            <a:endParaRPr lang="en-US" dirty="0" smtClean="0"/>
          </a:p>
          <a:p>
            <a:pPr lvl="1">
              <a:buFontTx/>
              <a:buChar char="•"/>
            </a:pPr>
            <a:r>
              <a:rPr lang="en-US" dirty="0" smtClean="0"/>
              <a:t>Pickups for labs located off of the UMB campus are completed once a week</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217</a:t>
            </a:fld>
            <a:endParaRPr lang="en-US" dirty="0"/>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r>
              <a:rPr lang="en-US" smtClean="0">
                <a:solidFill>
                  <a:srgbClr val="FF0000"/>
                </a:solidFill>
              </a:rPr>
              <a:t>Remember Three Things:</a:t>
            </a:r>
          </a:p>
        </p:txBody>
      </p:sp>
      <p:sp>
        <p:nvSpPr>
          <p:cNvPr id="280579" name="Rectangle 3"/>
          <p:cNvSpPr>
            <a:spLocks noGrp="1" noChangeArrowheads="1"/>
          </p:cNvSpPr>
          <p:nvPr>
            <p:ph type="body" idx="1"/>
          </p:nvPr>
        </p:nvSpPr>
        <p:spPr/>
        <p:txBody>
          <a:bodyPr/>
          <a:lstStyle/>
          <a:p>
            <a:r>
              <a:rPr lang="en-US" sz="2800" dirty="0" smtClean="0"/>
              <a:t>Full radioactive containers must have a </a:t>
            </a:r>
            <a:r>
              <a:rPr lang="en-US" sz="2800" u="sng" dirty="0" smtClean="0"/>
              <a:t>completed</a:t>
            </a:r>
            <a:r>
              <a:rPr lang="en-US" sz="2800" dirty="0" smtClean="0"/>
              <a:t> CRAM label attached.</a:t>
            </a:r>
          </a:p>
          <a:p>
            <a:endParaRPr lang="en-US" sz="2800" dirty="0" smtClean="0"/>
          </a:p>
          <a:p>
            <a:r>
              <a:rPr lang="en-US" sz="2800" dirty="0" smtClean="0"/>
              <a:t>Do not overfill containers. Full containers must be tightly closed / taped prior to EHS pickup.</a:t>
            </a:r>
          </a:p>
          <a:p>
            <a:endParaRPr lang="en-US" sz="2800" dirty="0" smtClean="0"/>
          </a:p>
          <a:p>
            <a:r>
              <a:rPr lang="en-US" sz="2800" dirty="0" smtClean="0"/>
              <a:t>We are here to help. Please give us a call with any questions or concerns. 410-706-7055</a:t>
            </a:r>
          </a:p>
          <a:p>
            <a:endParaRPr lang="en-US" sz="2800" dirty="0" smtClean="0"/>
          </a:p>
          <a:p>
            <a:endParaRPr lang="en-US" sz="2800" dirty="0" smtClean="0"/>
          </a:p>
          <a:p>
            <a:pPr>
              <a:buFontTx/>
              <a:buNone/>
            </a:pPr>
            <a:endParaRPr lang="en-US" sz="2800" dirty="0" smtClean="0"/>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218</a:t>
            </a:fld>
            <a:endParaRPr lang="en-US" dirty="0"/>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5"/>
          <p:cNvSpPr>
            <a:spLocks noGrp="1" noChangeArrowheads="1"/>
          </p:cNvSpPr>
          <p:nvPr>
            <p:ph type="body" idx="1"/>
          </p:nvPr>
        </p:nvSpPr>
        <p:spPr>
          <a:xfrm>
            <a:off x="685800" y="762000"/>
            <a:ext cx="7772400" cy="5562600"/>
          </a:xfrm>
        </p:spPr>
        <p:txBody>
          <a:bodyPr/>
          <a:lstStyle/>
          <a:p>
            <a:pPr>
              <a:buFontTx/>
              <a:buNone/>
            </a:pPr>
            <a:r>
              <a:rPr lang="en-US" smtClean="0">
                <a:solidFill>
                  <a:srgbClr val="FF0000"/>
                </a:solidFill>
              </a:rPr>
              <a:t>To ensure proper credit:</a:t>
            </a:r>
          </a:p>
          <a:p>
            <a:pPr>
              <a:buFontTx/>
              <a:buNone/>
            </a:pPr>
            <a:endParaRPr lang="en-US" sz="2800" smtClean="0"/>
          </a:p>
          <a:p>
            <a:r>
              <a:rPr lang="en-US" sz="2800" smtClean="0"/>
              <a:t>1) Sign in.  Print name legibly.</a:t>
            </a:r>
          </a:p>
          <a:p>
            <a:endParaRPr lang="en-US" sz="2800" smtClean="0"/>
          </a:p>
          <a:p>
            <a:r>
              <a:rPr lang="en-US" sz="2800" smtClean="0"/>
              <a:t>2) Complete a ‘Radiation Worker Registration Form’, via:</a:t>
            </a:r>
          </a:p>
          <a:p>
            <a:pPr>
              <a:buFontTx/>
              <a:buNone/>
            </a:pPr>
            <a:r>
              <a:rPr lang="en-US" sz="2800" smtClean="0"/>
              <a:t>		</a:t>
            </a:r>
            <a:r>
              <a:rPr lang="en-US" sz="2800" smtClean="0">
                <a:solidFill>
                  <a:srgbClr val="FF0000"/>
                </a:solidFill>
                <a:hlinkClick r:id="rId3"/>
              </a:rPr>
              <a:t>www.ehs.umaryland.edu</a:t>
            </a:r>
            <a:endParaRPr lang="en-US" sz="2800" smtClean="0">
              <a:solidFill>
                <a:srgbClr val="FF0000"/>
              </a:solidFill>
            </a:endParaRPr>
          </a:p>
          <a:p>
            <a:pPr>
              <a:buFontTx/>
              <a:buNone/>
            </a:pPr>
            <a:endParaRPr lang="en-US" sz="2800" smtClean="0"/>
          </a:p>
          <a:p>
            <a:r>
              <a:rPr lang="en-US" sz="2800" smtClean="0"/>
              <a:t>3) Complete online exam via </a:t>
            </a:r>
            <a:r>
              <a:rPr lang="en-US" sz="2800" smtClean="0">
                <a:solidFill>
                  <a:srgbClr val="FFFF00"/>
                </a:solidFill>
              </a:rPr>
              <a:t>MyEHS &gt; Online Training &gt; Radiation Safety</a:t>
            </a:r>
            <a:r>
              <a:rPr lang="en-US" sz="2800" smtClean="0"/>
              <a:t>.</a:t>
            </a:r>
          </a:p>
          <a:p>
            <a:pPr>
              <a:buFontTx/>
              <a:buNone/>
            </a:pPr>
            <a:r>
              <a:rPr lang="en-US" sz="2800" smtClean="0"/>
              <a:t>		Two weeks from today – 70%</a:t>
            </a:r>
          </a:p>
        </p:txBody>
      </p:sp>
      <p:sp>
        <p:nvSpPr>
          <p:cNvPr id="3" name="Slide Number Placeholder 2"/>
          <p:cNvSpPr>
            <a:spLocks noGrp="1"/>
          </p:cNvSpPr>
          <p:nvPr>
            <p:ph type="sldNum" sz="quarter" idx="12"/>
          </p:nvPr>
        </p:nvSpPr>
        <p:spPr/>
        <p:txBody>
          <a:bodyPr/>
          <a:lstStyle/>
          <a:p>
            <a:pPr>
              <a:defRPr/>
            </a:pPr>
            <a:fld id="{6F53CE6B-D316-48F6-A9F3-70C8145D86AC}" type="slidenum">
              <a:rPr lang="en-US" smtClean="0"/>
              <a:pPr>
                <a:defRPr/>
              </a:pPr>
              <a:t>219</a:t>
            </a:fld>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smtClean="0"/>
              <a:t>Half  Value Layer (HVL)</a:t>
            </a:r>
          </a:p>
        </p:txBody>
      </p:sp>
      <p:grpSp>
        <p:nvGrpSpPr>
          <p:cNvPr id="72707" name="Group 19"/>
          <p:cNvGrpSpPr>
            <a:grpSpLocks/>
          </p:cNvGrpSpPr>
          <p:nvPr/>
        </p:nvGrpSpPr>
        <p:grpSpPr bwMode="auto">
          <a:xfrm>
            <a:off x="1828800" y="2057400"/>
            <a:ext cx="5105400" cy="2165350"/>
            <a:chOff x="1152" y="1296"/>
            <a:chExt cx="3216" cy="1364"/>
          </a:xfrm>
        </p:grpSpPr>
        <p:sp>
          <p:nvSpPr>
            <p:cNvPr id="19472" name="Text Box 16"/>
            <p:cNvSpPr txBox="1">
              <a:spLocks noChangeArrowheads="1"/>
            </p:cNvSpPr>
            <p:nvPr/>
          </p:nvSpPr>
          <p:spPr bwMode="auto">
            <a:xfrm>
              <a:off x="1200" y="2448"/>
              <a:ext cx="1248" cy="212"/>
            </a:xfrm>
            <a:prstGeom prst="rect">
              <a:avLst/>
            </a:prstGeom>
            <a:noFill/>
            <a:ln w="9525">
              <a:noFill/>
              <a:miter lim="800000"/>
              <a:headEnd/>
              <a:tailEnd/>
            </a:ln>
            <a:effectLst/>
          </p:spPr>
          <p:txBody>
            <a:bodyPr>
              <a:spAutoFit/>
            </a:bodyPr>
            <a:lstStyle/>
            <a:p>
              <a:pPr>
                <a:spcBef>
                  <a:spcPct val="50000"/>
                </a:spcBef>
                <a:defRPr/>
              </a:pPr>
              <a:r>
                <a:rPr lang="en-US" sz="1600" b="1" dirty="0">
                  <a:solidFill>
                    <a:schemeClr val="bg1"/>
                  </a:solidFill>
                  <a:latin typeface="Arial" pitchFamily="34" charset="0"/>
                </a:rPr>
                <a:t>100% intensity</a:t>
              </a:r>
              <a:endParaRPr lang="en-US" sz="1600" b="1" dirty="0">
                <a:solidFill>
                  <a:schemeClr val="tx2"/>
                </a:solidFill>
                <a:effectLst>
                  <a:outerShdw blurRad="38100" dist="38100" dir="2700000" algn="tl">
                    <a:srgbClr val="FFFFFF"/>
                  </a:outerShdw>
                </a:effectLst>
                <a:latin typeface="Arial" pitchFamily="34" charset="0"/>
              </a:endParaRPr>
            </a:p>
          </p:txBody>
        </p:sp>
        <p:sp>
          <p:nvSpPr>
            <p:cNvPr id="19473" name="Text Box 17"/>
            <p:cNvSpPr txBox="1">
              <a:spLocks noChangeArrowheads="1"/>
            </p:cNvSpPr>
            <p:nvPr/>
          </p:nvSpPr>
          <p:spPr bwMode="auto">
            <a:xfrm>
              <a:off x="3024" y="2448"/>
              <a:ext cx="1248" cy="212"/>
            </a:xfrm>
            <a:prstGeom prst="rect">
              <a:avLst/>
            </a:prstGeom>
            <a:noFill/>
            <a:ln w="9525">
              <a:noFill/>
              <a:miter lim="800000"/>
              <a:headEnd/>
              <a:tailEnd/>
            </a:ln>
            <a:effectLst/>
          </p:spPr>
          <p:txBody>
            <a:bodyPr>
              <a:spAutoFit/>
            </a:bodyPr>
            <a:lstStyle/>
            <a:p>
              <a:pPr>
                <a:spcBef>
                  <a:spcPct val="50000"/>
                </a:spcBef>
                <a:defRPr/>
              </a:pPr>
              <a:r>
                <a:rPr lang="en-US" sz="1600" b="1" dirty="0">
                  <a:solidFill>
                    <a:schemeClr val="bg1"/>
                  </a:solidFill>
                  <a:latin typeface="Arial" pitchFamily="34" charset="0"/>
                </a:rPr>
                <a:t>50% intensity</a:t>
              </a:r>
              <a:endParaRPr lang="en-US" sz="1600" b="1" dirty="0">
                <a:solidFill>
                  <a:schemeClr val="tx2"/>
                </a:solidFill>
                <a:effectLst>
                  <a:outerShdw blurRad="38100" dist="38100" dir="2700000" algn="tl">
                    <a:srgbClr val="FFFFFF"/>
                  </a:outerShdw>
                </a:effectLst>
                <a:latin typeface="Arial" pitchFamily="34" charset="0"/>
              </a:endParaRPr>
            </a:p>
          </p:txBody>
        </p:sp>
        <p:grpSp>
          <p:nvGrpSpPr>
            <p:cNvPr id="72710" name="Group 18"/>
            <p:cNvGrpSpPr>
              <a:grpSpLocks/>
            </p:cNvGrpSpPr>
            <p:nvPr/>
          </p:nvGrpSpPr>
          <p:grpSpPr bwMode="auto">
            <a:xfrm>
              <a:off x="1152" y="1296"/>
              <a:ext cx="3216" cy="1104"/>
              <a:chOff x="1152" y="1296"/>
              <a:chExt cx="3216" cy="1104"/>
            </a:xfrm>
          </p:grpSpPr>
          <p:sp>
            <p:nvSpPr>
              <p:cNvPr id="72711" name="Rectangle 5"/>
              <p:cNvSpPr>
                <a:spLocks noChangeArrowheads="1"/>
              </p:cNvSpPr>
              <p:nvPr/>
            </p:nvSpPr>
            <p:spPr bwMode="auto">
              <a:xfrm>
                <a:off x="2400" y="1296"/>
                <a:ext cx="624" cy="1104"/>
              </a:xfrm>
              <a:prstGeom prst="rect">
                <a:avLst/>
              </a:prstGeom>
              <a:solidFill>
                <a:srgbClr val="000000">
                  <a:alpha val="50195"/>
                </a:srgbClr>
              </a:solidFill>
              <a:ln w="9525">
                <a:noFill/>
                <a:miter lim="800000"/>
                <a:headEnd/>
                <a:tailEnd/>
              </a:ln>
            </p:spPr>
            <p:txBody>
              <a:bodyPr wrap="none" anchor="ctr"/>
              <a:lstStyle/>
              <a:p>
                <a:endParaRPr lang="en-US"/>
              </a:p>
            </p:txBody>
          </p:sp>
          <p:sp>
            <p:nvSpPr>
              <p:cNvPr id="19462" name="Text Box 6"/>
              <p:cNvSpPr txBox="1">
                <a:spLocks noChangeArrowheads="1"/>
              </p:cNvSpPr>
              <p:nvPr/>
            </p:nvSpPr>
            <p:spPr bwMode="auto">
              <a:xfrm>
                <a:off x="2400" y="1761"/>
                <a:ext cx="576" cy="288"/>
              </a:xfrm>
              <a:prstGeom prst="rect">
                <a:avLst/>
              </a:prstGeom>
              <a:noFill/>
              <a:ln w="9525">
                <a:noFill/>
                <a:miter lim="800000"/>
                <a:headEnd/>
                <a:tailEnd/>
              </a:ln>
              <a:effectLst/>
            </p:spPr>
            <p:txBody>
              <a:bodyPr>
                <a:spAutoFit/>
              </a:bodyPr>
              <a:lstStyle/>
              <a:p>
                <a:pPr>
                  <a:spcBef>
                    <a:spcPct val="50000"/>
                  </a:spcBef>
                  <a:defRPr/>
                </a:pPr>
                <a:r>
                  <a:rPr lang="en-US" sz="2400" b="1" dirty="0">
                    <a:solidFill>
                      <a:schemeClr val="bg1"/>
                    </a:solidFill>
                    <a:effectLst>
                      <a:outerShdw blurRad="38100" dist="38100" dir="2700000" algn="tl">
                        <a:srgbClr val="000000"/>
                      </a:outerShdw>
                    </a:effectLst>
                    <a:latin typeface="Arial" pitchFamily="34" charset="0"/>
                  </a:rPr>
                  <a:t>HVL</a:t>
                </a:r>
                <a:endParaRPr lang="en-US" sz="2400" b="1" dirty="0">
                  <a:solidFill>
                    <a:schemeClr val="tx2"/>
                  </a:solidFill>
                  <a:effectLst>
                    <a:outerShdw blurRad="38100" dist="38100" dir="2700000" algn="tl">
                      <a:srgbClr val="FFFFFF"/>
                    </a:outerShdw>
                  </a:effectLst>
                  <a:latin typeface="Arial" pitchFamily="34" charset="0"/>
                </a:endParaRPr>
              </a:p>
            </p:txBody>
          </p:sp>
          <p:sp>
            <p:nvSpPr>
              <p:cNvPr id="72713" name="Freeform 7"/>
              <p:cNvSpPr>
                <a:spLocks/>
              </p:cNvSpPr>
              <p:nvPr/>
            </p:nvSpPr>
            <p:spPr bwMode="auto">
              <a:xfrm>
                <a:off x="1152" y="1354"/>
                <a:ext cx="1344" cy="87"/>
              </a:xfrm>
              <a:custGeom>
                <a:avLst/>
                <a:gdLst>
                  <a:gd name="T0" fmla="*/ 0 w 1152"/>
                  <a:gd name="T1" fmla="*/ 1 h 144"/>
                  <a:gd name="T2" fmla="*/ 385 w 1152"/>
                  <a:gd name="T3" fmla="*/ 0 h 144"/>
                  <a:gd name="T4" fmla="*/ 579 w 1152"/>
                  <a:gd name="T5" fmla="*/ 1 h 144"/>
                  <a:gd name="T6" fmla="*/ 959 w 1152"/>
                  <a:gd name="T7" fmla="*/ 0 h 144"/>
                  <a:gd name="T8" fmla="*/ 1345 w 1152"/>
                  <a:gd name="T9" fmla="*/ 1 h 144"/>
                  <a:gd name="T10" fmla="*/ 1538 w 1152"/>
                  <a:gd name="T11" fmla="*/ 0 h 144"/>
                  <a:gd name="T12" fmla="*/ 1921 w 1152"/>
                  <a:gd name="T13" fmla="*/ 1 h 144"/>
                  <a:gd name="T14" fmla="*/ 2305 w 1152"/>
                  <a:gd name="T15" fmla="*/ 0 h 144"/>
                  <a:gd name="T16" fmla="*/ 2689 w 1152"/>
                  <a:gd name="T17" fmla="*/ 1 h 144"/>
                  <a:gd name="T18" fmla="*/ 3072 w 1152"/>
                  <a:gd name="T19" fmla="*/ 0 h 144"/>
                  <a:gd name="T20" fmla="*/ 3268 w 1152"/>
                  <a:gd name="T21" fmla="*/ 1 h 144"/>
                  <a:gd name="T22" fmla="*/ 3649 w 1152"/>
                  <a:gd name="T23" fmla="*/ 0 h 144"/>
                  <a:gd name="T24" fmla="*/ 3844 w 1152"/>
                  <a:gd name="T25" fmla="*/ 1 h 144"/>
                  <a:gd name="T26" fmla="*/ 4224 w 1152"/>
                  <a:gd name="T27" fmla="*/ 0 h 144"/>
                  <a:gd name="T28" fmla="*/ 4613 w 1152"/>
                  <a:gd name="T29" fmla="*/ 1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52"/>
                  <a:gd name="T46" fmla="*/ 0 h 144"/>
                  <a:gd name="T47" fmla="*/ 1152 w 1152"/>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52" h="144">
                    <a:moveTo>
                      <a:pt x="0" y="144"/>
                    </a:moveTo>
                    <a:cubicBezTo>
                      <a:pt x="36" y="72"/>
                      <a:pt x="72" y="0"/>
                      <a:pt x="96" y="0"/>
                    </a:cubicBezTo>
                    <a:cubicBezTo>
                      <a:pt x="120" y="0"/>
                      <a:pt x="120" y="144"/>
                      <a:pt x="144" y="144"/>
                    </a:cubicBezTo>
                    <a:cubicBezTo>
                      <a:pt x="168" y="144"/>
                      <a:pt x="208" y="0"/>
                      <a:pt x="240" y="0"/>
                    </a:cubicBezTo>
                    <a:cubicBezTo>
                      <a:pt x="272" y="0"/>
                      <a:pt x="312" y="144"/>
                      <a:pt x="336" y="144"/>
                    </a:cubicBezTo>
                    <a:cubicBezTo>
                      <a:pt x="360" y="144"/>
                      <a:pt x="360" y="0"/>
                      <a:pt x="384" y="0"/>
                    </a:cubicBezTo>
                    <a:cubicBezTo>
                      <a:pt x="408" y="0"/>
                      <a:pt x="448" y="144"/>
                      <a:pt x="480" y="144"/>
                    </a:cubicBezTo>
                    <a:cubicBezTo>
                      <a:pt x="512" y="144"/>
                      <a:pt x="544" y="0"/>
                      <a:pt x="576" y="0"/>
                    </a:cubicBezTo>
                    <a:cubicBezTo>
                      <a:pt x="608" y="0"/>
                      <a:pt x="640" y="144"/>
                      <a:pt x="672" y="144"/>
                    </a:cubicBezTo>
                    <a:cubicBezTo>
                      <a:pt x="704" y="144"/>
                      <a:pt x="744" y="0"/>
                      <a:pt x="768" y="0"/>
                    </a:cubicBezTo>
                    <a:cubicBezTo>
                      <a:pt x="792" y="0"/>
                      <a:pt x="792" y="144"/>
                      <a:pt x="816" y="144"/>
                    </a:cubicBezTo>
                    <a:cubicBezTo>
                      <a:pt x="840" y="144"/>
                      <a:pt x="888" y="0"/>
                      <a:pt x="912" y="0"/>
                    </a:cubicBezTo>
                    <a:cubicBezTo>
                      <a:pt x="936" y="0"/>
                      <a:pt x="936" y="144"/>
                      <a:pt x="960" y="144"/>
                    </a:cubicBezTo>
                    <a:cubicBezTo>
                      <a:pt x="984" y="144"/>
                      <a:pt x="1024" y="0"/>
                      <a:pt x="1056" y="0"/>
                    </a:cubicBezTo>
                    <a:cubicBezTo>
                      <a:pt x="1088" y="0"/>
                      <a:pt x="1136" y="120"/>
                      <a:pt x="1152" y="144"/>
                    </a:cubicBezTo>
                  </a:path>
                </a:pathLst>
              </a:custGeom>
              <a:noFill/>
              <a:ln w="9525">
                <a:solidFill>
                  <a:schemeClr val="bg1"/>
                </a:solidFill>
                <a:round/>
                <a:headEnd/>
                <a:tailEnd type="triangle" w="med" len="med"/>
              </a:ln>
            </p:spPr>
            <p:txBody>
              <a:bodyPr wrap="none" anchor="ctr"/>
              <a:lstStyle/>
              <a:p>
                <a:endParaRPr lang="en-US"/>
              </a:p>
            </p:txBody>
          </p:sp>
          <p:sp>
            <p:nvSpPr>
              <p:cNvPr id="72714" name="Freeform 8"/>
              <p:cNvSpPr>
                <a:spLocks/>
              </p:cNvSpPr>
              <p:nvPr/>
            </p:nvSpPr>
            <p:spPr bwMode="auto">
              <a:xfrm>
                <a:off x="1152" y="1703"/>
                <a:ext cx="1344" cy="87"/>
              </a:xfrm>
              <a:custGeom>
                <a:avLst/>
                <a:gdLst>
                  <a:gd name="T0" fmla="*/ 0 w 1152"/>
                  <a:gd name="T1" fmla="*/ 1 h 144"/>
                  <a:gd name="T2" fmla="*/ 385 w 1152"/>
                  <a:gd name="T3" fmla="*/ 0 h 144"/>
                  <a:gd name="T4" fmla="*/ 579 w 1152"/>
                  <a:gd name="T5" fmla="*/ 1 h 144"/>
                  <a:gd name="T6" fmla="*/ 959 w 1152"/>
                  <a:gd name="T7" fmla="*/ 0 h 144"/>
                  <a:gd name="T8" fmla="*/ 1345 w 1152"/>
                  <a:gd name="T9" fmla="*/ 1 h 144"/>
                  <a:gd name="T10" fmla="*/ 1538 w 1152"/>
                  <a:gd name="T11" fmla="*/ 0 h 144"/>
                  <a:gd name="T12" fmla="*/ 1921 w 1152"/>
                  <a:gd name="T13" fmla="*/ 1 h 144"/>
                  <a:gd name="T14" fmla="*/ 2305 w 1152"/>
                  <a:gd name="T15" fmla="*/ 0 h 144"/>
                  <a:gd name="T16" fmla="*/ 2689 w 1152"/>
                  <a:gd name="T17" fmla="*/ 1 h 144"/>
                  <a:gd name="T18" fmla="*/ 3072 w 1152"/>
                  <a:gd name="T19" fmla="*/ 0 h 144"/>
                  <a:gd name="T20" fmla="*/ 3268 w 1152"/>
                  <a:gd name="T21" fmla="*/ 1 h 144"/>
                  <a:gd name="T22" fmla="*/ 3649 w 1152"/>
                  <a:gd name="T23" fmla="*/ 0 h 144"/>
                  <a:gd name="T24" fmla="*/ 3844 w 1152"/>
                  <a:gd name="T25" fmla="*/ 1 h 144"/>
                  <a:gd name="T26" fmla="*/ 4224 w 1152"/>
                  <a:gd name="T27" fmla="*/ 0 h 144"/>
                  <a:gd name="T28" fmla="*/ 4613 w 1152"/>
                  <a:gd name="T29" fmla="*/ 1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52"/>
                  <a:gd name="T46" fmla="*/ 0 h 144"/>
                  <a:gd name="T47" fmla="*/ 1152 w 1152"/>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52" h="144">
                    <a:moveTo>
                      <a:pt x="0" y="144"/>
                    </a:moveTo>
                    <a:cubicBezTo>
                      <a:pt x="36" y="72"/>
                      <a:pt x="72" y="0"/>
                      <a:pt x="96" y="0"/>
                    </a:cubicBezTo>
                    <a:cubicBezTo>
                      <a:pt x="120" y="0"/>
                      <a:pt x="120" y="144"/>
                      <a:pt x="144" y="144"/>
                    </a:cubicBezTo>
                    <a:cubicBezTo>
                      <a:pt x="168" y="144"/>
                      <a:pt x="208" y="0"/>
                      <a:pt x="240" y="0"/>
                    </a:cubicBezTo>
                    <a:cubicBezTo>
                      <a:pt x="272" y="0"/>
                      <a:pt x="312" y="144"/>
                      <a:pt x="336" y="144"/>
                    </a:cubicBezTo>
                    <a:cubicBezTo>
                      <a:pt x="360" y="144"/>
                      <a:pt x="360" y="0"/>
                      <a:pt x="384" y="0"/>
                    </a:cubicBezTo>
                    <a:cubicBezTo>
                      <a:pt x="408" y="0"/>
                      <a:pt x="448" y="144"/>
                      <a:pt x="480" y="144"/>
                    </a:cubicBezTo>
                    <a:cubicBezTo>
                      <a:pt x="512" y="144"/>
                      <a:pt x="544" y="0"/>
                      <a:pt x="576" y="0"/>
                    </a:cubicBezTo>
                    <a:cubicBezTo>
                      <a:pt x="608" y="0"/>
                      <a:pt x="640" y="144"/>
                      <a:pt x="672" y="144"/>
                    </a:cubicBezTo>
                    <a:cubicBezTo>
                      <a:pt x="704" y="144"/>
                      <a:pt x="744" y="0"/>
                      <a:pt x="768" y="0"/>
                    </a:cubicBezTo>
                    <a:cubicBezTo>
                      <a:pt x="792" y="0"/>
                      <a:pt x="792" y="144"/>
                      <a:pt x="816" y="144"/>
                    </a:cubicBezTo>
                    <a:cubicBezTo>
                      <a:pt x="840" y="144"/>
                      <a:pt x="888" y="0"/>
                      <a:pt x="912" y="0"/>
                    </a:cubicBezTo>
                    <a:cubicBezTo>
                      <a:pt x="936" y="0"/>
                      <a:pt x="936" y="144"/>
                      <a:pt x="960" y="144"/>
                    </a:cubicBezTo>
                    <a:cubicBezTo>
                      <a:pt x="984" y="144"/>
                      <a:pt x="1024" y="0"/>
                      <a:pt x="1056" y="0"/>
                    </a:cubicBezTo>
                    <a:cubicBezTo>
                      <a:pt x="1088" y="0"/>
                      <a:pt x="1136" y="120"/>
                      <a:pt x="1152" y="144"/>
                    </a:cubicBezTo>
                  </a:path>
                </a:pathLst>
              </a:custGeom>
              <a:noFill/>
              <a:ln w="9525">
                <a:solidFill>
                  <a:schemeClr val="bg1"/>
                </a:solidFill>
                <a:round/>
                <a:headEnd/>
                <a:tailEnd type="triangle" w="med" len="med"/>
              </a:ln>
            </p:spPr>
            <p:txBody>
              <a:bodyPr wrap="none" anchor="ctr"/>
              <a:lstStyle/>
              <a:p>
                <a:endParaRPr lang="en-US"/>
              </a:p>
            </p:txBody>
          </p:sp>
          <p:sp>
            <p:nvSpPr>
              <p:cNvPr id="72715" name="Freeform 10"/>
              <p:cNvSpPr>
                <a:spLocks/>
              </p:cNvSpPr>
              <p:nvPr/>
            </p:nvSpPr>
            <p:spPr bwMode="auto">
              <a:xfrm>
                <a:off x="1152" y="2051"/>
                <a:ext cx="1344" cy="88"/>
              </a:xfrm>
              <a:custGeom>
                <a:avLst/>
                <a:gdLst>
                  <a:gd name="T0" fmla="*/ 0 w 1152"/>
                  <a:gd name="T1" fmla="*/ 1 h 144"/>
                  <a:gd name="T2" fmla="*/ 385 w 1152"/>
                  <a:gd name="T3" fmla="*/ 0 h 144"/>
                  <a:gd name="T4" fmla="*/ 579 w 1152"/>
                  <a:gd name="T5" fmla="*/ 1 h 144"/>
                  <a:gd name="T6" fmla="*/ 959 w 1152"/>
                  <a:gd name="T7" fmla="*/ 0 h 144"/>
                  <a:gd name="T8" fmla="*/ 1345 w 1152"/>
                  <a:gd name="T9" fmla="*/ 1 h 144"/>
                  <a:gd name="T10" fmla="*/ 1538 w 1152"/>
                  <a:gd name="T11" fmla="*/ 0 h 144"/>
                  <a:gd name="T12" fmla="*/ 1921 w 1152"/>
                  <a:gd name="T13" fmla="*/ 1 h 144"/>
                  <a:gd name="T14" fmla="*/ 2305 w 1152"/>
                  <a:gd name="T15" fmla="*/ 0 h 144"/>
                  <a:gd name="T16" fmla="*/ 2689 w 1152"/>
                  <a:gd name="T17" fmla="*/ 1 h 144"/>
                  <a:gd name="T18" fmla="*/ 3072 w 1152"/>
                  <a:gd name="T19" fmla="*/ 0 h 144"/>
                  <a:gd name="T20" fmla="*/ 3268 w 1152"/>
                  <a:gd name="T21" fmla="*/ 1 h 144"/>
                  <a:gd name="T22" fmla="*/ 3649 w 1152"/>
                  <a:gd name="T23" fmla="*/ 0 h 144"/>
                  <a:gd name="T24" fmla="*/ 3844 w 1152"/>
                  <a:gd name="T25" fmla="*/ 1 h 144"/>
                  <a:gd name="T26" fmla="*/ 4224 w 1152"/>
                  <a:gd name="T27" fmla="*/ 0 h 144"/>
                  <a:gd name="T28" fmla="*/ 4613 w 1152"/>
                  <a:gd name="T29" fmla="*/ 1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52"/>
                  <a:gd name="T46" fmla="*/ 0 h 144"/>
                  <a:gd name="T47" fmla="*/ 1152 w 1152"/>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52" h="144">
                    <a:moveTo>
                      <a:pt x="0" y="144"/>
                    </a:moveTo>
                    <a:cubicBezTo>
                      <a:pt x="36" y="72"/>
                      <a:pt x="72" y="0"/>
                      <a:pt x="96" y="0"/>
                    </a:cubicBezTo>
                    <a:cubicBezTo>
                      <a:pt x="120" y="0"/>
                      <a:pt x="120" y="144"/>
                      <a:pt x="144" y="144"/>
                    </a:cubicBezTo>
                    <a:cubicBezTo>
                      <a:pt x="168" y="144"/>
                      <a:pt x="208" y="0"/>
                      <a:pt x="240" y="0"/>
                    </a:cubicBezTo>
                    <a:cubicBezTo>
                      <a:pt x="272" y="0"/>
                      <a:pt x="312" y="144"/>
                      <a:pt x="336" y="144"/>
                    </a:cubicBezTo>
                    <a:cubicBezTo>
                      <a:pt x="360" y="144"/>
                      <a:pt x="360" y="0"/>
                      <a:pt x="384" y="0"/>
                    </a:cubicBezTo>
                    <a:cubicBezTo>
                      <a:pt x="408" y="0"/>
                      <a:pt x="448" y="144"/>
                      <a:pt x="480" y="144"/>
                    </a:cubicBezTo>
                    <a:cubicBezTo>
                      <a:pt x="512" y="144"/>
                      <a:pt x="544" y="0"/>
                      <a:pt x="576" y="0"/>
                    </a:cubicBezTo>
                    <a:cubicBezTo>
                      <a:pt x="608" y="0"/>
                      <a:pt x="640" y="144"/>
                      <a:pt x="672" y="144"/>
                    </a:cubicBezTo>
                    <a:cubicBezTo>
                      <a:pt x="704" y="144"/>
                      <a:pt x="744" y="0"/>
                      <a:pt x="768" y="0"/>
                    </a:cubicBezTo>
                    <a:cubicBezTo>
                      <a:pt x="792" y="0"/>
                      <a:pt x="792" y="144"/>
                      <a:pt x="816" y="144"/>
                    </a:cubicBezTo>
                    <a:cubicBezTo>
                      <a:pt x="840" y="144"/>
                      <a:pt x="888" y="0"/>
                      <a:pt x="912" y="0"/>
                    </a:cubicBezTo>
                    <a:cubicBezTo>
                      <a:pt x="936" y="0"/>
                      <a:pt x="936" y="144"/>
                      <a:pt x="960" y="144"/>
                    </a:cubicBezTo>
                    <a:cubicBezTo>
                      <a:pt x="984" y="144"/>
                      <a:pt x="1024" y="0"/>
                      <a:pt x="1056" y="0"/>
                    </a:cubicBezTo>
                    <a:cubicBezTo>
                      <a:pt x="1088" y="0"/>
                      <a:pt x="1136" y="120"/>
                      <a:pt x="1152" y="144"/>
                    </a:cubicBezTo>
                  </a:path>
                </a:pathLst>
              </a:custGeom>
              <a:noFill/>
              <a:ln w="9525">
                <a:solidFill>
                  <a:schemeClr val="bg1"/>
                </a:solidFill>
                <a:round/>
                <a:headEnd/>
                <a:tailEnd type="triangle" w="med" len="med"/>
              </a:ln>
            </p:spPr>
            <p:txBody>
              <a:bodyPr wrap="none" anchor="ctr"/>
              <a:lstStyle/>
              <a:p>
                <a:endParaRPr lang="en-US"/>
              </a:p>
            </p:txBody>
          </p:sp>
          <p:sp>
            <p:nvSpPr>
              <p:cNvPr id="72716" name="Freeform 11"/>
              <p:cNvSpPr>
                <a:spLocks/>
              </p:cNvSpPr>
              <p:nvPr/>
            </p:nvSpPr>
            <p:spPr bwMode="auto">
              <a:xfrm>
                <a:off x="3024" y="2226"/>
                <a:ext cx="1344" cy="87"/>
              </a:xfrm>
              <a:custGeom>
                <a:avLst/>
                <a:gdLst>
                  <a:gd name="T0" fmla="*/ 0 w 1152"/>
                  <a:gd name="T1" fmla="*/ 1 h 144"/>
                  <a:gd name="T2" fmla="*/ 385 w 1152"/>
                  <a:gd name="T3" fmla="*/ 0 h 144"/>
                  <a:gd name="T4" fmla="*/ 579 w 1152"/>
                  <a:gd name="T5" fmla="*/ 1 h 144"/>
                  <a:gd name="T6" fmla="*/ 959 w 1152"/>
                  <a:gd name="T7" fmla="*/ 0 h 144"/>
                  <a:gd name="T8" fmla="*/ 1345 w 1152"/>
                  <a:gd name="T9" fmla="*/ 1 h 144"/>
                  <a:gd name="T10" fmla="*/ 1538 w 1152"/>
                  <a:gd name="T11" fmla="*/ 0 h 144"/>
                  <a:gd name="T12" fmla="*/ 1921 w 1152"/>
                  <a:gd name="T13" fmla="*/ 1 h 144"/>
                  <a:gd name="T14" fmla="*/ 2305 w 1152"/>
                  <a:gd name="T15" fmla="*/ 0 h 144"/>
                  <a:gd name="T16" fmla="*/ 2689 w 1152"/>
                  <a:gd name="T17" fmla="*/ 1 h 144"/>
                  <a:gd name="T18" fmla="*/ 3072 w 1152"/>
                  <a:gd name="T19" fmla="*/ 0 h 144"/>
                  <a:gd name="T20" fmla="*/ 3268 w 1152"/>
                  <a:gd name="T21" fmla="*/ 1 h 144"/>
                  <a:gd name="T22" fmla="*/ 3649 w 1152"/>
                  <a:gd name="T23" fmla="*/ 0 h 144"/>
                  <a:gd name="T24" fmla="*/ 3844 w 1152"/>
                  <a:gd name="T25" fmla="*/ 1 h 144"/>
                  <a:gd name="T26" fmla="*/ 4224 w 1152"/>
                  <a:gd name="T27" fmla="*/ 0 h 144"/>
                  <a:gd name="T28" fmla="*/ 4613 w 1152"/>
                  <a:gd name="T29" fmla="*/ 1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52"/>
                  <a:gd name="T46" fmla="*/ 0 h 144"/>
                  <a:gd name="T47" fmla="*/ 1152 w 1152"/>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52" h="144">
                    <a:moveTo>
                      <a:pt x="0" y="144"/>
                    </a:moveTo>
                    <a:cubicBezTo>
                      <a:pt x="36" y="72"/>
                      <a:pt x="72" y="0"/>
                      <a:pt x="96" y="0"/>
                    </a:cubicBezTo>
                    <a:cubicBezTo>
                      <a:pt x="120" y="0"/>
                      <a:pt x="120" y="144"/>
                      <a:pt x="144" y="144"/>
                    </a:cubicBezTo>
                    <a:cubicBezTo>
                      <a:pt x="168" y="144"/>
                      <a:pt x="208" y="0"/>
                      <a:pt x="240" y="0"/>
                    </a:cubicBezTo>
                    <a:cubicBezTo>
                      <a:pt x="272" y="0"/>
                      <a:pt x="312" y="144"/>
                      <a:pt x="336" y="144"/>
                    </a:cubicBezTo>
                    <a:cubicBezTo>
                      <a:pt x="360" y="144"/>
                      <a:pt x="360" y="0"/>
                      <a:pt x="384" y="0"/>
                    </a:cubicBezTo>
                    <a:cubicBezTo>
                      <a:pt x="408" y="0"/>
                      <a:pt x="448" y="144"/>
                      <a:pt x="480" y="144"/>
                    </a:cubicBezTo>
                    <a:cubicBezTo>
                      <a:pt x="512" y="144"/>
                      <a:pt x="544" y="0"/>
                      <a:pt x="576" y="0"/>
                    </a:cubicBezTo>
                    <a:cubicBezTo>
                      <a:pt x="608" y="0"/>
                      <a:pt x="640" y="144"/>
                      <a:pt x="672" y="144"/>
                    </a:cubicBezTo>
                    <a:cubicBezTo>
                      <a:pt x="704" y="144"/>
                      <a:pt x="744" y="0"/>
                      <a:pt x="768" y="0"/>
                    </a:cubicBezTo>
                    <a:cubicBezTo>
                      <a:pt x="792" y="0"/>
                      <a:pt x="792" y="144"/>
                      <a:pt x="816" y="144"/>
                    </a:cubicBezTo>
                    <a:cubicBezTo>
                      <a:pt x="840" y="144"/>
                      <a:pt x="888" y="0"/>
                      <a:pt x="912" y="0"/>
                    </a:cubicBezTo>
                    <a:cubicBezTo>
                      <a:pt x="936" y="0"/>
                      <a:pt x="936" y="144"/>
                      <a:pt x="960" y="144"/>
                    </a:cubicBezTo>
                    <a:cubicBezTo>
                      <a:pt x="984" y="144"/>
                      <a:pt x="1024" y="0"/>
                      <a:pt x="1056" y="0"/>
                    </a:cubicBezTo>
                    <a:cubicBezTo>
                      <a:pt x="1088" y="0"/>
                      <a:pt x="1136" y="120"/>
                      <a:pt x="1152" y="144"/>
                    </a:cubicBezTo>
                  </a:path>
                </a:pathLst>
              </a:custGeom>
              <a:noFill/>
              <a:ln w="9525">
                <a:solidFill>
                  <a:schemeClr val="bg1"/>
                </a:solidFill>
                <a:round/>
                <a:headEnd/>
                <a:tailEnd type="triangle" w="med" len="med"/>
              </a:ln>
            </p:spPr>
            <p:txBody>
              <a:bodyPr wrap="none" anchor="ctr"/>
              <a:lstStyle/>
              <a:p>
                <a:endParaRPr lang="en-US"/>
              </a:p>
            </p:txBody>
          </p:sp>
          <p:sp>
            <p:nvSpPr>
              <p:cNvPr id="72717" name="Freeform 12"/>
              <p:cNvSpPr>
                <a:spLocks/>
              </p:cNvSpPr>
              <p:nvPr/>
            </p:nvSpPr>
            <p:spPr bwMode="auto">
              <a:xfrm>
                <a:off x="3024" y="1877"/>
                <a:ext cx="1344" cy="87"/>
              </a:xfrm>
              <a:custGeom>
                <a:avLst/>
                <a:gdLst>
                  <a:gd name="T0" fmla="*/ 0 w 1152"/>
                  <a:gd name="T1" fmla="*/ 1 h 144"/>
                  <a:gd name="T2" fmla="*/ 385 w 1152"/>
                  <a:gd name="T3" fmla="*/ 0 h 144"/>
                  <a:gd name="T4" fmla="*/ 579 w 1152"/>
                  <a:gd name="T5" fmla="*/ 1 h 144"/>
                  <a:gd name="T6" fmla="*/ 959 w 1152"/>
                  <a:gd name="T7" fmla="*/ 0 h 144"/>
                  <a:gd name="T8" fmla="*/ 1345 w 1152"/>
                  <a:gd name="T9" fmla="*/ 1 h 144"/>
                  <a:gd name="T10" fmla="*/ 1538 w 1152"/>
                  <a:gd name="T11" fmla="*/ 0 h 144"/>
                  <a:gd name="T12" fmla="*/ 1921 w 1152"/>
                  <a:gd name="T13" fmla="*/ 1 h 144"/>
                  <a:gd name="T14" fmla="*/ 2305 w 1152"/>
                  <a:gd name="T15" fmla="*/ 0 h 144"/>
                  <a:gd name="T16" fmla="*/ 2689 w 1152"/>
                  <a:gd name="T17" fmla="*/ 1 h 144"/>
                  <a:gd name="T18" fmla="*/ 3072 w 1152"/>
                  <a:gd name="T19" fmla="*/ 0 h 144"/>
                  <a:gd name="T20" fmla="*/ 3268 w 1152"/>
                  <a:gd name="T21" fmla="*/ 1 h 144"/>
                  <a:gd name="T22" fmla="*/ 3649 w 1152"/>
                  <a:gd name="T23" fmla="*/ 0 h 144"/>
                  <a:gd name="T24" fmla="*/ 3844 w 1152"/>
                  <a:gd name="T25" fmla="*/ 1 h 144"/>
                  <a:gd name="T26" fmla="*/ 4224 w 1152"/>
                  <a:gd name="T27" fmla="*/ 0 h 144"/>
                  <a:gd name="T28" fmla="*/ 4613 w 1152"/>
                  <a:gd name="T29" fmla="*/ 1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52"/>
                  <a:gd name="T46" fmla="*/ 0 h 144"/>
                  <a:gd name="T47" fmla="*/ 1152 w 1152"/>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52" h="144">
                    <a:moveTo>
                      <a:pt x="0" y="144"/>
                    </a:moveTo>
                    <a:cubicBezTo>
                      <a:pt x="36" y="72"/>
                      <a:pt x="72" y="0"/>
                      <a:pt x="96" y="0"/>
                    </a:cubicBezTo>
                    <a:cubicBezTo>
                      <a:pt x="120" y="0"/>
                      <a:pt x="120" y="144"/>
                      <a:pt x="144" y="144"/>
                    </a:cubicBezTo>
                    <a:cubicBezTo>
                      <a:pt x="168" y="144"/>
                      <a:pt x="208" y="0"/>
                      <a:pt x="240" y="0"/>
                    </a:cubicBezTo>
                    <a:cubicBezTo>
                      <a:pt x="272" y="0"/>
                      <a:pt x="312" y="144"/>
                      <a:pt x="336" y="144"/>
                    </a:cubicBezTo>
                    <a:cubicBezTo>
                      <a:pt x="360" y="144"/>
                      <a:pt x="360" y="0"/>
                      <a:pt x="384" y="0"/>
                    </a:cubicBezTo>
                    <a:cubicBezTo>
                      <a:pt x="408" y="0"/>
                      <a:pt x="448" y="144"/>
                      <a:pt x="480" y="144"/>
                    </a:cubicBezTo>
                    <a:cubicBezTo>
                      <a:pt x="512" y="144"/>
                      <a:pt x="544" y="0"/>
                      <a:pt x="576" y="0"/>
                    </a:cubicBezTo>
                    <a:cubicBezTo>
                      <a:pt x="608" y="0"/>
                      <a:pt x="640" y="144"/>
                      <a:pt x="672" y="144"/>
                    </a:cubicBezTo>
                    <a:cubicBezTo>
                      <a:pt x="704" y="144"/>
                      <a:pt x="744" y="0"/>
                      <a:pt x="768" y="0"/>
                    </a:cubicBezTo>
                    <a:cubicBezTo>
                      <a:pt x="792" y="0"/>
                      <a:pt x="792" y="144"/>
                      <a:pt x="816" y="144"/>
                    </a:cubicBezTo>
                    <a:cubicBezTo>
                      <a:pt x="840" y="144"/>
                      <a:pt x="888" y="0"/>
                      <a:pt x="912" y="0"/>
                    </a:cubicBezTo>
                    <a:cubicBezTo>
                      <a:pt x="936" y="0"/>
                      <a:pt x="936" y="144"/>
                      <a:pt x="960" y="144"/>
                    </a:cubicBezTo>
                    <a:cubicBezTo>
                      <a:pt x="984" y="144"/>
                      <a:pt x="1024" y="0"/>
                      <a:pt x="1056" y="0"/>
                    </a:cubicBezTo>
                    <a:cubicBezTo>
                      <a:pt x="1088" y="0"/>
                      <a:pt x="1136" y="120"/>
                      <a:pt x="1152" y="144"/>
                    </a:cubicBezTo>
                  </a:path>
                </a:pathLst>
              </a:custGeom>
              <a:noFill/>
              <a:ln w="9525">
                <a:solidFill>
                  <a:schemeClr val="bg1"/>
                </a:solidFill>
                <a:round/>
                <a:headEnd/>
                <a:tailEnd type="triangle" w="med" len="med"/>
              </a:ln>
            </p:spPr>
            <p:txBody>
              <a:bodyPr wrap="none" anchor="ctr"/>
              <a:lstStyle/>
              <a:p>
                <a:endParaRPr lang="en-US"/>
              </a:p>
            </p:txBody>
          </p:sp>
          <p:sp>
            <p:nvSpPr>
              <p:cNvPr id="72718" name="Freeform 13"/>
              <p:cNvSpPr>
                <a:spLocks/>
              </p:cNvSpPr>
              <p:nvPr/>
            </p:nvSpPr>
            <p:spPr bwMode="auto">
              <a:xfrm>
                <a:off x="3024" y="1528"/>
                <a:ext cx="1344" cy="88"/>
              </a:xfrm>
              <a:custGeom>
                <a:avLst/>
                <a:gdLst>
                  <a:gd name="T0" fmla="*/ 0 w 1152"/>
                  <a:gd name="T1" fmla="*/ 1 h 144"/>
                  <a:gd name="T2" fmla="*/ 385 w 1152"/>
                  <a:gd name="T3" fmla="*/ 0 h 144"/>
                  <a:gd name="T4" fmla="*/ 579 w 1152"/>
                  <a:gd name="T5" fmla="*/ 1 h 144"/>
                  <a:gd name="T6" fmla="*/ 959 w 1152"/>
                  <a:gd name="T7" fmla="*/ 0 h 144"/>
                  <a:gd name="T8" fmla="*/ 1345 w 1152"/>
                  <a:gd name="T9" fmla="*/ 1 h 144"/>
                  <a:gd name="T10" fmla="*/ 1538 w 1152"/>
                  <a:gd name="T11" fmla="*/ 0 h 144"/>
                  <a:gd name="T12" fmla="*/ 1921 w 1152"/>
                  <a:gd name="T13" fmla="*/ 1 h 144"/>
                  <a:gd name="T14" fmla="*/ 2305 w 1152"/>
                  <a:gd name="T15" fmla="*/ 0 h 144"/>
                  <a:gd name="T16" fmla="*/ 2689 w 1152"/>
                  <a:gd name="T17" fmla="*/ 1 h 144"/>
                  <a:gd name="T18" fmla="*/ 3072 w 1152"/>
                  <a:gd name="T19" fmla="*/ 0 h 144"/>
                  <a:gd name="T20" fmla="*/ 3268 w 1152"/>
                  <a:gd name="T21" fmla="*/ 1 h 144"/>
                  <a:gd name="T22" fmla="*/ 3649 w 1152"/>
                  <a:gd name="T23" fmla="*/ 0 h 144"/>
                  <a:gd name="T24" fmla="*/ 3844 w 1152"/>
                  <a:gd name="T25" fmla="*/ 1 h 144"/>
                  <a:gd name="T26" fmla="*/ 4224 w 1152"/>
                  <a:gd name="T27" fmla="*/ 0 h 144"/>
                  <a:gd name="T28" fmla="*/ 4613 w 1152"/>
                  <a:gd name="T29" fmla="*/ 1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52"/>
                  <a:gd name="T46" fmla="*/ 0 h 144"/>
                  <a:gd name="T47" fmla="*/ 1152 w 1152"/>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52" h="144">
                    <a:moveTo>
                      <a:pt x="0" y="144"/>
                    </a:moveTo>
                    <a:cubicBezTo>
                      <a:pt x="36" y="72"/>
                      <a:pt x="72" y="0"/>
                      <a:pt x="96" y="0"/>
                    </a:cubicBezTo>
                    <a:cubicBezTo>
                      <a:pt x="120" y="0"/>
                      <a:pt x="120" y="144"/>
                      <a:pt x="144" y="144"/>
                    </a:cubicBezTo>
                    <a:cubicBezTo>
                      <a:pt x="168" y="144"/>
                      <a:pt x="208" y="0"/>
                      <a:pt x="240" y="0"/>
                    </a:cubicBezTo>
                    <a:cubicBezTo>
                      <a:pt x="272" y="0"/>
                      <a:pt x="312" y="144"/>
                      <a:pt x="336" y="144"/>
                    </a:cubicBezTo>
                    <a:cubicBezTo>
                      <a:pt x="360" y="144"/>
                      <a:pt x="360" y="0"/>
                      <a:pt x="384" y="0"/>
                    </a:cubicBezTo>
                    <a:cubicBezTo>
                      <a:pt x="408" y="0"/>
                      <a:pt x="448" y="144"/>
                      <a:pt x="480" y="144"/>
                    </a:cubicBezTo>
                    <a:cubicBezTo>
                      <a:pt x="512" y="144"/>
                      <a:pt x="544" y="0"/>
                      <a:pt x="576" y="0"/>
                    </a:cubicBezTo>
                    <a:cubicBezTo>
                      <a:pt x="608" y="0"/>
                      <a:pt x="640" y="144"/>
                      <a:pt x="672" y="144"/>
                    </a:cubicBezTo>
                    <a:cubicBezTo>
                      <a:pt x="704" y="144"/>
                      <a:pt x="744" y="0"/>
                      <a:pt x="768" y="0"/>
                    </a:cubicBezTo>
                    <a:cubicBezTo>
                      <a:pt x="792" y="0"/>
                      <a:pt x="792" y="144"/>
                      <a:pt x="816" y="144"/>
                    </a:cubicBezTo>
                    <a:cubicBezTo>
                      <a:pt x="840" y="144"/>
                      <a:pt x="888" y="0"/>
                      <a:pt x="912" y="0"/>
                    </a:cubicBezTo>
                    <a:cubicBezTo>
                      <a:pt x="936" y="0"/>
                      <a:pt x="936" y="144"/>
                      <a:pt x="960" y="144"/>
                    </a:cubicBezTo>
                    <a:cubicBezTo>
                      <a:pt x="984" y="144"/>
                      <a:pt x="1024" y="0"/>
                      <a:pt x="1056" y="0"/>
                    </a:cubicBezTo>
                    <a:cubicBezTo>
                      <a:pt x="1088" y="0"/>
                      <a:pt x="1136" y="120"/>
                      <a:pt x="1152" y="144"/>
                    </a:cubicBezTo>
                  </a:path>
                </a:pathLst>
              </a:custGeom>
              <a:noFill/>
              <a:ln w="9525">
                <a:solidFill>
                  <a:schemeClr val="bg1"/>
                </a:solidFill>
                <a:round/>
                <a:headEnd/>
                <a:tailEnd type="triangle" w="med" len="med"/>
              </a:ln>
            </p:spPr>
            <p:txBody>
              <a:bodyPr wrap="none" anchor="ctr"/>
              <a:lstStyle/>
              <a:p>
                <a:endParaRPr lang="en-US"/>
              </a:p>
            </p:txBody>
          </p:sp>
          <p:sp>
            <p:nvSpPr>
              <p:cNvPr id="72719" name="Freeform 14"/>
              <p:cNvSpPr>
                <a:spLocks/>
              </p:cNvSpPr>
              <p:nvPr/>
            </p:nvSpPr>
            <p:spPr bwMode="auto">
              <a:xfrm>
                <a:off x="1152" y="2208"/>
                <a:ext cx="1344" cy="105"/>
              </a:xfrm>
              <a:custGeom>
                <a:avLst/>
                <a:gdLst>
                  <a:gd name="T0" fmla="*/ 0 w 1152"/>
                  <a:gd name="T1" fmla="*/ 9 h 144"/>
                  <a:gd name="T2" fmla="*/ 385 w 1152"/>
                  <a:gd name="T3" fmla="*/ 0 h 144"/>
                  <a:gd name="T4" fmla="*/ 579 w 1152"/>
                  <a:gd name="T5" fmla="*/ 9 h 144"/>
                  <a:gd name="T6" fmla="*/ 959 w 1152"/>
                  <a:gd name="T7" fmla="*/ 0 h 144"/>
                  <a:gd name="T8" fmla="*/ 1345 w 1152"/>
                  <a:gd name="T9" fmla="*/ 9 h 144"/>
                  <a:gd name="T10" fmla="*/ 1538 w 1152"/>
                  <a:gd name="T11" fmla="*/ 0 h 144"/>
                  <a:gd name="T12" fmla="*/ 1921 w 1152"/>
                  <a:gd name="T13" fmla="*/ 9 h 144"/>
                  <a:gd name="T14" fmla="*/ 2305 w 1152"/>
                  <a:gd name="T15" fmla="*/ 0 h 144"/>
                  <a:gd name="T16" fmla="*/ 2689 w 1152"/>
                  <a:gd name="T17" fmla="*/ 9 h 144"/>
                  <a:gd name="T18" fmla="*/ 3072 w 1152"/>
                  <a:gd name="T19" fmla="*/ 0 h 144"/>
                  <a:gd name="T20" fmla="*/ 3268 w 1152"/>
                  <a:gd name="T21" fmla="*/ 9 h 144"/>
                  <a:gd name="T22" fmla="*/ 3649 w 1152"/>
                  <a:gd name="T23" fmla="*/ 0 h 144"/>
                  <a:gd name="T24" fmla="*/ 3844 w 1152"/>
                  <a:gd name="T25" fmla="*/ 9 h 144"/>
                  <a:gd name="T26" fmla="*/ 4224 w 1152"/>
                  <a:gd name="T27" fmla="*/ 0 h 144"/>
                  <a:gd name="T28" fmla="*/ 4613 w 1152"/>
                  <a:gd name="T29" fmla="*/ 9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52"/>
                  <a:gd name="T46" fmla="*/ 0 h 144"/>
                  <a:gd name="T47" fmla="*/ 1152 w 1152"/>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52" h="144">
                    <a:moveTo>
                      <a:pt x="0" y="144"/>
                    </a:moveTo>
                    <a:cubicBezTo>
                      <a:pt x="36" y="72"/>
                      <a:pt x="72" y="0"/>
                      <a:pt x="96" y="0"/>
                    </a:cubicBezTo>
                    <a:cubicBezTo>
                      <a:pt x="120" y="0"/>
                      <a:pt x="120" y="144"/>
                      <a:pt x="144" y="144"/>
                    </a:cubicBezTo>
                    <a:cubicBezTo>
                      <a:pt x="168" y="144"/>
                      <a:pt x="208" y="0"/>
                      <a:pt x="240" y="0"/>
                    </a:cubicBezTo>
                    <a:cubicBezTo>
                      <a:pt x="272" y="0"/>
                      <a:pt x="312" y="144"/>
                      <a:pt x="336" y="144"/>
                    </a:cubicBezTo>
                    <a:cubicBezTo>
                      <a:pt x="360" y="144"/>
                      <a:pt x="360" y="0"/>
                      <a:pt x="384" y="0"/>
                    </a:cubicBezTo>
                    <a:cubicBezTo>
                      <a:pt x="408" y="0"/>
                      <a:pt x="448" y="144"/>
                      <a:pt x="480" y="144"/>
                    </a:cubicBezTo>
                    <a:cubicBezTo>
                      <a:pt x="512" y="144"/>
                      <a:pt x="544" y="0"/>
                      <a:pt x="576" y="0"/>
                    </a:cubicBezTo>
                    <a:cubicBezTo>
                      <a:pt x="608" y="0"/>
                      <a:pt x="640" y="144"/>
                      <a:pt x="672" y="144"/>
                    </a:cubicBezTo>
                    <a:cubicBezTo>
                      <a:pt x="704" y="144"/>
                      <a:pt x="744" y="0"/>
                      <a:pt x="768" y="0"/>
                    </a:cubicBezTo>
                    <a:cubicBezTo>
                      <a:pt x="792" y="0"/>
                      <a:pt x="792" y="144"/>
                      <a:pt x="816" y="144"/>
                    </a:cubicBezTo>
                    <a:cubicBezTo>
                      <a:pt x="840" y="144"/>
                      <a:pt x="888" y="0"/>
                      <a:pt x="912" y="0"/>
                    </a:cubicBezTo>
                    <a:cubicBezTo>
                      <a:pt x="936" y="0"/>
                      <a:pt x="936" y="144"/>
                      <a:pt x="960" y="144"/>
                    </a:cubicBezTo>
                    <a:cubicBezTo>
                      <a:pt x="984" y="144"/>
                      <a:pt x="1024" y="0"/>
                      <a:pt x="1056" y="0"/>
                    </a:cubicBezTo>
                    <a:cubicBezTo>
                      <a:pt x="1088" y="0"/>
                      <a:pt x="1136" y="120"/>
                      <a:pt x="1152" y="144"/>
                    </a:cubicBezTo>
                  </a:path>
                </a:pathLst>
              </a:custGeom>
              <a:noFill/>
              <a:ln w="9525">
                <a:solidFill>
                  <a:schemeClr val="bg1"/>
                </a:solidFill>
                <a:round/>
                <a:headEnd/>
                <a:tailEnd type="triangle" w="med" len="med"/>
              </a:ln>
            </p:spPr>
            <p:txBody>
              <a:bodyPr wrap="none" anchor="ctr"/>
              <a:lstStyle/>
              <a:p>
                <a:endParaRPr lang="en-US"/>
              </a:p>
            </p:txBody>
          </p:sp>
          <p:sp>
            <p:nvSpPr>
              <p:cNvPr id="72720" name="Freeform 15"/>
              <p:cNvSpPr>
                <a:spLocks/>
              </p:cNvSpPr>
              <p:nvPr/>
            </p:nvSpPr>
            <p:spPr bwMode="auto">
              <a:xfrm>
                <a:off x="1152" y="1872"/>
                <a:ext cx="1296" cy="92"/>
              </a:xfrm>
              <a:custGeom>
                <a:avLst/>
                <a:gdLst>
                  <a:gd name="T0" fmla="*/ 0 w 1152"/>
                  <a:gd name="T1" fmla="*/ 3 h 144"/>
                  <a:gd name="T2" fmla="*/ 274 w 1152"/>
                  <a:gd name="T3" fmla="*/ 0 h 144"/>
                  <a:gd name="T4" fmla="*/ 417 w 1152"/>
                  <a:gd name="T5" fmla="*/ 3 h 144"/>
                  <a:gd name="T6" fmla="*/ 694 w 1152"/>
                  <a:gd name="T7" fmla="*/ 0 h 144"/>
                  <a:gd name="T8" fmla="*/ 970 w 1152"/>
                  <a:gd name="T9" fmla="*/ 3 h 144"/>
                  <a:gd name="T10" fmla="*/ 1107 w 1152"/>
                  <a:gd name="T11" fmla="*/ 0 h 144"/>
                  <a:gd name="T12" fmla="*/ 1386 w 1152"/>
                  <a:gd name="T13" fmla="*/ 3 h 144"/>
                  <a:gd name="T14" fmla="*/ 1662 w 1152"/>
                  <a:gd name="T15" fmla="*/ 0 h 144"/>
                  <a:gd name="T16" fmla="*/ 1936 w 1152"/>
                  <a:gd name="T17" fmla="*/ 3 h 144"/>
                  <a:gd name="T18" fmla="*/ 2217 w 1152"/>
                  <a:gd name="T19" fmla="*/ 0 h 144"/>
                  <a:gd name="T20" fmla="*/ 2356 w 1152"/>
                  <a:gd name="T21" fmla="*/ 3 h 144"/>
                  <a:gd name="T22" fmla="*/ 2630 w 1152"/>
                  <a:gd name="T23" fmla="*/ 0 h 144"/>
                  <a:gd name="T24" fmla="*/ 2771 w 1152"/>
                  <a:gd name="T25" fmla="*/ 3 h 144"/>
                  <a:gd name="T26" fmla="*/ 3048 w 1152"/>
                  <a:gd name="T27" fmla="*/ 0 h 144"/>
                  <a:gd name="T28" fmla="*/ 3325 w 1152"/>
                  <a:gd name="T29" fmla="*/ 3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52"/>
                  <a:gd name="T46" fmla="*/ 0 h 144"/>
                  <a:gd name="T47" fmla="*/ 1152 w 1152"/>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52" h="144">
                    <a:moveTo>
                      <a:pt x="0" y="144"/>
                    </a:moveTo>
                    <a:cubicBezTo>
                      <a:pt x="36" y="72"/>
                      <a:pt x="72" y="0"/>
                      <a:pt x="96" y="0"/>
                    </a:cubicBezTo>
                    <a:cubicBezTo>
                      <a:pt x="120" y="0"/>
                      <a:pt x="120" y="144"/>
                      <a:pt x="144" y="144"/>
                    </a:cubicBezTo>
                    <a:cubicBezTo>
                      <a:pt x="168" y="144"/>
                      <a:pt x="208" y="0"/>
                      <a:pt x="240" y="0"/>
                    </a:cubicBezTo>
                    <a:cubicBezTo>
                      <a:pt x="272" y="0"/>
                      <a:pt x="312" y="144"/>
                      <a:pt x="336" y="144"/>
                    </a:cubicBezTo>
                    <a:cubicBezTo>
                      <a:pt x="360" y="144"/>
                      <a:pt x="360" y="0"/>
                      <a:pt x="384" y="0"/>
                    </a:cubicBezTo>
                    <a:cubicBezTo>
                      <a:pt x="408" y="0"/>
                      <a:pt x="448" y="144"/>
                      <a:pt x="480" y="144"/>
                    </a:cubicBezTo>
                    <a:cubicBezTo>
                      <a:pt x="512" y="144"/>
                      <a:pt x="544" y="0"/>
                      <a:pt x="576" y="0"/>
                    </a:cubicBezTo>
                    <a:cubicBezTo>
                      <a:pt x="608" y="0"/>
                      <a:pt x="640" y="144"/>
                      <a:pt x="672" y="144"/>
                    </a:cubicBezTo>
                    <a:cubicBezTo>
                      <a:pt x="704" y="144"/>
                      <a:pt x="744" y="0"/>
                      <a:pt x="768" y="0"/>
                    </a:cubicBezTo>
                    <a:cubicBezTo>
                      <a:pt x="792" y="0"/>
                      <a:pt x="792" y="144"/>
                      <a:pt x="816" y="144"/>
                    </a:cubicBezTo>
                    <a:cubicBezTo>
                      <a:pt x="840" y="144"/>
                      <a:pt x="888" y="0"/>
                      <a:pt x="912" y="0"/>
                    </a:cubicBezTo>
                    <a:cubicBezTo>
                      <a:pt x="936" y="0"/>
                      <a:pt x="936" y="144"/>
                      <a:pt x="960" y="144"/>
                    </a:cubicBezTo>
                    <a:cubicBezTo>
                      <a:pt x="984" y="144"/>
                      <a:pt x="1024" y="0"/>
                      <a:pt x="1056" y="0"/>
                    </a:cubicBezTo>
                    <a:cubicBezTo>
                      <a:pt x="1088" y="0"/>
                      <a:pt x="1136" y="120"/>
                      <a:pt x="1152" y="144"/>
                    </a:cubicBezTo>
                  </a:path>
                </a:pathLst>
              </a:custGeom>
              <a:noFill/>
              <a:ln w="9525">
                <a:solidFill>
                  <a:schemeClr val="bg1"/>
                </a:solidFill>
                <a:round/>
                <a:headEnd/>
                <a:tailEnd type="triangle" w="med" len="med"/>
              </a:ln>
            </p:spPr>
            <p:txBody>
              <a:bodyPr wrap="none" anchor="ctr"/>
              <a:lstStyle/>
              <a:p>
                <a:endParaRPr lang="en-US"/>
              </a:p>
            </p:txBody>
          </p:sp>
          <p:sp>
            <p:nvSpPr>
              <p:cNvPr id="72721" name="Freeform 9"/>
              <p:cNvSpPr>
                <a:spLocks/>
              </p:cNvSpPr>
              <p:nvPr/>
            </p:nvSpPr>
            <p:spPr bwMode="auto">
              <a:xfrm>
                <a:off x="1152" y="1536"/>
                <a:ext cx="1344" cy="88"/>
              </a:xfrm>
              <a:custGeom>
                <a:avLst/>
                <a:gdLst>
                  <a:gd name="T0" fmla="*/ 0 w 1152"/>
                  <a:gd name="T1" fmla="*/ 1 h 144"/>
                  <a:gd name="T2" fmla="*/ 385 w 1152"/>
                  <a:gd name="T3" fmla="*/ 0 h 144"/>
                  <a:gd name="T4" fmla="*/ 579 w 1152"/>
                  <a:gd name="T5" fmla="*/ 1 h 144"/>
                  <a:gd name="T6" fmla="*/ 959 w 1152"/>
                  <a:gd name="T7" fmla="*/ 0 h 144"/>
                  <a:gd name="T8" fmla="*/ 1345 w 1152"/>
                  <a:gd name="T9" fmla="*/ 1 h 144"/>
                  <a:gd name="T10" fmla="*/ 1538 w 1152"/>
                  <a:gd name="T11" fmla="*/ 0 h 144"/>
                  <a:gd name="T12" fmla="*/ 1921 w 1152"/>
                  <a:gd name="T13" fmla="*/ 1 h 144"/>
                  <a:gd name="T14" fmla="*/ 2305 w 1152"/>
                  <a:gd name="T15" fmla="*/ 0 h 144"/>
                  <a:gd name="T16" fmla="*/ 2689 w 1152"/>
                  <a:gd name="T17" fmla="*/ 1 h 144"/>
                  <a:gd name="T18" fmla="*/ 3072 w 1152"/>
                  <a:gd name="T19" fmla="*/ 0 h 144"/>
                  <a:gd name="T20" fmla="*/ 3268 w 1152"/>
                  <a:gd name="T21" fmla="*/ 1 h 144"/>
                  <a:gd name="T22" fmla="*/ 3649 w 1152"/>
                  <a:gd name="T23" fmla="*/ 0 h 144"/>
                  <a:gd name="T24" fmla="*/ 3844 w 1152"/>
                  <a:gd name="T25" fmla="*/ 1 h 144"/>
                  <a:gd name="T26" fmla="*/ 4224 w 1152"/>
                  <a:gd name="T27" fmla="*/ 0 h 144"/>
                  <a:gd name="T28" fmla="*/ 4613 w 1152"/>
                  <a:gd name="T29" fmla="*/ 1 h 1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52"/>
                  <a:gd name="T46" fmla="*/ 0 h 144"/>
                  <a:gd name="T47" fmla="*/ 1152 w 1152"/>
                  <a:gd name="T48" fmla="*/ 144 h 14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52" h="144">
                    <a:moveTo>
                      <a:pt x="0" y="144"/>
                    </a:moveTo>
                    <a:cubicBezTo>
                      <a:pt x="36" y="72"/>
                      <a:pt x="72" y="0"/>
                      <a:pt x="96" y="0"/>
                    </a:cubicBezTo>
                    <a:cubicBezTo>
                      <a:pt x="120" y="0"/>
                      <a:pt x="120" y="144"/>
                      <a:pt x="144" y="144"/>
                    </a:cubicBezTo>
                    <a:cubicBezTo>
                      <a:pt x="168" y="144"/>
                      <a:pt x="208" y="0"/>
                      <a:pt x="240" y="0"/>
                    </a:cubicBezTo>
                    <a:cubicBezTo>
                      <a:pt x="272" y="0"/>
                      <a:pt x="312" y="144"/>
                      <a:pt x="336" y="144"/>
                    </a:cubicBezTo>
                    <a:cubicBezTo>
                      <a:pt x="360" y="144"/>
                      <a:pt x="360" y="0"/>
                      <a:pt x="384" y="0"/>
                    </a:cubicBezTo>
                    <a:cubicBezTo>
                      <a:pt x="408" y="0"/>
                      <a:pt x="448" y="144"/>
                      <a:pt x="480" y="144"/>
                    </a:cubicBezTo>
                    <a:cubicBezTo>
                      <a:pt x="512" y="144"/>
                      <a:pt x="544" y="0"/>
                      <a:pt x="576" y="0"/>
                    </a:cubicBezTo>
                    <a:cubicBezTo>
                      <a:pt x="608" y="0"/>
                      <a:pt x="640" y="144"/>
                      <a:pt x="672" y="144"/>
                    </a:cubicBezTo>
                    <a:cubicBezTo>
                      <a:pt x="704" y="144"/>
                      <a:pt x="744" y="0"/>
                      <a:pt x="768" y="0"/>
                    </a:cubicBezTo>
                    <a:cubicBezTo>
                      <a:pt x="792" y="0"/>
                      <a:pt x="792" y="144"/>
                      <a:pt x="816" y="144"/>
                    </a:cubicBezTo>
                    <a:cubicBezTo>
                      <a:pt x="840" y="144"/>
                      <a:pt x="888" y="0"/>
                      <a:pt x="912" y="0"/>
                    </a:cubicBezTo>
                    <a:cubicBezTo>
                      <a:pt x="936" y="0"/>
                      <a:pt x="936" y="144"/>
                      <a:pt x="960" y="144"/>
                    </a:cubicBezTo>
                    <a:cubicBezTo>
                      <a:pt x="984" y="144"/>
                      <a:pt x="1024" y="0"/>
                      <a:pt x="1056" y="0"/>
                    </a:cubicBezTo>
                    <a:cubicBezTo>
                      <a:pt x="1088" y="0"/>
                      <a:pt x="1136" y="120"/>
                      <a:pt x="1152" y="144"/>
                    </a:cubicBezTo>
                  </a:path>
                </a:pathLst>
              </a:custGeom>
              <a:noFill/>
              <a:ln w="9525">
                <a:solidFill>
                  <a:schemeClr val="bg1"/>
                </a:solidFill>
                <a:round/>
                <a:headEnd/>
                <a:tailEnd type="triangle" w="med" len="med"/>
              </a:ln>
            </p:spPr>
            <p:txBody>
              <a:bodyPr wrap="none" anchor="ctr"/>
              <a:lstStyle/>
              <a:p>
                <a:endParaRPr lang="en-US"/>
              </a:p>
            </p:txBody>
          </p:sp>
        </p:grpSp>
      </p:grpSp>
      <p:sp>
        <p:nvSpPr>
          <p:cNvPr id="18" name="Slide Number Placeholder 17"/>
          <p:cNvSpPr>
            <a:spLocks noGrp="1"/>
          </p:cNvSpPr>
          <p:nvPr>
            <p:ph type="sldNum" sz="quarter" idx="12"/>
          </p:nvPr>
        </p:nvSpPr>
        <p:spPr/>
        <p:txBody>
          <a:bodyPr/>
          <a:lstStyle/>
          <a:p>
            <a:pPr>
              <a:defRPr/>
            </a:pPr>
            <a:fld id="{68A458C8-0386-4430-B55D-ED44794BE158}" type="slidenum">
              <a:rPr lang="en-US" smtClean="0"/>
              <a:pPr>
                <a:defRPr/>
              </a:pPr>
              <a:t>22</a:t>
            </a:fld>
            <a:endParaRPr lang="en-US" dirty="0"/>
          </a:p>
        </p:txBody>
      </p:sp>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ctrTitle"/>
          </p:nvPr>
        </p:nvSpPr>
        <p:spPr>
          <a:xfrm>
            <a:off x="1066800" y="1219200"/>
            <a:ext cx="7239000" cy="1905000"/>
          </a:xfrm>
        </p:spPr>
        <p:txBody>
          <a:bodyPr/>
          <a:lstStyle/>
          <a:p>
            <a:r>
              <a:rPr lang="en-US" sz="4000" smtClean="0"/>
              <a:t/>
            </a:r>
            <a:br>
              <a:rPr lang="en-US" sz="4000" smtClean="0"/>
            </a:br>
            <a:r>
              <a:rPr lang="en-US" sz="4000" smtClean="0"/>
              <a:t/>
            </a:r>
            <a:br>
              <a:rPr lang="en-US" sz="4000" smtClean="0"/>
            </a:br>
            <a:r>
              <a:rPr lang="en-US" smtClean="0"/>
              <a:t>Any Questions?  </a:t>
            </a:r>
            <a:br>
              <a:rPr lang="en-US" smtClean="0"/>
            </a:br>
            <a:r>
              <a:rPr lang="en-US" sz="4000" smtClean="0"/>
              <a:t/>
            </a:r>
            <a:br>
              <a:rPr lang="en-US" sz="4000" smtClean="0"/>
            </a:br>
            <a:endParaRPr lang="en-US" sz="4000" smtClean="0"/>
          </a:p>
        </p:txBody>
      </p:sp>
      <p:sp>
        <p:nvSpPr>
          <p:cNvPr id="282627" name="Rectangle 3"/>
          <p:cNvSpPr>
            <a:spLocks noGrp="1" noChangeArrowheads="1"/>
          </p:cNvSpPr>
          <p:nvPr>
            <p:ph type="subTitle" idx="1"/>
          </p:nvPr>
        </p:nvSpPr>
        <p:spPr/>
        <p:txBody>
          <a:bodyPr/>
          <a:lstStyle/>
          <a:p>
            <a:r>
              <a:rPr lang="en-US" smtClean="0"/>
              <a:t>Thank you for attending the training.</a:t>
            </a:r>
          </a:p>
        </p:txBody>
      </p:sp>
      <p:sp>
        <p:nvSpPr>
          <p:cNvPr id="4" name="Slide Number Placeholder 3"/>
          <p:cNvSpPr>
            <a:spLocks noGrp="1"/>
          </p:cNvSpPr>
          <p:nvPr>
            <p:ph type="sldNum" sz="quarter" idx="12"/>
          </p:nvPr>
        </p:nvSpPr>
        <p:spPr/>
        <p:txBody>
          <a:bodyPr/>
          <a:lstStyle/>
          <a:p>
            <a:pPr>
              <a:defRPr/>
            </a:pPr>
            <a:fld id="{FECB6B7F-9823-4F0B-B2E3-182BC99DEAB3}" type="slidenum">
              <a:rPr lang="en-US" smtClean="0"/>
              <a:pPr>
                <a:defRPr/>
              </a:pPr>
              <a:t>220</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050"/>
          <p:cNvSpPr>
            <a:spLocks noGrp="1" noChangeArrowheads="1"/>
          </p:cNvSpPr>
          <p:nvPr>
            <p:ph type="title"/>
          </p:nvPr>
        </p:nvSpPr>
        <p:spPr/>
        <p:txBody>
          <a:bodyPr/>
          <a:lstStyle/>
          <a:p>
            <a:r>
              <a:rPr lang="en-US" dirty="0" smtClean="0"/>
              <a:t>Photon Interactions with Matter</a:t>
            </a:r>
          </a:p>
        </p:txBody>
      </p:sp>
      <p:sp>
        <p:nvSpPr>
          <p:cNvPr id="74755" name="Rectangle 2051"/>
          <p:cNvSpPr>
            <a:spLocks noGrp="1" noChangeArrowheads="1"/>
          </p:cNvSpPr>
          <p:nvPr>
            <p:ph type="body" idx="1"/>
          </p:nvPr>
        </p:nvSpPr>
        <p:spPr>
          <a:noFill/>
        </p:spPr>
        <p:txBody>
          <a:bodyPr/>
          <a:lstStyle/>
          <a:p>
            <a:pPr>
              <a:buFontTx/>
              <a:buNone/>
            </a:pPr>
            <a:r>
              <a:rPr lang="en-US" dirty="0" smtClean="0"/>
              <a:t>	</a:t>
            </a:r>
          </a:p>
          <a:p>
            <a:pPr lvl="1"/>
            <a:r>
              <a:rPr lang="en-US" dirty="0" smtClean="0"/>
              <a:t>Photo-Electric Effect</a:t>
            </a:r>
          </a:p>
          <a:p>
            <a:pPr lvl="1"/>
            <a:r>
              <a:rPr lang="en-US" dirty="0" smtClean="0"/>
              <a:t>Compton Scattering</a:t>
            </a:r>
          </a:p>
          <a:p>
            <a:pPr lvl="1"/>
            <a:r>
              <a:rPr lang="en-US" dirty="0" smtClean="0"/>
              <a:t>Pair Production</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23</a:t>
            </a:fld>
            <a:endParaRPr lang="en-US"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685800" y="457200"/>
            <a:ext cx="7772400" cy="990600"/>
          </a:xfrm>
        </p:spPr>
        <p:txBody>
          <a:bodyPr/>
          <a:lstStyle/>
          <a:p>
            <a:r>
              <a:rPr lang="en-US" sz="3600" i="1" dirty="0" smtClean="0"/>
              <a:t>Photo-Electric Effect</a:t>
            </a:r>
            <a:endParaRPr lang="en-US" dirty="0" smtClean="0"/>
          </a:p>
        </p:txBody>
      </p:sp>
      <p:grpSp>
        <p:nvGrpSpPr>
          <p:cNvPr id="75779" name="Group 3"/>
          <p:cNvGrpSpPr>
            <a:grpSpLocks/>
          </p:cNvGrpSpPr>
          <p:nvPr/>
        </p:nvGrpSpPr>
        <p:grpSpPr bwMode="auto">
          <a:xfrm>
            <a:off x="1752600" y="2362200"/>
            <a:ext cx="5499100" cy="2217738"/>
            <a:chOff x="1104" y="1344"/>
            <a:chExt cx="3464" cy="1397"/>
          </a:xfrm>
        </p:grpSpPr>
        <p:sp>
          <p:nvSpPr>
            <p:cNvPr id="75782" name="Oval 4"/>
            <p:cNvSpPr>
              <a:spLocks noChangeArrowheads="1"/>
            </p:cNvSpPr>
            <p:nvPr/>
          </p:nvSpPr>
          <p:spPr bwMode="auto">
            <a:xfrm>
              <a:off x="3692" y="1919"/>
              <a:ext cx="170" cy="98"/>
            </a:xfrm>
            <a:prstGeom prst="ellipse">
              <a:avLst/>
            </a:prstGeom>
            <a:solidFill>
              <a:schemeClr val="accent2"/>
            </a:solidFill>
            <a:ln w="9525">
              <a:solidFill>
                <a:schemeClr val="bg1"/>
              </a:solidFill>
              <a:round/>
              <a:headEnd/>
              <a:tailEnd/>
            </a:ln>
          </p:spPr>
          <p:txBody>
            <a:bodyPr wrap="none" anchor="ctr"/>
            <a:lstStyle/>
            <a:p>
              <a:endParaRPr lang="en-US"/>
            </a:p>
          </p:txBody>
        </p:sp>
        <p:sp>
          <p:nvSpPr>
            <p:cNvPr id="75783" name="Freeform 5"/>
            <p:cNvSpPr>
              <a:spLocks/>
            </p:cNvSpPr>
            <p:nvPr/>
          </p:nvSpPr>
          <p:spPr bwMode="auto">
            <a:xfrm rot="1859387">
              <a:off x="1104" y="1344"/>
              <a:ext cx="2215" cy="203"/>
            </a:xfrm>
            <a:custGeom>
              <a:avLst/>
              <a:gdLst>
                <a:gd name="T0" fmla="*/ 0 w 2544"/>
                <a:gd name="T1" fmla="*/ 0 h 448"/>
                <a:gd name="T2" fmla="*/ 28 w 2544"/>
                <a:gd name="T3" fmla="*/ 0 h 448"/>
                <a:gd name="T4" fmla="*/ 97 w 2544"/>
                <a:gd name="T5" fmla="*/ 0 h 448"/>
                <a:gd name="T6" fmla="*/ 166 w 2544"/>
                <a:gd name="T7" fmla="*/ 0 h 448"/>
                <a:gd name="T8" fmla="*/ 233 w 2544"/>
                <a:gd name="T9" fmla="*/ 0 h 448"/>
                <a:gd name="T10" fmla="*/ 304 w 2544"/>
                <a:gd name="T11" fmla="*/ 0 h 448"/>
                <a:gd name="T12" fmla="*/ 373 w 2544"/>
                <a:gd name="T13" fmla="*/ 0 h 448"/>
                <a:gd name="T14" fmla="*/ 441 w 2544"/>
                <a:gd name="T15" fmla="*/ 0 h 448"/>
                <a:gd name="T16" fmla="*/ 510 w 2544"/>
                <a:gd name="T17" fmla="*/ 0 h 448"/>
                <a:gd name="T18" fmla="*/ 579 w 2544"/>
                <a:gd name="T19" fmla="*/ 0 h 448"/>
                <a:gd name="T20" fmla="*/ 621 w 2544"/>
                <a:gd name="T21" fmla="*/ 0 h 448"/>
                <a:gd name="T22" fmla="*/ 732 w 2544"/>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4"/>
                <a:gd name="T37" fmla="*/ 0 h 448"/>
                <a:gd name="T38" fmla="*/ 2544 w 2544"/>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4" h="448">
                  <a:moveTo>
                    <a:pt x="0" y="224"/>
                  </a:moveTo>
                  <a:cubicBezTo>
                    <a:pt x="20" y="240"/>
                    <a:pt x="40" y="256"/>
                    <a:pt x="96" y="224"/>
                  </a:cubicBezTo>
                  <a:cubicBezTo>
                    <a:pt x="152" y="192"/>
                    <a:pt x="256" y="0"/>
                    <a:pt x="336" y="32"/>
                  </a:cubicBezTo>
                  <a:cubicBezTo>
                    <a:pt x="416" y="64"/>
                    <a:pt x="496" y="416"/>
                    <a:pt x="576" y="416"/>
                  </a:cubicBezTo>
                  <a:cubicBezTo>
                    <a:pt x="656" y="416"/>
                    <a:pt x="736" y="32"/>
                    <a:pt x="816" y="32"/>
                  </a:cubicBezTo>
                  <a:cubicBezTo>
                    <a:pt x="896" y="32"/>
                    <a:pt x="976" y="416"/>
                    <a:pt x="1056" y="416"/>
                  </a:cubicBezTo>
                  <a:cubicBezTo>
                    <a:pt x="1136" y="416"/>
                    <a:pt x="1216" y="32"/>
                    <a:pt x="1296" y="32"/>
                  </a:cubicBezTo>
                  <a:cubicBezTo>
                    <a:pt x="1376" y="32"/>
                    <a:pt x="1456" y="416"/>
                    <a:pt x="1536" y="416"/>
                  </a:cubicBezTo>
                  <a:cubicBezTo>
                    <a:pt x="1616" y="416"/>
                    <a:pt x="1696" y="32"/>
                    <a:pt x="1776" y="32"/>
                  </a:cubicBezTo>
                  <a:cubicBezTo>
                    <a:pt x="1856" y="32"/>
                    <a:pt x="1952" y="384"/>
                    <a:pt x="2016" y="416"/>
                  </a:cubicBezTo>
                  <a:cubicBezTo>
                    <a:pt x="2080" y="448"/>
                    <a:pt x="2072" y="264"/>
                    <a:pt x="2160" y="224"/>
                  </a:cubicBezTo>
                  <a:cubicBezTo>
                    <a:pt x="2248" y="184"/>
                    <a:pt x="2480" y="184"/>
                    <a:pt x="2544" y="176"/>
                  </a:cubicBezTo>
                </a:path>
              </a:pathLst>
            </a:custGeom>
            <a:noFill/>
            <a:ln w="9525">
              <a:solidFill>
                <a:schemeClr val="bg1"/>
              </a:solidFill>
              <a:round/>
              <a:headEnd type="oval" w="med" len="med"/>
              <a:tailEnd type="triangle" w="med" len="med"/>
            </a:ln>
          </p:spPr>
          <p:txBody>
            <a:bodyPr wrap="none" anchor="ctr"/>
            <a:lstStyle/>
            <a:p>
              <a:endParaRPr lang="en-US"/>
            </a:p>
          </p:txBody>
        </p:sp>
        <p:grpSp>
          <p:nvGrpSpPr>
            <p:cNvPr id="75784" name="Group 6"/>
            <p:cNvGrpSpPr>
              <a:grpSpLocks/>
            </p:cNvGrpSpPr>
            <p:nvPr/>
          </p:nvGrpSpPr>
          <p:grpSpPr bwMode="auto">
            <a:xfrm>
              <a:off x="3032" y="1360"/>
              <a:ext cx="1536" cy="1200"/>
              <a:chOff x="1248" y="1728"/>
              <a:chExt cx="432" cy="432"/>
            </a:xfrm>
          </p:grpSpPr>
          <p:sp>
            <p:nvSpPr>
              <p:cNvPr id="75787" name="Oval 7"/>
              <p:cNvSpPr>
                <a:spLocks noChangeArrowheads="1"/>
              </p:cNvSpPr>
              <p:nvPr/>
            </p:nvSpPr>
            <p:spPr bwMode="auto">
              <a:xfrm>
                <a:off x="1392" y="1728"/>
                <a:ext cx="144" cy="432"/>
              </a:xfrm>
              <a:prstGeom prst="ellipse">
                <a:avLst/>
              </a:prstGeom>
              <a:noFill/>
              <a:ln w="9525">
                <a:solidFill>
                  <a:schemeClr val="bg1"/>
                </a:solidFill>
                <a:round/>
                <a:headEnd/>
                <a:tailEnd/>
              </a:ln>
            </p:spPr>
            <p:txBody>
              <a:bodyPr wrap="none" anchor="ctr"/>
              <a:lstStyle/>
              <a:p>
                <a:endParaRPr lang="en-US"/>
              </a:p>
            </p:txBody>
          </p:sp>
          <p:sp>
            <p:nvSpPr>
              <p:cNvPr id="75788" name="Oval 8"/>
              <p:cNvSpPr>
                <a:spLocks noChangeArrowheads="1"/>
              </p:cNvSpPr>
              <p:nvPr/>
            </p:nvSpPr>
            <p:spPr bwMode="auto">
              <a:xfrm rot="3797417">
                <a:off x="1392" y="1728"/>
                <a:ext cx="144" cy="432"/>
              </a:xfrm>
              <a:prstGeom prst="ellipse">
                <a:avLst/>
              </a:prstGeom>
              <a:noFill/>
              <a:ln w="9525">
                <a:solidFill>
                  <a:schemeClr val="bg1"/>
                </a:solidFill>
                <a:round/>
                <a:headEnd/>
                <a:tailEnd/>
              </a:ln>
            </p:spPr>
            <p:txBody>
              <a:bodyPr wrap="none" anchor="ctr"/>
              <a:lstStyle/>
              <a:p>
                <a:endParaRPr lang="en-US"/>
              </a:p>
            </p:txBody>
          </p:sp>
          <p:sp>
            <p:nvSpPr>
              <p:cNvPr id="75789" name="Oval 9"/>
              <p:cNvSpPr>
                <a:spLocks noChangeArrowheads="1"/>
              </p:cNvSpPr>
              <p:nvPr/>
            </p:nvSpPr>
            <p:spPr bwMode="auto">
              <a:xfrm rot="-2691437">
                <a:off x="1392" y="1728"/>
                <a:ext cx="144" cy="432"/>
              </a:xfrm>
              <a:prstGeom prst="ellipse">
                <a:avLst/>
              </a:prstGeom>
              <a:noFill/>
              <a:ln w="9525">
                <a:solidFill>
                  <a:schemeClr val="bg1"/>
                </a:solidFill>
                <a:round/>
                <a:headEnd/>
                <a:tailEnd/>
              </a:ln>
            </p:spPr>
            <p:txBody>
              <a:bodyPr wrap="none" anchor="ctr"/>
              <a:lstStyle/>
              <a:p>
                <a:endParaRPr lang="en-US"/>
              </a:p>
            </p:txBody>
          </p:sp>
        </p:grpSp>
        <p:sp>
          <p:nvSpPr>
            <p:cNvPr id="75785" name="Line 10"/>
            <p:cNvSpPr>
              <a:spLocks noChangeShapeType="1"/>
            </p:cNvSpPr>
            <p:nvPr/>
          </p:nvSpPr>
          <p:spPr bwMode="auto">
            <a:xfrm flipH="1">
              <a:off x="1876" y="2343"/>
              <a:ext cx="1193" cy="200"/>
            </a:xfrm>
            <a:prstGeom prst="line">
              <a:avLst/>
            </a:prstGeom>
            <a:noFill/>
            <a:ln w="9525">
              <a:solidFill>
                <a:schemeClr val="bg1"/>
              </a:solidFill>
              <a:round/>
              <a:headEnd/>
              <a:tailEnd type="triangle" w="med" len="med"/>
            </a:ln>
          </p:spPr>
          <p:txBody>
            <a:bodyPr wrap="none" anchor="ctr"/>
            <a:lstStyle/>
            <a:p>
              <a:endParaRPr lang="en-US"/>
            </a:p>
          </p:txBody>
        </p:sp>
        <p:sp>
          <p:nvSpPr>
            <p:cNvPr id="75786" name="Text Box 11"/>
            <p:cNvSpPr txBox="1">
              <a:spLocks noChangeArrowheads="1"/>
            </p:cNvSpPr>
            <p:nvPr/>
          </p:nvSpPr>
          <p:spPr bwMode="auto">
            <a:xfrm>
              <a:off x="1445" y="2453"/>
              <a:ext cx="1022" cy="288"/>
            </a:xfrm>
            <a:prstGeom prst="rect">
              <a:avLst/>
            </a:prstGeom>
            <a:noFill/>
            <a:ln w="9525">
              <a:noFill/>
              <a:miter lim="800000"/>
              <a:headEnd/>
              <a:tailEnd/>
            </a:ln>
          </p:spPr>
          <p:txBody>
            <a:bodyPr lIns="91432" tIns="45716" rIns="91432" bIns="45716">
              <a:spAutoFit/>
            </a:bodyPr>
            <a:lstStyle/>
            <a:p>
              <a:pPr algn="l">
                <a:spcBef>
                  <a:spcPct val="50000"/>
                </a:spcBef>
              </a:pPr>
              <a:r>
                <a:rPr lang="en-US" sz="2400" b="1">
                  <a:solidFill>
                    <a:schemeClr val="bg1"/>
                  </a:solidFill>
                </a:rPr>
                <a:t>e</a:t>
              </a:r>
              <a:r>
                <a:rPr lang="en-US" sz="2400" b="1" baseline="32000">
                  <a:solidFill>
                    <a:schemeClr val="bg1"/>
                  </a:solidFill>
                </a:rPr>
                <a:t>-</a:t>
              </a:r>
              <a:endParaRPr lang="en-US" sz="2400">
                <a:solidFill>
                  <a:schemeClr val="bg1"/>
                </a:solidFill>
              </a:endParaRPr>
            </a:p>
          </p:txBody>
        </p:sp>
      </p:grpSp>
      <p:sp>
        <p:nvSpPr>
          <p:cNvPr id="75781" name="Text Box 13"/>
          <p:cNvSpPr txBox="1">
            <a:spLocks noChangeArrowheads="1"/>
          </p:cNvSpPr>
          <p:nvPr/>
        </p:nvSpPr>
        <p:spPr bwMode="auto">
          <a:xfrm>
            <a:off x="2819400" y="4724400"/>
            <a:ext cx="4648200" cy="1600438"/>
          </a:xfrm>
          <a:prstGeom prst="rect">
            <a:avLst/>
          </a:prstGeom>
          <a:noFill/>
          <a:ln w="9525">
            <a:noFill/>
            <a:miter lim="800000"/>
            <a:headEnd/>
            <a:tailEnd/>
          </a:ln>
        </p:spPr>
        <p:txBody>
          <a:bodyPr>
            <a:spAutoFit/>
          </a:bodyPr>
          <a:lstStyle/>
          <a:p>
            <a:pPr algn="l">
              <a:spcBef>
                <a:spcPct val="50000"/>
              </a:spcBef>
            </a:pPr>
            <a:endParaRPr lang="en-US" sz="2800" dirty="0">
              <a:solidFill>
                <a:schemeClr val="bg1"/>
              </a:solidFill>
              <a:latin typeface="Arial" charset="0"/>
              <a:sym typeface="Symbol" pitchFamily="18" charset="2"/>
            </a:endParaRPr>
          </a:p>
          <a:p>
            <a:pPr algn="l">
              <a:spcBef>
                <a:spcPct val="50000"/>
              </a:spcBef>
            </a:pPr>
            <a:endParaRPr lang="en-US" sz="2800" dirty="0">
              <a:solidFill>
                <a:schemeClr val="bg1"/>
              </a:solidFill>
              <a:latin typeface="Arial" charset="0"/>
              <a:sym typeface="Symbol" pitchFamily="18" charset="2"/>
            </a:endParaRPr>
          </a:p>
          <a:p>
            <a:pPr algn="l">
              <a:spcBef>
                <a:spcPct val="50000"/>
              </a:spcBef>
            </a:pPr>
            <a:endParaRPr lang="en-US" sz="2800" baseline="-25000" dirty="0">
              <a:solidFill>
                <a:schemeClr val="bg1"/>
              </a:solidFill>
              <a:latin typeface="Arial" charset="0"/>
              <a:sym typeface="Symbol" pitchFamily="18" charset="2"/>
            </a:endParaRPr>
          </a:p>
        </p:txBody>
      </p:sp>
      <p:sp>
        <p:nvSpPr>
          <p:cNvPr id="14" name="Slide Number Placeholder 13"/>
          <p:cNvSpPr>
            <a:spLocks noGrp="1"/>
          </p:cNvSpPr>
          <p:nvPr>
            <p:ph type="sldNum" sz="quarter" idx="12"/>
          </p:nvPr>
        </p:nvSpPr>
        <p:spPr/>
        <p:txBody>
          <a:bodyPr/>
          <a:lstStyle/>
          <a:p>
            <a:pPr>
              <a:defRPr/>
            </a:pPr>
            <a:fld id="{68A458C8-0386-4430-B55D-ED44794BE158}" type="slidenum">
              <a:rPr lang="en-US" smtClean="0"/>
              <a:pPr>
                <a:defRPr/>
              </a:pPr>
              <a:t>24</a:t>
            </a:fld>
            <a:endParaRPr lang="en-US"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685800" y="609600"/>
            <a:ext cx="7772400" cy="1219200"/>
          </a:xfrm>
        </p:spPr>
        <p:txBody>
          <a:bodyPr/>
          <a:lstStyle/>
          <a:p>
            <a:r>
              <a:rPr lang="en-US" sz="3600" i="1" dirty="0" smtClean="0"/>
              <a:t>Compton Scattering</a:t>
            </a:r>
            <a:endParaRPr lang="en-US" dirty="0" smtClean="0"/>
          </a:p>
        </p:txBody>
      </p:sp>
      <p:sp>
        <p:nvSpPr>
          <p:cNvPr id="77827" name="Text Box 3"/>
          <p:cNvSpPr txBox="1">
            <a:spLocks noChangeArrowheads="1"/>
          </p:cNvSpPr>
          <p:nvPr/>
        </p:nvSpPr>
        <p:spPr bwMode="auto">
          <a:xfrm>
            <a:off x="6394450" y="3432175"/>
            <a:ext cx="1046163" cy="457200"/>
          </a:xfrm>
          <a:prstGeom prst="rect">
            <a:avLst/>
          </a:prstGeom>
          <a:noFill/>
          <a:ln w="9525">
            <a:noFill/>
            <a:miter lim="800000"/>
            <a:headEnd/>
            <a:tailEnd/>
          </a:ln>
        </p:spPr>
        <p:txBody>
          <a:bodyPr lIns="91432" tIns="45716" rIns="91432" bIns="45716">
            <a:spAutoFit/>
          </a:bodyPr>
          <a:lstStyle/>
          <a:p>
            <a:pPr algn="l">
              <a:spcBef>
                <a:spcPct val="50000"/>
              </a:spcBef>
            </a:pPr>
            <a:r>
              <a:rPr lang="en-US" sz="2400" b="1">
                <a:solidFill>
                  <a:schemeClr val="bg1"/>
                </a:solidFill>
              </a:rPr>
              <a:t>e</a:t>
            </a:r>
            <a:r>
              <a:rPr lang="en-US" sz="2400" b="1" baseline="32000">
                <a:solidFill>
                  <a:schemeClr val="bg1"/>
                </a:solidFill>
              </a:rPr>
              <a:t>-</a:t>
            </a:r>
            <a:endParaRPr lang="en-US" sz="2400">
              <a:solidFill>
                <a:schemeClr val="bg1"/>
              </a:solidFill>
            </a:endParaRPr>
          </a:p>
        </p:txBody>
      </p:sp>
      <p:sp>
        <p:nvSpPr>
          <p:cNvPr id="77828" name="Freeform 4"/>
          <p:cNvSpPr>
            <a:spLocks/>
          </p:cNvSpPr>
          <p:nvPr/>
        </p:nvSpPr>
        <p:spPr bwMode="auto">
          <a:xfrm>
            <a:off x="2209800" y="3124200"/>
            <a:ext cx="2266950" cy="307975"/>
          </a:xfrm>
          <a:custGeom>
            <a:avLst/>
            <a:gdLst>
              <a:gd name="T0" fmla="*/ 0 w 2544"/>
              <a:gd name="T1" fmla="*/ 2147483647 h 448"/>
              <a:gd name="T2" fmla="*/ 2147483647 w 2544"/>
              <a:gd name="T3" fmla="*/ 2147483647 h 448"/>
              <a:gd name="T4" fmla="*/ 2147483647 w 2544"/>
              <a:gd name="T5" fmla="*/ 2147483647 h 448"/>
              <a:gd name="T6" fmla="*/ 2147483647 w 2544"/>
              <a:gd name="T7" fmla="*/ 2147483647 h 448"/>
              <a:gd name="T8" fmla="*/ 2147483647 w 2544"/>
              <a:gd name="T9" fmla="*/ 2147483647 h 448"/>
              <a:gd name="T10" fmla="*/ 2147483647 w 2544"/>
              <a:gd name="T11" fmla="*/ 2147483647 h 448"/>
              <a:gd name="T12" fmla="*/ 2147483647 w 2544"/>
              <a:gd name="T13" fmla="*/ 2147483647 h 448"/>
              <a:gd name="T14" fmla="*/ 2147483647 w 2544"/>
              <a:gd name="T15" fmla="*/ 2147483647 h 448"/>
              <a:gd name="T16" fmla="*/ 2147483647 w 2544"/>
              <a:gd name="T17" fmla="*/ 2147483647 h 448"/>
              <a:gd name="T18" fmla="*/ 2147483647 w 2544"/>
              <a:gd name="T19" fmla="*/ 2147483647 h 448"/>
              <a:gd name="T20" fmla="*/ 2147483647 w 2544"/>
              <a:gd name="T21" fmla="*/ 2147483647 h 448"/>
              <a:gd name="T22" fmla="*/ 2147483647 w 2544"/>
              <a:gd name="T23" fmla="*/ 2147483647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4"/>
              <a:gd name="T37" fmla="*/ 0 h 448"/>
              <a:gd name="T38" fmla="*/ 2544 w 2544"/>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4" h="448">
                <a:moveTo>
                  <a:pt x="0" y="224"/>
                </a:moveTo>
                <a:cubicBezTo>
                  <a:pt x="20" y="240"/>
                  <a:pt x="40" y="256"/>
                  <a:pt x="96" y="224"/>
                </a:cubicBezTo>
                <a:cubicBezTo>
                  <a:pt x="152" y="192"/>
                  <a:pt x="256" y="0"/>
                  <a:pt x="336" y="32"/>
                </a:cubicBezTo>
                <a:cubicBezTo>
                  <a:pt x="416" y="64"/>
                  <a:pt x="496" y="416"/>
                  <a:pt x="576" y="416"/>
                </a:cubicBezTo>
                <a:cubicBezTo>
                  <a:pt x="656" y="416"/>
                  <a:pt x="736" y="32"/>
                  <a:pt x="816" y="32"/>
                </a:cubicBezTo>
                <a:cubicBezTo>
                  <a:pt x="896" y="32"/>
                  <a:pt x="976" y="416"/>
                  <a:pt x="1056" y="416"/>
                </a:cubicBezTo>
                <a:cubicBezTo>
                  <a:pt x="1136" y="416"/>
                  <a:pt x="1216" y="32"/>
                  <a:pt x="1296" y="32"/>
                </a:cubicBezTo>
                <a:cubicBezTo>
                  <a:pt x="1376" y="32"/>
                  <a:pt x="1456" y="416"/>
                  <a:pt x="1536" y="416"/>
                </a:cubicBezTo>
                <a:cubicBezTo>
                  <a:pt x="1616" y="416"/>
                  <a:pt x="1696" y="32"/>
                  <a:pt x="1776" y="32"/>
                </a:cubicBezTo>
                <a:cubicBezTo>
                  <a:pt x="1856" y="32"/>
                  <a:pt x="1952" y="384"/>
                  <a:pt x="2016" y="416"/>
                </a:cubicBezTo>
                <a:cubicBezTo>
                  <a:pt x="2080" y="448"/>
                  <a:pt x="2072" y="264"/>
                  <a:pt x="2160" y="224"/>
                </a:cubicBezTo>
                <a:cubicBezTo>
                  <a:pt x="2248" y="184"/>
                  <a:pt x="2480" y="184"/>
                  <a:pt x="2544" y="176"/>
                </a:cubicBezTo>
              </a:path>
            </a:pathLst>
          </a:custGeom>
          <a:noFill/>
          <a:ln w="9525">
            <a:solidFill>
              <a:schemeClr val="bg1"/>
            </a:solidFill>
            <a:round/>
            <a:headEnd type="oval" w="med" len="med"/>
            <a:tailEnd type="triangle" w="med" len="med"/>
          </a:ln>
        </p:spPr>
        <p:txBody>
          <a:bodyPr wrap="none" anchor="ctr"/>
          <a:lstStyle/>
          <a:p>
            <a:endParaRPr lang="en-US"/>
          </a:p>
        </p:txBody>
      </p:sp>
      <p:sp>
        <p:nvSpPr>
          <p:cNvPr id="77829" name="Freeform 5"/>
          <p:cNvSpPr>
            <a:spLocks/>
          </p:cNvSpPr>
          <p:nvPr/>
        </p:nvSpPr>
        <p:spPr bwMode="auto">
          <a:xfrm rot="-1936133">
            <a:off x="5173663" y="2209800"/>
            <a:ext cx="2266950" cy="306388"/>
          </a:xfrm>
          <a:custGeom>
            <a:avLst/>
            <a:gdLst>
              <a:gd name="T0" fmla="*/ 0 w 2544"/>
              <a:gd name="T1" fmla="*/ 2147483647 h 448"/>
              <a:gd name="T2" fmla="*/ 2147483647 w 2544"/>
              <a:gd name="T3" fmla="*/ 2147483647 h 448"/>
              <a:gd name="T4" fmla="*/ 2147483647 w 2544"/>
              <a:gd name="T5" fmla="*/ 2147483647 h 448"/>
              <a:gd name="T6" fmla="*/ 2147483647 w 2544"/>
              <a:gd name="T7" fmla="*/ 2147483647 h 448"/>
              <a:gd name="T8" fmla="*/ 2147483647 w 2544"/>
              <a:gd name="T9" fmla="*/ 2147483647 h 448"/>
              <a:gd name="T10" fmla="*/ 2147483647 w 2544"/>
              <a:gd name="T11" fmla="*/ 2147483647 h 448"/>
              <a:gd name="T12" fmla="*/ 2147483647 w 2544"/>
              <a:gd name="T13" fmla="*/ 2147483647 h 448"/>
              <a:gd name="T14" fmla="*/ 2147483647 w 2544"/>
              <a:gd name="T15" fmla="*/ 2147483647 h 448"/>
              <a:gd name="T16" fmla="*/ 2147483647 w 2544"/>
              <a:gd name="T17" fmla="*/ 2147483647 h 448"/>
              <a:gd name="T18" fmla="*/ 2147483647 w 2544"/>
              <a:gd name="T19" fmla="*/ 2147483647 h 448"/>
              <a:gd name="T20" fmla="*/ 2147483647 w 2544"/>
              <a:gd name="T21" fmla="*/ 2147483647 h 448"/>
              <a:gd name="T22" fmla="*/ 2147483647 w 2544"/>
              <a:gd name="T23" fmla="*/ 2147483647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4"/>
              <a:gd name="T37" fmla="*/ 0 h 448"/>
              <a:gd name="T38" fmla="*/ 2544 w 2544"/>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4" h="448">
                <a:moveTo>
                  <a:pt x="0" y="224"/>
                </a:moveTo>
                <a:cubicBezTo>
                  <a:pt x="20" y="240"/>
                  <a:pt x="40" y="256"/>
                  <a:pt x="96" y="224"/>
                </a:cubicBezTo>
                <a:cubicBezTo>
                  <a:pt x="152" y="192"/>
                  <a:pt x="256" y="0"/>
                  <a:pt x="336" y="32"/>
                </a:cubicBezTo>
                <a:cubicBezTo>
                  <a:pt x="416" y="64"/>
                  <a:pt x="496" y="416"/>
                  <a:pt x="576" y="416"/>
                </a:cubicBezTo>
                <a:cubicBezTo>
                  <a:pt x="656" y="416"/>
                  <a:pt x="736" y="32"/>
                  <a:pt x="816" y="32"/>
                </a:cubicBezTo>
                <a:cubicBezTo>
                  <a:pt x="896" y="32"/>
                  <a:pt x="976" y="416"/>
                  <a:pt x="1056" y="416"/>
                </a:cubicBezTo>
                <a:cubicBezTo>
                  <a:pt x="1136" y="416"/>
                  <a:pt x="1216" y="32"/>
                  <a:pt x="1296" y="32"/>
                </a:cubicBezTo>
                <a:cubicBezTo>
                  <a:pt x="1376" y="32"/>
                  <a:pt x="1456" y="416"/>
                  <a:pt x="1536" y="416"/>
                </a:cubicBezTo>
                <a:cubicBezTo>
                  <a:pt x="1616" y="416"/>
                  <a:pt x="1696" y="32"/>
                  <a:pt x="1776" y="32"/>
                </a:cubicBezTo>
                <a:cubicBezTo>
                  <a:pt x="1856" y="32"/>
                  <a:pt x="1952" y="384"/>
                  <a:pt x="2016" y="416"/>
                </a:cubicBezTo>
                <a:cubicBezTo>
                  <a:pt x="2080" y="448"/>
                  <a:pt x="2072" y="264"/>
                  <a:pt x="2160" y="224"/>
                </a:cubicBezTo>
                <a:cubicBezTo>
                  <a:pt x="2248" y="184"/>
                  <a:pt x="2480" y="184"/>
                  <a:pt x="2544" y="176"/>
                </a:cubicBezTo>
              </a:path>
            </a:pathLst>
          </a:custGeom>
          <a:noFill/>
          <a:ln w="9525">
            <a:solidFill>
              <a:schemeClr val="bg1"/>
            </a:solidFill>
            <a:round/>
            <a:headEnd type="oval" w="med" len="med"/>
            <a:tailEnd type="triangle" w="med" len="med"/>
          </a:ln>
        </p:spPr>
        <p:txBody>
          <a:bodyPr wrap="none" anchor="ctr"/>
          <a:lstStyle/>
          <a:p>
            <a:endParaRPr lang="en-US"/>
          </a:p>
        </p:txBody>
      </p:sp>
      <p:grpSp>
        <p:nvGrpSpPr>
          <p:cNvPr id="77830" name="Group 6"/>
          <p:cNvGrpSpPr>
            <a:grpSpLocks/>
          </p:cNvGrpSpPr>
          <p:nvPr/>
        </p:nvGrpSpPr>
        <p:grpSpPr bwMode="auto">
          <a:xfrm>
            <a:off x="4127500" y="2668588"/>
            <a:ext cx="1570038" cy="1371600"/>
            <a:chOff x="1824" y="1776"/>
            <a:chExt cx="432" cy="432"/>
          </a:xfrm>
        </p:grpSpPr>
        <p:grpSp>
          <p:nvGrpSpPr>
            <p:cNvPr id="77842" name="Group 7"/>
            <p:cNvGrpSpPr>
              <a:grpSpLocks/>
            </p:cNvGrpSpPr>
            <p:nvPr/>
          </p:nvGrpSpPr>
          <p:grpSpPr bwMode="auto">
            <a:xfrm>
              <a:off x="1824" y="1776"/>
              <a:ext cx="432" cy="432"/>
              <a:chOff x="1248" y="1728"/>
              <a:chExt cx="432" cy="432"/>
            </a:xfrm>
          </p:grpSpPr>
          <p:sp>
            <p:nvSpPr>
              <p:cNvPr id="77844" name="Oval 8"/>
              <p:cNvSpPr>
                <a:spLocks noChangeArrowheads="1"/>
              </p:cNvSpPr>
              <p:nvPr/>
            </p:nvSpPr>
            <p:spPr bwMode="auto">
              <a:xfrm>
                <a:off x="1392" y="1728"/>
                <a:ext cx="144" cy="432"/>
              </a:xfrm>
              <a:prstGeom prst="ellipse">
                <a:avLst/>
              </a:prstGeom>
              <a:noFill/>
              <a:ln w="9525">
                <a:solidFill>
                  <a:schemeClr val="bg1"/>
                </a:solidFill>
                <a:round/>
                <a:headEnd/>
                <a:tailEnd/>
              </a:ln>
            </p:spPr>
            <p:txBody>
              <a:bodyPr wrap="none" anchor="ctr"/>
              <a:lstStyle/>
              <a:p>
                <a:endParaRPr lang="en-US"/>
              </a:p>
            </p:txBody>
          </p:sp>
          <p:sp>
            <p:nvSpPr>
              <p:cNvPr id="77845" name="Oval 9"/>
              <p:cNvSpPr>
                <a:spLocks noChangeArrowheads="1"/>
              </p:cNvSpPr>
              <p:nvPr/>
            </p:nvSpPr>
            <p:spPr bwMode="auto">
              <a:xfrm rot="3797417">
                <a:off x="1392" y="1728"/>
                <a:ext cx="144" cy="432"/>
              </a:xfrm>
              <a:prstGeom prst="ellipse">
                <a:avLst/>
              </a:prstGeom>
              <a:noFill/>
              <a:ln w="9525">
                <a:solidFill>
                  <a:schemeClr val="bg1"/>
                </a:solidFill>
                <a:round/>
                <a:headEnd/>
                <a:tailEnd/>
              </a:ln>
            </p:spPr>
            <p:txBody>
              <a:bodyPr wrap="none" anchor="ctr"/>
              <a:lstStyle/>
              <a:p>
                <a:endParaRPr lang="en-US"/>
              </a:p>
            </p:txBody>
          </p:sp>
          <p:sp>
            <p:nvSpPr>
              <p:cNvPr id="77846" name="Oval 10"/>
              <p:cNvSpPr>
                <a:spLocks noChangeArrowheads="1"/>
              </p:cNvSpPr>
              <p:nvPr/>
            </p:nvSpPr>
            <p:spPr bwMode="auto">
              <a:xfrm rot="-2691437">
                <a:off x="1392" y="1728"/>
                <a:ext cx="144" cy="432"/>
              </a:xfrm>
              <a:prstGeom prst="ellipse">
                <a:avLst/>
              </a:prstGeom>
              <a:noFill/>
              <a:ln w="9525">
                <a:solidFill>
                  <a:schemeClr val="bg1"/>
                </a:solidFill>
                <a:round/>
                <a:headEnd/>
                <a:tailEnd/>
              </a:ln>
            </p:spPr>
            <p:txBody>
              <a:bodyPr wrap="none" anchor="ctr"/>
              <a:lstStyle/>
              <a:p>
                <a:endParaRPr lang="en-US"/>
              </a:p>
            </p:txBody>
          </p:sp>
        </p:grpSp>
        <p:sp>
          <p:nvSpPr>
            <p:cNvPr id="77843" name="Oval 11"/>
            <p:cNvSpPr>
              <a:spLocks noChangeArrowheads="1"/>
            </p:cNvSpPr>
            <p:nvPr/>
          </p:nvSpPr>
          <p:spPr bwMode="auto">
            <a:xfrm>
              <a:off x="2016" y="1968"/>
              <a:ext cx="48" cy="48"/>
            </a:xfrm>
            <a:prstGeom prst="ellipse">
              <a:avLst/>
            </a:prstGeom>
            <a:solidFill>
              <a:schemeClr val="accent2"/>
            </a:solidFill>
            <a:ln w="9525">
              <a:solidFill>
                <a:schemeClr val="bg1"/>
              </a:solidFill>
              <a:round/>
              <a:headEnd/>
              <a:tailEnd/>
            </a:ln>
          </p:spPr>
          <p:txBody>
            <a:bodyPr wrap="none" anchor="ctr"/>
            <a:lstStyle/>
            <a:p>
              <a:endParaRPr lang="en-US"/>
            </a:p>
          </p:txBody>
        </p:sp>
      </p:grpSp>
      <p:sp>
        <p:nvSpPr>
          <p:cNvPr id="77831" name="Line 12"/>
          <p:cNvSpPr>
            <a:spLocks noChangeShapeType="1"/>
          </p:cNvSpPr>
          <p:nvPr/>
        </p:nvSpPr>
        <p:spPr bwMode="auto">
          <a:xfrm>
            <a:off x="5522913" y="3581400"/>
            <a:ext cx="1743075" cy="914400"/>
          </a:xfrm>
          <a:prstGeom prst="line">
            <a:avLst/>
          </a:prstGeom>
          <a:noFill/>
          <a:ln w="9525">
            <a:solidFill>
              <a:schemeClr val="bg1"/>
            </a:solidFill>
            <a:round/>
            <a:headEnd/>
            <a:tailEnd type="triangle" w="med" len="med"/>
          </a:ln>
        </p:spPr>
        <p:txBody>
          <a:bodyPr wrap="none" anchor="ctr"/>
          <a:lstStyle/>
          <a:p>
            <a:endParaRPr lang="en-US"/>
          </a:p>
        </p:txBody>
      </p:sp>
      <p:sp>
        <p:nvSpPr>
          <p:cNvPr id="77832" name="Line 13"/>
          <p:cNvSpPr>
            <a:spLocks noChangeShapeType="1"/>
          </p:cNvSpPr>
          <p:nvPr/>
        </p:nvSpPr>
        <p:spPr bwMode="auto">
          <a:xfrm>
            <a:off x="5397500" y="3352800"/>
            <a:ext cx="2451100" cy="0"/>
          </a:xfrm>
          <a:prstGeom prst="line">
            <a:avLst/>
          </a:prstGeom>
          <a:noFill/>
          <a:ln w="9525">
            <a:solidFill>
              <a:schemeClr val="bg1"/>
            </a:solidFill>
            <a:round/>
            <a:headEnd/>
            <a:tailEnd/>
          </a:ln>
        </p:spPr>
        <p:txBody>
          <a:bodyPr wrap="none" anchor="ctr"/>
          <a:lstStyle/>
          <a:p>
            <a:endParaRPr lang="en-US"/>
          </a:p>
        </p:txBody>
      </p:sp>
      <p:sp>
        <p:nvSpPr>
          <p:cNvPr id="77833" name="Arc 14"/>
          <p:cNvSpPr>
            <a:spLocks/>
          </p:cNvSpPr>
          <p:nvPr/>
        </p:nvSpPr>
        <p:spPr bwMode="auto">
          <a:xfrm>
            <a:off x="5478463" y="2819400"/>
            <a:ext cx="490537" cy="5334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bg1"/>
            </a:solidFill>
            <a:round/>
            <a:headEnd/>
            <a:tailEnd/>
          </a:ln>
        </p:spPr>
        <p:txBody>
          <a:bodyPr wrap="none" anchor="ctr"/>
          <a:lstStyle/>
          <a:p>
            <a:endParaRPr lang="en-US"/>
          </a:p>
        </p:txBody>
      </p:sp>
      <p:sp>
        <p:nvSpPr>
          <p:cNvPr id="77834" name="Arc 15"/>
          <p:cNvSpPr>
            <a:spLocks/>
          </p:cNvSpPr>
          <p:nvPr/>
        </p:nvSpPr>
        <p:spPr bwMode="auto">
          <a:xfrm>
            <a:off x="5478463" y="3352800"/>
            <a:ext cx="490537" cy="460375"/>
          </a:xfrm>
          <a:custGeom>
            <a:avLst/>
            <a:gdLst>
              <a:gd name="T0" fmla="*/ 2147483647 w 21600"/>
              <a:gd name="T1" fmla="*/ 0 h 12818"/>
              <a:gd name="T2" fmla="*/ 2147483647 w 21600"/>
              <a:gd name="T3" fmla="*/ 2147483647 h 12818"/>
              <a:gd name="T4" fmla="*/ 0 w 21600"/>
              <a:gd name="T5" fmla="*/ 2147483647 h 12818"/>
              <a:gd name="T6" fmla="*/ 0 60000 65536"/>
              <a:gd name="T7" fmla="*/ 0 60000 65536"/>
              <a:gd name="T8" fmla="*/ 0 60000 65536"/>
              <a:gd name="T9" fmla="*/ 0 w 21600"/>
              <a:gd name="T10" fmla="*/ 0 h 12818"/>
              <a:gd name="T11" fmla="*/ 21600 w 21600"/>
              <a:gd name="T12" fmla="*/ 12818 h 12818"/>
            </a:gdLst>
            <a:ahLst/>
            <a:cxnLst>
              <a:cxn ang="T6">
                <a:pos x="T0" y="T1"/>
              </a:cxn>
              <a:cxn ang="T7">
                <a:pos x="T2" y="T3"/>
              </a:cxn>
              <a:cxn ang="T8">
                <a:pos x="T4" y="T5"/>
              </a:cxn>
            </a:cxnLst>
            <a:rect l="T9" t="T10" r="T11" b="T12"/>
            <a:pathLst>
              <a:path w="21600" h="12818" fill="none" extrusionOk="0">
                <a:moveTo>
                  <a:pt x="17385" y="0"/>
                </a:moveTo>
                <a:cubicBezTo>
                  <a:pt x="20123" y="3713"/>
                  <a:pt x="21600" y="8205"/>
                  <a:pt x="21600" y="12818"/>
                </a:cubicBezTo>
              </a:path>
              <a:path w="21600" h="12818" stroke="0" extrusionOk="0">
                <a:moveTo>
                  <a:pt x="17385" y="0"/>
                </a:moveTo>
                <a:cubicBezTo>
                  <a:pt x="20123" y="3713"/>
                  <a:pt x="21600" y="8205"/>
                  <a:pt x="21600" y="12818"/>
                </a:cubicBezTo>
                <a:lnTo>
                  <a:pt x="0" y="12818"/>
                </a:lnTo>
                <a:close/>
              </a:path>
            </a:pathLst>
          </a:custGeom>
          <a:noFill/>
          <a:ln w="9525">
            <a:solidFill>
              <a:schemeClr val="bg1"/>
            </a:solidFill>
            <a:round/>
            <a:headEnd/>
            <a:tailEnd/>
          </a:ln>
        </p:spPr>
        <p:txBody>
          <a:bodyPr wrap="none" anchor="ctr"/>
          <a:lstStyle/>
          <a:p>
            <a:endParaRPr lang="en-US"/>
          </a:p>
        </p:txBody>
      </p:sp>
      <p:sp>
        <p:nvSpPr>
          <p:cNvPr id="77835" name="Text Box 16"/>
          <p:cNvSpPr txBox="1">
            <a:spLocks noChangeArrowheads="1"/>
          </p:cNvSpPr>
          <p:nvPr/>
        </p:nvSpPr>
        <p:spPr bwMode="auto">
          <a:xfrm>
            <a:off x="5969000" y="3352800"/>
            <a:ext cx="407988" cy="396875"/>
          </a:xfrm>
          <a:prstGeom prst="rect">
            <a:avLst/>
          </a:prstGeom>
          <a:noFill/>
          <a:ln w="9525">
            <a:noFill/>
            <a:miter lim="800000"/>
            <a:headEnd/>
            <a:tailEnd/>
          </a:ln>
        </p:spPr>
        <p:txBody>
          <a:bodyPr>
            <a:spAutoFit/>
          </a:bodyPr>
          <a:lstStyle/>
          <a:p>
            <a:pPr algn="l">
              <a:spcBef>
                <a:spcPct val="50000"/>
              </a:spcBef>
            </a:pPr>
            <a:r>
              <a:rPr lang="en-US">
                <a:solidFill>
                  <a:schemeClr val="bg1"/>
                </a:solidFill>
                <a:sym typeface="Symbol" pitchFamily="18" charset="2"/>
              </a:rPr>
              <a:t></a:t>
            </a:r>
            <a:endParaRPr lang="en-US">
              <a:solidFill>
                <a:schemeClr val="bg1"/>
              </a:solidFill>
            </a:endParaRPr>
          </a:p>
        </p:txBody>
      </p:sp>
      <p:sp>
        <p:nvSpPr>
          <p:cNvPr id="77836" name="Text Box 17"/>
          <p:cNvSpPr txBox="1">
            <a:spLocks noChangeArrowheads="1"/>
          </p:cNvSpPr>
          <p:nvPr/>
        </p:nvSpPr>
        <p:spPr bwMode="auto">
          <a:xfrm>
            <a:off x="5905500" y="2708826"/>
            <a:ext cx="488950" cy="396875"/>
          </a:xfrm>
          <a:prstGeom prst="rect">
            <a:avLst/>
          </a:prstGeom>
          <a:noFill/>
          <a:ln w="9525">
            <a:noFill/>
            <a:miter lim="800000"/>
            <a:headEnd/>
            <a:tailEnd/>
          </a:ln>
        </p:spPr>
        <p:txBody>
          <a:bodyPr>
            <a:spAutoFit/>
          </a:bodyPr>
          <a:lstStyle/>
          <a:p>
            <a:pPr algn="l">
              <a:spcBef>
                <a:spcPct val="50000"/>
              </a:spcBef>
            </a:pPr>
            <a:r>
              <a:rPr lang="en-US" i="1">
                <a:solidFill>
                  <a:schemeClr val="bg1"/>
                </a:solidFill>
                <a:sym typeface="Symbol" pitchFamily="18" charset="2"/>
              </a:rPr>
              <a:t></a:t>
            </a:r>
            <a:endParaRPr lang="en-US">
              <a:solidFill>
                <a:schemeClr val="bg1"/>
              </a:solidFill>
            </a:endParaRPr>
          </a:p>
        </p:txBody>
      </p:sp>
      <p:sp>
        <p:nvSpPr>
          <p:cNvPr id="77837" name="Text Box 18"/>
          <p:cNvSpPr txBox="1">
            <a:spLocks noChangeArrowheads="1"/>
          </p:cNvSpPr>
          <p:nvPr/>
        </p:nvSpPr>
        <p:spPr bwMode="auto">
          <a:xfrm>
            <a:off x="5486400" y="1981200"/>
            <a:ext cx="727075" cy="396875"/>
          </a:xfrm>
          <a:prstGeom prst="rect">
            <a:avLst/>
          </a:prstGeom>
          <a:noFill/>
          <a:ln w="9525">
            <a:noFill/>
            <a:miter lim="800000"/>
            <a:headEnd/>
            <a:tailEnd/>
          </a:ln>
        </p:spPr>
        <p:txBody>
          <a:bodyPr>
            <a:spAutoFit/>
          </a:bodyPr>
          <a:lstStyle/>
          <a:p>
            <a:pPr algn="l">
              <a:spcBef>
                <a:spcPct val="50000"/>
              </a:spcBef>
            </a:pPr>
            <a:r>
              <a:rPr lang="en-US">
                <a:solidFill>
                  <a:schemeClr val="bg1"/>
                </a:solidFill>
                <a:latin typeface="Arial" charset="0"/>
              </a:rPr>
              <a:t>h</a:t>
            </a:r>
            <a:r>
              <a:rPr lang="en-US">
                <a:solidFill>
                  <a:schemeClr val="bg1"/>
                </a:solidFill>
                <a:latin typeface="Arial" charset="0"/>
                <a:sym typeface="Arial" charset="0"/>
              </a:rPr>
              <a:t>v’</a:t>
            </a:r>
            <a:endParaRPr lang="en-US">
              <a:solidFill>
                <a:schemeClr val="bg1"/>
              </a:solidFill>
              <a:latin typeface="Arial" charset="0"/>
            </a:endParaRPr>
          </a:p>
        </p:txBody>
      </p:sp>
      <p:sp>
        <p:nvSpPr>
          <p:cNvPr id="77838" name="Text Box 19"/>
          <p:cNvSpPr txBox="1">
            <a:spLocks noChangeArrowheads="1"/>
          </p:cNvSpPr>
          <p:nvPr/>
        </p:nvSpPr>
        <p:spPr bwMode="auto">
          <a:xfrm>
            <a:off x="2590800" y="3505200"/>
            <a:ext cx="681038" cy="396875"/>
          </a:xfrm>
          <a:prstGeom prst="rect">
            <a:avLst/>
          </a:prstGeom>
          <a:noFill/>
          <a:ln w="9525">
            <a:noFill/>
            <a:miter lim="800000"/>
            <a:headEnd/>
            <a:tailEnd/>
          </a:ln>
        </p:spPr>
        <p:txBody>
          <a:bodyPr>
            <a:spAutoFit/>
          </a:bodyPr>
          <a:lstStyle/>
          <a:p>
            <a:pPr algn="l">
              <a:spcBef>
                <a:spcPct val="50000"/>
              </a:spcBef>
            </a:pPr>
            <a:r>
              <a:rPr lang="en-US">
                <a:solidFill>
                  <a:schemeClr val="bg1"/>
                </a:solidFill>
                <a:latin typeface="Arial" charset="0"/>
              </a:rPr>
              <a:t>h</a:t>
            </a:r>
            <a:r>
              <a:rPr lang="en-US">
                <a:solidFill>
                  <a:schemeClr val="bg1"/>
                </a:solidFill>
                <a:latin typeface="Arial" charset="0"/>
                <a:sym typeface="Arial" charset="0"/>
              </a:rPr>
              <a:t>v</a:t>
            </a:r>
            <a:endParaRPr lang="en-US">
              <a:solidFill>
                <a:schemeClr val="bg1"/>
              </a:solidFill>
              <a:latin typeface="Arial" charset="0"/>
            </a:endParaRPr>
          </a:p>
        </p:txBody>
      </p:sp>
      <p:sp>
        <p:nvSpPr>
          <p:cNvPr id="23" name="Slide Number Placeholder 22"/>
          <p:cNvSpPr>
            <a:spLocks noGrp="1"/>
          </p:cNvSpPr>
          <p:nvPr>
            <p:ph type="sldNum" sz="quarter" idx="12"/>
          </p:nvPr>
        </p:nvSpPr>
        <p:spPr/>
        <p:txBody>
          <a:bodyPr/>
          <a:lstStyle/>
          <a:p>
            <a:pPr>
              <a:defRPr/>
            </a:pPr>
            <a:fld id="{68A458C8-0386-4430-B55D-ED44794BE158}" type="slidenum">
              <a:rPr lang="en-US" smtClean="0"/>
              <a:pPr>
                <a:defRPr/>
              </a:pPr>
              <a:t>25</a:t>
            </a:fld>
            <a:endParaRPr lang="en-US"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304800"/>
            <a:ext cx="7772400" cy="914400"/>
          </a:xfrm>
        </p:spPr>
        <p:txBody>
          <a:bodyPr/>
          <a:lstStyle/>
          <a:p>
            <a:r>
              <a:rPr lang="en-US" sz="3600" i="1" dirty="0" smtClean="0"/>
              <a:t>Pair Production</a:t>
            </a:r>
            <a:endParaRPr lang="en-US" dirty="0" smtClean="0"/>
          </a:p>
        </p:txBody>
      </p:sp>
      <p:grpSp>
        <p:nvGrpSpPr>
          <p:cNvPr id="79875" name="Group 3"/>
          <p:cNvGrpSpPr>
            <a:grpSpLocks/>
          </p:cNvGrpSpPr>
          <p:nvPr/>
        </p:nvGrpSpPr>
        <p:grpSpPr bwMode="auto">
          <a:xfrm>
            <a:off x="1981200" y="1600200"/>
            <a:ext cx="5562600" cy="2590800"/>
            <a:chOff x="1248" y="1008"/>
            <a:chExt cx="3504" cy="1632"/>
          </a:xfrm>
        </p:grpSpPr>
        <p:sp>
          <p:nvSpPr>
            <p:cNvPr id="79879" name="Freeform 4"/>
            <p:cNvSpPr>
              <a:spLocks/>
            </p:cNvSpPr>
            <p:nvPr/>
          </p:nvSpPr>
          <p:spPr bwMode="auto">
            <a:xfrm>
              <a:off x="1248" y="1960"/>
              <a:ext cx="1283" cy="160"/>
            </a:xfrm>
            <a:custGeom>
              <a:avLst/>
              <a:gdLst>
                <a:gd name="T0" fmla="*/ 0 w 2544"/>
                <a:gd name="T1" fmla="*/ 0 h 448"/>
                <a:gd name="T2" fmla="*/ 1 w 2544"/>
                <a:gd name="T3" fmla="*/ 0 h 448"/>
                <a:gd name="T4" fmla="*/ 1 w 2544"/>
                <a:gd name="T5" fmla="*/ 0 h 448"/>
                <a:gd name="T6" fmla="*/ 2 w 2544"/>
                <a:gd name="T7" fmla="*/ 0 h 448"/>
                <a:gd name="T8" fmla="*/ 2 w 2544"/>
                <a:gd name="T9" fmla="*/ 0 h 448"/>
                <a:gd name="T10" fmla="*/ 3 w 2544"/>
                <a:gd name="T11" fmla="*/ 0 h 448"/>
                <a:gd name="T12" fmla="*/ 3 w 2544"/>
                <a:gd name="T13" fmla="*/ 0 h 448"/>
                <a:gd name="T14" fmla="*/ 4 w 2544"/>
                <a:gd name="T15" fmla="*/ 0 h 448"/>
                <a:gd name="T16" fmla="*/ 4 w 2544"/>
                <a:gd name="T17" fmla="*/ 0 h 448"/>
                <a:gd name="T18" fmla="*/ 5 w 2544"/>
                <a:gd name="T19" fmla="*/ 0 h 448"/>
                <a:gd name="T20" fmla="*/ 5 w 2544"/>
                <a:gd name="T21" fmla="*/ 0 h 448"/>
                <a:gd name="T22" fmla="*/ 6 w 2544"/>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4"/>
                <a:gd name="T37" fmla="*/ 0 h 448"/>
                <a:gd name="T38" fmla="*/ 2544 w 2544"/>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4" h="448">
                  <a:moveTo>
                    <a:pt x="0" y="224"/>
                  </a:moveTo>
                  <a:cubicBezTo>
                    <a:pt x="20" y="240"/>
                    <a:pt x="40" y="256"/>
                    <a:pt x="96" y="224"/>
                  </a:cubicBezTo>
                  <a:cubicBezTo>
                    <a:pt x="152" y="192"/>
                    <a:pt x="256" y="0"/>
                    <a:pt x="336" y="32"/>
                  </a:cubicBezTo>
                  <a:cubicBezTo>
                    <a:pt x="416" y="64"/>
                    <a:pt x="496" y="416"/>
                    <a:pt x="576" y="416"/>
                  </a:cubicBezTo>
                  <a:cubicBezTo>
                    <a:pt x="656" y="416"/>
                    <a:pt x="736" y="32"/>
                    <a:pt x="816" y="32"/>
                  </a:cubicBezTo>
                  <a:cubicBezTo>
                    <a:pt x="896" y="32"/>
                    <a:pt x="976" y="416"/>
                    <a:pt x="1056" y="416"/>
                  </a:cubicBezTo>
                  <a:cubicBezTo>
                    <a:pt x="1136" y="416"/>
                    <a:pt x="1216" y="32"/>
                    <a:pt x="1296" y="32"/>
                  </a:cubicBezTo>
                  <a:cubicBezTo>
                    <a:pt x="1376" y="32"/>
                    <a:pt x="1456" y="416"/>
                    <a:pt x="1536" y="416"/>
                  </a:cubicBezTo>
                  <a:cubicBezTo>
                    <a:pt x="1616" y="416"/>
                    <a:pt x="1696" y="32"/>
                    <a:pt x="1776" y="32"/>
                  </a:cubicBezTo>
                  <a:cubicBezTo>
                    <a:pt x="1856" y="32"/>
                    <a:pt x="1952" y="384"/>
                    <a:pt x="2016" y="416"/>
                  </a:cubicBezTo>
                  <a:cubicBezTo>
                    <a:pt x="2080" y="448"/>
                    <a:pt x="2072" y="264"/>
                    <a:pt x="2160" y="224"/>
                  </a:cubicBezTo>
                  <a:cubicBezTo>
                    <a:pt x="2248" y="184"/>
                    <a:pt x="2480" y="184"/>
                    <a:pt x="2544" y="176"/>
                  </a:cubicBezTo>
                </a:path>
              </a:pathLst>
            </a:custGeom>
            <a:noFill/>
            <a:ln w="9525">
              <a:solidFill>
                <a:schemeClr val="bg1"/>
              </a:solidFill>
              <a:round/>
              <a:headEnd type="oval" w="med" len="med"/>
              <a:tailEnd type="triangle" w="med" len="med"/>
            </a:ln>
          </p:spPr>
          <p:txBody>
            <a:bodyPr wrap="none" anchor="ctr"/>
            <a:lstStyle/>
            <a:p>
              <a:endParaRPr lang="en-US"/>
            </a:p>
          </p:txBody>
        </p:sp>
        <p:grpSp>
          <p:nvGrpSpPr>
            <p:cNvPr id="79880" name="Group 5"/>
            <p:cNvGrpSpPr>
              <a:grpSpLocks/>
            </p:cNvGrpSpPr>
            <p:nvPr/>
          </p:nvGrpSpPr>
          <p:grpSpPr bwMode="auto">
            <a:xfrm>
              <a:off x="2334" y="1720"/>
              <a:ext cx="888" cy="716"/>
              <a:chOff x="1824" y="1776"/>
              <a:chExt cx="432" cy="432"/>
            </a:xfrm>
          </p:grpSpPr>
          <p:grpSp>
            <p:nvGrpSpPr>
              <p:cNvPr id="79887" name="Group 6"/>
              <p:cNvGrpSpPr>
                <a:grpSpLocks/>
              </p:cNvGrpSpPr>
              <p:nvPr/>
            </p:nvGrpSpPr>
            <p:grpSpPr bwMode="auto">
              <a:xfrm>
                <a:off x="1824" y="1776"/>
                <a:ext cx="432" cy="432"/>
                <a:chOff x="1248" y="1728"/>
                <a:chExt cx="432" cy="432"/>
              </a:xfrm>
            </p:grpSpPr>
            <p:sp>
              <p:nvSpPr>
                <p:cNvPr id="79889" name="Oval 7"/>
                <p:cNvSpPr>
                  <a:spLocks noChangeArrowheads="1"/>
                </p:cNvSpPr>
                <p:nvPr/>
              </p:nvSpPr>
              <p:spPr bwMode="auto">
                <a:xfrm>
                  <a:off x="1392" y="1728"/>
                  <a:ext cx="144" cy="432"/>
                </a:xfrm>
                <a:prstGeom prst="ellipse">
                  <a:avLst/>
                </a:prstGeom>
                <a:noFill/>
                <a:ln w="9525">
                  <a:solidFill>
                    <a:schemeClr val="bg1"/>
                  </a:solidFill>
                  <a:round/>
                  <a:headEnd/>
                  <a:tailEnd/>
                </a:ln>
              </p:spPr>
              <p:txBody>
                <a:bodyPr wrap="none" anchor="ctr"/>
                <a:lstStyle/>
                <a:p>
                  <a:endParaRPr lang="en-US"/>
                </a:p>
              </p:txBody>
            </p:sp>
            <p:sp>
              <p:nvSpPr>
                <p:cNvPr id="79890" name="Oval 8"/>
                <p:cNvSpPr>
                  <a:spLocks noChangeArrowheads="1"/>
                </p:cNvSpPr>
                <p:nvPr/>
              </p:nvSpPr>
              <p:spPr bwMode="auto">
                <a:xfrm rot="3797417">
                  <a:off x="1392" y="1728"/>
                  <a:ext cx="144" cy="432"/>
                </a:xfrm>
                <a:prstGeom prst="ellipse">
                  <a:avLst/>
                </a:prstGeom>
                <a:noFill/>
                <a:ln w="9525">
                  <a:solidFill>
                    <a:schemeClr val="bg1"/>
                  </a:solidFill>
                  <a:round/>
                  <a:headEnd/>
                  <a:tailEnd/>
                </a:ln>
              </p:spPr>
              <p:txBody>
                <a:bodyPr wrap="none" anchor="ctr"/>
                <a:lstStyle/>
                <a:p>
                  <a:endParaRPr lang="en-US"/>
                </a:p>
              </p:txBody>
            </p:sp>
            <p:sp>
              <p:nvSpPr>
                <p:cNvPr id="79891" name="Oval 9"/>
                <p:cNvSpPr>
                  <a:spLocks noChangeArrowheads="1"/>
                </p:cNvSpPr>
                <p:nvPr/>
              </p:nvSpPr>
              <p:spPr bwMode="auto">
                <a:xfrm rot="-2691437">
                  <a:off x="1392" y="1728"/>
                  <a:ext cx="144" cy="432"/>
                </a:xfrm>
                <a:prstGeom prst="ellipse">
                  <a:avLst/>
                </a:prstGeom>
                <a:noFill/>
                <a:ln w="9525">
                  <a:solidFill>
                    <a:schemeClr val="bg1"/>
                  </a:solidFill>
                  <a:round/>
                  <a:headEnd/>
                  <a:tailEnd/>
                </a:ln>
              </p:spPr>
              <p:txBody>
                <a:bodyPr wrap="none" anchor="ctr"/>
                <a:lstStyle/>
                <a:p>
                  <a:endParaRPr lang="en-US"/>
                </a:p>
              </p:txBody>
            </p:sp>
          </p:grpSp>
          <p:sp>
            <p:nvSpPr>
              <p:cNvPr id="79888" name="Oval 10"/>
              <p:cNvSpPr>
                <a:spLocks noChangeArrowheads="1"/>
              </p:cNvSpPr>
              <p:nvPr/>
            </p:nvSpPr>
            <p:spPr bwMode="auto">
              <a:xfrm>
                <a:off x="2016" y="1968"/>
                <a:ext cx="48" cy="48"/>
              </a:xfrm>
              <a:prstGeom prst="ellipse">
                <a:avLst/>
              </a:prstGeom>
              <a:solidFill>
                <a:schemeClr val="accent2"/>
              </a:solidFill>
              <a:ln w="9525">
                <a:solidFill>
                  <a:schemeClr val="bg1"/>
                </a:solidFill>
                <a:round/>
                <a:headEnd/>
                <a:tailEnd/>
              </a:ln>
            </p:spPr>
            <p:txBody>
              <a:bodyPr wrap="none" anchor="ctr"/>
              <a:lstStyle/>
              <a:p>
                <a:endParaRPr lang="en-US"/>
              </a:p>
            </p:txBody>
          </p:sp>
        </p:grpSp>
        <p:sp>
          <p:nvSpPr>
            <p:cNvPr id="79881" name="Line 11"/>
            <p:cNvSpPr>
              <a:spLocks noChangeShapeType="1"/>
            </p:cNvSpPr>
            <p:nvPr/>
          </p:nvSpPr>
          <p:spPr bwMode="auto">
            <a:xfrm flipV="1">
              <a:off x="3222" y="1565"/>
              <a:ext cx="1382" cy="315"/>
            </a:xfrm>
            <a:prstGeom prst="line">
              <a:avLst/>
            </a:prstGeom>
            <a:noFill/>
            <a:ln w="9525">
              <a:solidFill>
                <a:schemeClr val="bg1"/>
              </a:solidFill>
              <a:round/>
              <a:headEnd/>
              <a:tailEnd type="triangle" w="med" len="med"/>
            </a:ln>
          </p:spPr>
          <p:txBody>
            <a:bodyPr wrap="none" anchor="ctr"/>
            <a:lstStyle/>
            <a:p>
              <a:endParaRPr lang="en-US"/>
            </a:p>
          </p:txBody>
        </p:sp>
        <p:sp>
          <p:nvSpPr>
            <p:cNvPr id="79882" name="Line 12"/>
            <p:cNvSpPr>
              <a:spLocks noChangeShapeType="1"/>
            </p:cNvSpPr>
            <p:nvPr/>
          </p:nvSpPr>
          <p:spPr bwMode="auto">
            <a:xfrm>
              <a:off x="3222" y="2198"/>
              <a:ext cx="1283" cy="317"/>
            </a:xfrm>
            <a:prstGeom prst="line">
              <a:avLst/>
            </a:prstGeom>
            <a:noFill/>
            <a:ln w="9525">
              <a:solidFill>
                <a:schemeClr val="bg1"/>
              </a:solidFill>
              <a:round/>
              <a:headEnd/>
              <a:tailEnd type="triangle" w="med" len="med"/>
            </a:ln>
          </p:spPr>
          <p:txBody>
            <a:bodyPr wrap="none" anchor="ctr"/>
            <a:lstStyle/>
            <a:p>
              <a:endParaRPr lang="en-US"/>
            </a:p>
          </p:txBody>
        </p:sp>
        <p:sp>
          <p:nvSpPr>
            <p:cNvPr id="79883" name="Text Box 13"/>
            <p:cNvSpPr txBox="1">
              <a:spLocks noChangeArrowheads="1"/>
            </p:cNvSpPr>
            <p:nvPr/>
          </p:nvSpPr>
          <p:spPr bwMode="auto">
            <a:xfrm>
              <a:off x="4012" y="1344"/>
              <a:ext cx="592" cy="288"/>
            </a:xfrm>
            <a:prstGeom prst="rect">
              <a:avLst/>
            </a:prstGeom>
            <a:noFill/>
            <a:ln w="9525">
              <a:noFill/>
              <a:miter lim="800000"/>
              <a:headEnd/>
              <a:tailEnd/>
            </a:ln>
          </p:spPr>
          <p:txBody>
            <a:bodyPr lIns="91432" tIns="45716" rIns="91432" bIns="45716">
              <a:spAutoFit/>
            </a:bodyPr>
            <a:lstStyle/>
            <a:p>
              <a:pPr algn="l">
                <a:spcBef>
                  <a:spcPct val="50000"/>
                </a:spcBef>
              </a:pPr>
              <a:r>
                <a:rPr lang="en-US" sz="2400" b="1">
                  <a:solidFill>
                    <a:schemeClr val="bg1"/>
                  </a:solidFill>
                </a:rPr>
                <a:t>e</a:t>
              </a:r>
              <a:r>
                <a:rPr lang="en-US" sz="2400" b="1" baseline="32000">
                  <a:solidFill>
                    <a:schemeClr val="bg1"/>
                  </a:solidFill>
                </a:rPr>
                <a:t>+</a:t>
              </a:r>
              <a:endParaRPr lang="en-US" sz="2400">
                <a:solidFill>
                  <a:schemeClr val="tx2"/>
                </a:solidFill>
              </a:endParaRPr>
            </a:p>
          </p:txBody>
        </p:sp>
        <p:sp>
          <p:nvSpPr>
            <p:cNvPr id="79884" name="Text Box 14"/>
            <p:cNvSpPr txBox="1">
              <a:spLocks noChangeArrowheads="1"/>
            </p:cNvSpPr>
            <p:nvPr/>
          </p:nvSpPr>
          <p:spPr bwMode="auto">
            <a:xfrm>
              <a:off x="3967" y="2352"/>
              <a:ext cx="593" cy="288"/>
            </a:xfrm>
            <a:prstGeom prst="rect">
              <a:avLst/>
            </a:prstGeom>
            <a:noFill/>
            <a:ln w="9525">
              <a:noFill/>
              <a:miter lim="800000"/>
              <a:headEnd/>
              <a:tailEnd/>
            </a:ln>
          </p:spPr>
          <p:txBody>
            <a:bodyPr lIns="91432" tIns="45716" rIns="91432" bIns="45716">
              <a:spAutoFit/>
            </a:bodyPr>
            <a:lstStyle/>
            <a:p>
              <a:pPr algn="l">
                <a:spcBef>
                  <a:spcPct val="50000"/>
                </a:spcBef>
              </a:pPr>
              <a:r>
                <a:rPr lang="en-US" sz="2400" b="1">
                  <a:solidFill>
                    <a:schemeClr val="bg1"/>
                  </a:solidFill>
                </a:rPr>
                <a:t>e</a:t>
              </a:r>
              <a:r>
                <a:rPr lang="en-US" sz="2400" b="1" baseline="32000">
                  <a:solidFill>
                    <a:schemeClr val="bg1"/>
                  </a:solidFill>
                </a:rPr>
                <a:t>-</a:t>
              </a:r>
              <a:endParaRPr lang="en-US" sz="2400">
                <a:solidFill>
                  <a:schemeClr val="tx2"/>
                </a:solidFill>
              </a:endParaRPr>
            </a:p>
          </p:txBody>
        </p:sp>
        <p:sp>
          <p:nvSpPr>
            <p:cNvPr id="79885" name="Freeform 15"/>
            <p:cNvSpPr>
              <a:spLocks/>
            </p:cNvSpPr>
            <p:nvPr/>
          </p:nvSpPr>
          <p:spPr bwMode="auto">
            <a:xfrm rot="-5611429">
              <a:off x="4420" y="1192"/>
              <a:ext cx="515" cy="148"/>
            </a:xfrm>
            <a:custGeom>
              <a:avLst/>
              <a:gdLst>
                <a:gd name="T0" fmla="*/ 0 w 2544"/>
                <a:gd name="T1" fmla="*/ 0 h 448"/>
                <a:gd name="T2" fmla="*/ 0 w 2544"/>
                <a:gd name="T3" fmla="*/ 0 h 448"/>
                <a:gd name="T4" fmla="*/ 0 w 2544"/>
                <a:gd name="T5" fmla="*/ 0 h 448"/>
                <a:gd name="T6" fmla="*/ 0 w 2544"/>
                <a:gd name="T7" fmla="*/ 0 h 448"/>
                <a:gd name="T8" fmla="*/ 0 w 2544"/>
                <a:gd name="T9" fmla="*/ 0 h 448"/>
                <a:gd name="T10" fmla="*/ 0 w 2544"/>
                <a:gd name="T11" fmla="*/ 0 h 448"/>
                <a:gd name="T12" fmla="*/ 0 w 2544"/>
                <a:gd name="T13" fmla="*/ 0 h 448"/>
                <a:gd name="T14" fmla="*/ 0 w 2544"/>
                <a:gd name="T15" fmla="*/ 0 h 448"/>
                <a:gd name="T16" fmla="*/ 0 w 2544"/>
                <a:gd name="T17" fmla="*/ 0 h 448"/>
                <a:gd name="T18" fmla="*/ 0 w 2544"/>
                <a:gd name="T19" fmla="*/ 0 h 448"/>
                <a:gd name="T20" fmla="*/ 0 w 2544"/>
                <a:gd name="T21" fmla="*/ 0 h 448"/>
                <a:gd name="T22" fmla="*/ 0 w 2544"/>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4"/>
                <a:gd name="T37" fmla="*/ 0 h 448"/>
                <a:gd name="T38" fmla="*/ 2544 w 2544"/>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4" h="448">
                  <a:moveTo>
                    <a:pt x="0" y="224"/>
                  </a:moveTo>
                  <a:cubicBezTo>
                    <a:pt x="20" y="240"/>
                    <a:pt x="40" y="256"/>
                    <a:pt x="96" y="224"/>
                  </a:cubicBezTo>
                  <a:cubicBezTo>
                    <a:pt x="152" y="192"/>
                    <a:pt x="256" y="0"/>
                    <a:pt x="336" y="32"/>
                  </a:cubicBezTo>
                  <a:cubicBezTo>
                    <a:pt x="416" y="64"/>
                    <a:pt x="496" y="416"/>
                    <a:pt x="576" y="416"/>
                  </a:cubicBezTo>
                  <a:cubicBezTo>
                    <a:pt x="656" y="416"/>
                    <a:pt x="736" y="32"/>
                    <a:pt x="816" y="32"/>
                  </a:cubicBezTo>
                  <a:cubicBezTo>
                    <a:pt x="896" y="32"/>
                    <a:pt x="976" y="416"/>
                    <a:pt x="1056" y="416"/>
                  </a:cubicBezTo>
                  <a:cubicBezTo>
                    <a:pt x="1136" y="416"/>
                    <a:pt x="1216" y="32"/>
                    <a:pt x="1296" y="32"/>
                  </a:cubicBezTo>
                  <a:cubicBezTo>
                    <a:pt x="1376" y="32"/>
                    <a:pt x="1456" y="416"/>
                    <a:pt x="1536" y="416"/>
                  </a:cubicBezTo>
                  <a:cubicBezTo>
                    <a:pt x="1616" y="416"/>
                    <a:pt x="1696" y="32"/>
                    <a:pt x="1776" y="32"/>
                  </a:cubicBezTo>
                  <a:cubicBezTo>
                    <a:pt x="1856" y="32"/>
                    <a:pt x="1952" y="384"/>
                    <a:pt x="2016" y="416"/>
                  </a:cubicBezTo>
                  <a:cubicBezTo>
                    <a:pt x="2080" y="448"/>
                    <a:pt x="2072" y="264"/>
                    <a:pt x="2160" y="224"/>
                  </a:cubicBezTo>
                  <a:cubicBezTo>
                    <a:pt x="2248" y="184"/>
                    <a:pt x="2480" y="184"/>
                    <a:pt x="2544" y="176"/>
                  </a:cubicBezTo>
                </a:path>
              </a:pathLst>
            </a:custGeom>
            <a:noFill/>
            <a:ln w="9525">
              <a:solidFill>
                <a:schemeClr val="bg1"/>
              </a:solidFill>
              <a:round/>
              <a:headEnd type="oval" w="med" len="med"/>
              <a:tailEnd type="triangle" w="med" len="med"/>
            </a:ln>
          </p:spPr>
          <p:txBody>
            <a:bodyPr wrap="none" anchor="ctr"/>
            <a:lstStyle/>
            <a:p>
              <a:endParaRPr lang="en-US"/>
            </a:p>
          </p:txBody>
        </p:sp>
        <p:sp>
          <p:nvSpPr>
            <p:cNvPr id="79886" name="Freeform 16"/>
            <p:cNvSpPr>
              <a:spLocks/>
            </p:cNvSpPr>
            <p:nvPr/>
          </p:nvSpPr>
          <p:spPr bwMode="auto">
            <a:xfrm rot="5172106">
              <a:off x="4421" y="1748"/>
              <a:ext cx="514" cy="148"/>
            </a:xfrm>
            <a:custGeom>
              <a:avLst/>
              <a:gdLst>
                <a:gd name="T0" fmla="*/ 0 w 2544"/>
                <a:gd name="T1" fmla="*/ 0 h 448"/>
                <a:gd name="T2" fmla="*/ 0 w 2544"/>
                <a:gd name="T3" fmla="*/ 0 h 448"/>
                <a:gd name="T4" fmla="*/ 0 w 2544"/>
                <a:gd name="T5" fmla="*/ 0 h 448"/>
                <a:gd name="T6" fmla="*/ 0 w 2544"/>
                <a:gd name="T7" fmla="*/ 0 h 448"/>
                <a:gd name="T8" fmla="*/ 0 w 2544"/>
                <a:gd name="T9" fmla="*/ 0 h 448"/>
                <a:gd name="T10" fmla="*/ 0 w 2544"/>
                <a:gd name="T11" fmla="*/ 0 h 448"/>
                <a:gd name="T12" fmla="*/ 0 w 2544"/>
                <a:gd name="T13" fmla="*/ 0 h 448"/>
                <a:gd name="T14" fmla="*/ 0 w 2544"/>
                <a:gd name="T15" fmla="*/ 0 h 448"/>
                <a:gd name="T16" fmla="*/ 0 w 2544"/>
                <a:gd name="T17" fmla="*/ 0 h 448"/>
                <a:gd name="T18" fmla="*/ 0 w 2544"/>
                <a:gd name="T19" fmla="*/ 0 h 448"/>
                <a:gd name="T20" fmla="*/ 0 w 2544"/>
                <a:gd name="T21" fmla="*/ 0 h 448"/>
                <a:gd name="T22" fmla="*/ 0 w 2544"/>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4"/>
                <a:gd name="T37" fmla="*/ 0 h 448"/>
                <a:gd name="T38" fmla="*/ 2544 w 2544"/>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4" h="448">
                  <a:moveTo>
                    <a:pt x="0" y="224"/>
                  </a:moveTo>
                  <a:cubicBezTo>
                    <a:pt x="20" y="240"/>
                    <a:pt x="40" y="256"/>
                    <a:pt x="96" y="224"/>
                  </a:cubicBezTo>
                  <a:cubicBezTo>
                    <a:pt x="152" y="192"/>
                    <a:pt x="256" y="0"/>
                    <a:pt x="336" y="32"/>
                  </a:cubicBezTo>
                  <a:cubicBezTo>
                    <a:pt x="416" y="64"/>
                    <a:pt x="496" y="416"/>
                    <a:pt x="576" y="416"/>
                  </a:cubicBezTo>
                  <a:cubicBezTo>
                    <a:pt x="656" y="416"/>
                    <a:pt x="736" y="32"/>
                    <a:pt x="816" y="32"/>
                  </a:cubicBezTo>
                  <a:cubicBezTo>
                    <a:pt x="896" y="32"/>
                    <a:pt x="976" y="416"/>
                    <a:pt x="1056" y="416"/>
                  </a:cubicBezTo>
                  <a:cubicBezTo>
                    <a:pt x="1136" y="416"/>
                    <a:pt x="1216" y="32"/>
                    <a:pt x="1296" y="32"/>
                  </a:cubicBezTo>
                  <a:cubicBezTo>
                    <a:pt x="1376" y="32"/>
                    <a:pt x="1456" y="416"/>
                    <a:pt x="1536" y="416"/>
                  </a:cubicBezTo>
                  <a:cubicBezTo>
                    <a:pt x="1616" y="416"/>
                    <a:pt x="1696" y="32"/>
                    <a:pt x="1776" y="32"/>
                  </a:cubicBezTo>
                  <a:cubicBezTo>
                    <a:pt x="1856" y="32"/>
                    <a:pt x="1952" y="384"/>
                    <a:pt x="2016" y="416"/>
                  </a:cubicBezTo>
                  <a:cubicBezTo>
                    <a:pt x="2080" y="448"/>
                    <a:pt x="2072" y="264"/>
                    <a:pt x="2160" y="224"/>
                  </a:cubicBezTo>
                  <a:cubicBezTo>
                    <a:pt x="2248" y="184"/>
                    <a:pt x="2480" y="184"/>
                    <a:pt x="2544" y="176"/>
                  </a:cubicBezTo>
                </a:path>
              </a:pathLst>
            </a:custGeom>
            <a:noFill/>
            <a:ln w="9525">
              <a:solidFill>
                <a:schemeClr val="bg1"/>
              </a:solidFill>
              <a:round/>
              <a:headEnd type="oval" w="med" len="med"/>
              <a:tailEnd type="triangle" w="med" len="med"/>
            </a:ln>
          </p:spPr>
          <p:txBody>
            <a:bodyPr wrap="none" anchor="ctr"/>
            <a:lstStyle/>
            <a:p>
              <a:endParaRPr lang="en-US"/>
            </a:p>
          </p:txBody>
        </p:sp>
      </p:grpSp>
      <p:sp>
        <p:nvSpPr>
          <p:cNvPr id="79876" name="Text Box 17"/>
          <p:cNvSpPr txBox="1">
            <a:spLocks noChangeArrowheads="1"/>
          </p:cNvSpPr>
          <p:nvPr/>
        </p:nvSpPr>
        <p:spPr bwMode="auto">
          <a:xfrm>
            <a:off x="2362200" y="5257800"/>
            <a:ext cx="5029200" cy="579438"/>
          </a:xfrm>
          <a:prstGeom prst="rect">
            <a:avLst/>
          </a:prstGeom>
          <a:noFill/>
          <a:ln w="9525">
            <a:noFill/>
            <a:miter lim="800000"/>
            <a:headEnd/>
            <a:tailEnd/>
          </a:ln>
        </p:spPr>
        <p:txBody>
          <a:bodyPr>
            <a:spAutoFit/>
          </a:bodyPr>
          <a:lstStyle/>
          <a:p>
            <a:pPr algn="l">
              <a:spcBef>
                <a:spcPct val="50000"/>
              </a:spcBef>
            </a:pPr>
            <a:r>
              <a:rPr lang="en-US" sz="3200">
                <a:solidFill>
                  <a:schemeClr val="bg1"/>
                </a:solidFill>
                <a:latin typeface="Arial" charset="0"/>
              </a:rPr>
              <a:t>h</a:t>
            </a:r>
            <a:r>
              <a:rPr lang="en-US" sz="3200">
                <a:solidFill>
                  <a:schemeClr val="bg1"/>
                </a:solidFill>
                <a:latin typeface="Arial" charset="0"/>
                <a:sym typeface="Arial" charset="0"/>
              </a:rPr>
              <a:t>v = 2m</a:t>
            </a:r>
            <a:r>
              <a:rPr lang="en-US" sz="3200" baseline="-25000">
                <a:solidFill>
                  <a:schemeClr val="bg1"/>
                </a:solidFill>
                <a:latin typeface="Arial" charset="0"/>
                <a:sym typeface="Arial" charset="0"/>
              </a:rPr>
              <a:t>o</a:t>
            </a:r>
            <a:r>
              <a:rPr lang="en-US" sz="3200">
                <a:solidFill>
                  <a:schemeClr val="bg1"/>
                </a:solidFill>
                <a:latin typeface="Arial" charset="0"/>
                <a:sym typeface="Arial" charset="0"/>
              </a:rPr>
              <a:t> c</a:t>
            </a:r>
            <a:r>
              <a:rPr lang="en-US" sz="3200" baseline="30000">
                <a:solidFill>
                  <a:schemeClr val="bg1"/>
                </a:solidFill>
                <a:latin typeface="Arial" charset="0"/>
                <a:sym typeface="Arial" charset="0"/>
              </a:rPr>
              <a:t>2</a:t>
            </a:r>
            <a:r>
              <a:rPr lang="en-US" sz="3200">
                <a:solidFill>
                  <a:schemeClr val="bg1"/>
                </a:solidFill>
                <a:latin typeface="Arial" charset="0"/>
                <a:sym typeface="Arial" charset="0"/>
              </a:rPr>
              <a:t> + T</a:t>
            </a:r>
            <a:r>
              <a:rPr lang="en-US" sz="3200" baseline="-25000">
                <a:solidFill>
                  <a:schemeClr val="bg1"/>
                </a:solidFill>
                <a:latin typeface="Arial" charset="0"/>
                <a:sym typeface="Arial" charset="0"/>
              </a:rPr>
              <a:t>+</a:t>
            </a:r>
            <a:r>
              <a:rPr lang="en-US" sz="3200">
                <a:solidFill>
                  <a:schemeClr val="bg1"/>
                </a:solidFill>
                <a:latin typeface="Arial" charset="0"/>
                <a:sym typeface="Arial" charset="0"/>
              </a:rPr>
              <a:t> + T</a:t>
            </a:r>
            <a:r>
              <a:rPr lang="en-US" sz="3200" baseline="-25000">
                <a:solidFill>
                  <a:schemeClr val="bg1"/>
                </a:solidFill>
                <a:latin typeface="Arial" charset="0"/>
                <a:sym typeface="Arial" charset="0"/>
              </a:rPr>
              <a:t>-</a:t>
            </a:r>
          </a:p>
        </p:txBody>
      </p:sp>
      <p:sp>
        <p:nvSpPr>
          <p:cNvPr id="79877" name="Text Box 18"/>
          <p:cNvSpPr txBox="1">
            <a:spLocks noChangeArrowheads="1"/>
          </p:cNvSpPr>
          <p:nvPr/>
        </p:nvSpPr>
        <p:spPr bwMode="auto">
          <a:xfrm>
            <a:off x="7588250" y="3121025"/>
            <a:ext cx="1116013" cy="396875"/>
          </a:xfrm>
          <a:prstGeom prst="rect">
            <a:avLst/>
          </a:prstGeom>
          <a:noFill/>
          <a:ln w="9525">
            <a:noFill/>
            <a:miter lim="800000"/>
            <a:headEnd/>
            <a:tailEnd/>
          </a:ln>
        </p:spPr>
        <p:txBody>
          <a:bodyPr wrap="none">
            <a:spAutoFit/>
          </a:bodyPr>
          <a:lstStyle/>
          <a:p>
            <a:r>
              <a:rPr lang="en-US">
                <a:solidFill>
                  <a:schemeClr val="bg1"/>
                </a:solidFill>
                <a:latin typeface="Arial" charset="0"/>
              </a:rPr>
              <a:t>511 keV</a:t>
            </a:r>
          </a:p>
        </p:txBody>
      </p:sp>
      <p:sp>
        <p:nvSpPr>
          <p:cNvPr id="79878" name="Text Box 19"/>
          <p:cNvSpPr txBox="1">
            <a:spLocks noChangeArrowheads="1"/>
          </p:cNvSpPr>
          <p:nvPr/>
        </p:nvSpPr>
        <p:spPr bwMode="auto">
          <a:xfrm>
            <a:off x="7588250" y="1368425"/>
            <a:ext cx="1116013" cy="396875"/>
          </a:xfrm>
          <a:prstGeom prst="rect">
            <a:avLst/>
          </a:prstGeom>
          <a:noFill/>
          <a:ln w="9525">
            <a:noFill/>
            <a:miter lim="800000"/>
            <a:headEnd/>
            <a:tailEnd/>
          </a:ln>
        </p:spPr>
        <p:txBody>
          <a:bodyPr wrap="none">
            <a:spAutoFit/>
          </a:bodyPr>
          <a:lstStyle/>
          <a:p>
            <a:r>
              <a:rPr lang="en-US">
                <a:solidFill>
                  <a:schemeClr val="bg1"/>
                </a:solidFill>
                <a:latin typeface="Arial" charset="0"/>
              </a:rPr>
              <a:t>511 keV</a:t>
            </a:r>
          </a:p>
        </p:txBody>
      </p:sp>
      <p:sp>
        <p:nvSpPr>
          <p:cNvPr id="20" name="Slide Number Placeholder 19"/>
          <p:cNvSpPr>
            <a:spLocks noGrp="1"/>
          </p:cNvSpPr>
          <p:nvPr>
            <p:ph type="sldNum" sz="quarter" idx="12"/>
          </p:nvPr>
        </p:nvSpPr>
        <p:spPr/>
        <p:txBody>
          <a:bodyPr/>
          <a:lstStyle/>
          <a:p>
            <a:pPr>
              <a:defRPr/>
            </a:pPr>
            <a:fld id="{68A458C8-0386-4430-B55D-ED44794BE158}" type="slidenum">
              <a:rPr lang="en-US" smtClean="0"/>
              <a:pPr>
                <a:defRPr/>
              </a:pPr>
              <a:t>26</a:t>
            </a:fld>
            <a:endParaRPr lang="en-US" dirty="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smtClean="0"/>
              <a:t>Photon Interactions</a:t>
            </a:r>
          </a:p>
        </p:txBody>
      </p:sp>
      <p:pic>
        <p:nvPicPr>
          <p:cNvPr id="81923" name="Picture 3" descr="GammaInteractions"/>
          <p:cNvPicPr>
            <a:picLocks noChangeAspect="1" noChangeArrowheads="1"/>
          </p:cNvPicPr>
          <p:nvPr/>
        </p:nvPicPr>
        <p:blipFill>
          <a:blip r:embed="rId3" cstate="print"/>
          <a:srcRect/>
          <a:stretch>
            <a:fillRect/>
          </a:stretch>
        </p:blipFill>
        <p:spPr bwMode="auto">
          <a:xfrm>
            <a:off x="685800" y="2057400"/>
            <a:ext cx="7764463" cy="4238625"/>
          </a:xfrm>
          <a:prstGeom prst="rect">
            <a:avLst/>
          </a:prstGeom>
          <a:solidFill>
            <a:schemeClr val="accent2"/>
          </a:solidFill>
          <a:ln w="9525">
            <a:noFill/>
            <a:miter lim="800000"/>
            <a:headEnd/>
            <a:tailEnd/>
          </a:ln>
        </p:spPr>
      </p:pic>
      <p:sp>
        <p:nvSpPr>
          <p:cNvPr id="4" name="Slide Number Placeholder 3"/>
          <p:cNvSpPr>
            <a:spLocks noGrp="1"/>
          </p:cNvSpPr>
          <p:nvPr>
            <p:ph type="sldNum" sz="quarter" idx="12"/>
          </p:nvPr>
        </p:nvSpPr>
        <p:spPr/>
        <p:txBody>
          <a:bodyPr/>
          <a:lstStyle/>
          <a:p>
            <a:pPr>
              <a:defRPr/>
            </a:pPr>
            <a:fld id="{68A458C8-0386-4430-B55D-ED44794BE158}" type="slidenum">
              <a:rPr lang="en-US" smtClean="0"/>
              <a:pPr>
                <a:defRPr/>
              </a:pPr>
              <a:t>27</a:t>
            </a:fld>
            <a:endParaRPr lang="en-US"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mtClean="0"/>
              <a:t>Part II --  Instrumentation</a:t>
            </a:r>
          </a:p>
        </p:txBody>
      </p:sp>
      <p:sp>
        <p:nvSpPr>
          <p:cNvPr id="82947" name="Rectangle 3"/>
          <p:cNvSpPr>
            <a:spLocks noGrp="1" noChangeArrowheads="1"/>
          </p:cNvSpPr>
          <p:nvPr>
            <p:ph type="body" idx="1"/>
          </p:nvPr>
        </p:nvSpPr>
        <p:spPr/>
        <p:txBody>
          <a:bodyPr/>
          <a:lstStyle/>
          <a:p>
            <a:r>
              <a:rPr lang="en-US" smtClean="0"/>
              <a:t>In this section we will discuss:</a:t>
            </a:r>
          </a:p>
          <a:p>
            <a:pPr lvl="1"/>
            <a:r>
              <a:rPr lang="en-US" smtClean="0"/>
              <a:t>Detection Modes</a:t>
            </a:r>
          </a:p>
          <a:p>
            <a:pPr lvl="1"/>
            <a:r>
              <a:rPr lang="en-US" smtClean="0"/>
              <a:t>Detector Types</a:t>
            </a:r>
          </a:p>
          <a:p>
            <a:pPr lvl="1"/>
            <a:r>
              <a:rPr lang="en-US" smtClean="0"/>
              <a:t>Detection Limitations</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28</a:t>
            </a:fld>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1026"/>
          <p:cNvSpPr>
            <a:spLocks noGrp="1" noChangeArrowheads="1"/>
          </p:cNvSpPr>
          <p:nvPr>
            <p:ph type="title"/>
          </p:nvPr>
        </p:nvSpPr>
        <p:spPr>
          <a:xfrm>
            <a:off x="685800" y="304800"/>
            <a:ext cx="7772400" cy="609600"/>
          </a:xfrm>
        </p:spPr>
        <p:txBody>
          <a:bodyPr/>
          <a:lstStyle/>
          <a:p>
            <a:r>
              <a:rPr lang="en-US" dirty="0" smtClean="0"/>
              <a:t>Detector Types</a:t>
            </a:r>
          </a:p>
        </p:txBody>
      </p:sp>
      <p:sp>
        <p:nvSpPr>
          <p:cNvPr id="83971" name="Rectangle 1027"/>
          <p:cNvSpPr>
            <a:spLocks noGrp="1" noChangeArrowheads="1"/>
          </p:cNvSpPr>
          <p:nvPr>
            <p:ph type="body" sz="half" idx="1"/>
          </p:nvPr>
        </p:nvSpPr>
        <p:spPr>
          <a:xfrm>
            <a:off x="457200" y="1371600"/>
            <a:ext cx="3810000" cy="3276600"/>
          </a:xfrm>
        </p:spPr>
        <p:txBody>
          <a:bodyPr/>
          <a:lstStyle/>
          <a:p>
            <a:pPr>
              <a:lnSpc>
                <a:spcPct val="90000"/>
              </a:lnSpc>
              <a:buFontTx/>
              <a:buNone/>
            </a:pPr>
            <a:r>
              <a:rPr lang="en-US" i="1" u="sng" smtClean="0"/>
              <a:t>Gas Filled</a:t>
            </a:r>
            <a:endParaRPr lang="en-US" u="sng" smtClean="0"/>
          </a:p>
          <a:p>
            <a:pPr lvl="1">
              <a:lnSpc>
                <a:spcPct val="90000"/>
              </a:lnSpc>
            </a:pPr>
            <a:r>
              <a:rPr lang="en-US" smtClean="0"/>
              <a:t>Ion chamber</a:t>
            </a:r>
          </a:p>
          <a:p>
            <a:pPr lvl="1">
              <a:lnSpc>
                <a:spcPct val="90000"/>
              </a:lnSpc>
            </a:pPr>
            <a:r>
              <a:rPr lang="en-US" smtClean="0"/>
              <a:t>GM tubes</a:t>
            </a:r>
          </a:p>
          <a:p>
            <a:pPr lvl="2">
              <a:lnSpc>
                <a:spcPct val="90000"/>
              </a:lnSpc>
            </a:pPr>
            <a:r>
              <a:rPr lang="en-US" smtClean="0"/>
              <a:t>Pancake</a:t>
            </a:r>
          </a:p>
          <a:p>
            <a:pPr lvl="2">
              <a:lnSpc>
                <a:spcPct val="90000"/>
              </a:lnSpc>
            </a:pPr>
            <a:r>
              <a:rPr lang="en-US" smtClean="0"/>
              <a:t>Thin window</a:t>
            </a:r>
          </a:p>
          <a:p>
            <a:pPr lvl="1">
              <a:lnSpc>
                <a:spcPct val="90000"/>
              </a:lnSpc>
            </a:pPr>
            <a:r>
              <a:rPr lang="en-US" smtClean="0"/>
              <a:t>Gas filled proportional Counters</a:t>
            </a:r>
          </a:p>
        </p:txBody>
      </p:sp>
      <p:sp>
        <p:nvSpPr>
          <p:cNvPr id="128004" name="Rectangle 1028"/>
          <p:cNvSpPr>
            <a:spLocks noGrp="1" noChangeArrowheads="1"/>
          </p:cNvSpPr>
          <p:nvPr>
            <p:ph type="body" sz="half" idx="2"/>
          </p:nvPr>
        </p:nvSpPr>
        <p:spPr>
          <a:xfrm>
            <a:off x="5105400" y="1371600"/>
            <a:ext cx="3581400" cy="2209800"/>
          </a:xfrm>
        </p:spPr>
        <p:txBody>
          <a:bodyPr/>
          <a:lstStyle/>
          <a:p>
            <a:pPr>
              <a:buFontTx/>
              <a:buNone/>
            </a:pPr>
            <a:r>
              <a:rPr lang="en-US" i="1" u="sng" dirty="0" smtClean="0"/>
              <a:t>Scintillators</a:t>
            </a:r>
            <a:endParaRPr lang="en-US" dirty="0" smtClean="0"/>
          </a:p>
          <a:p>
            <a:pPr lvl="1"/>
            <a:r>
              <a:rPr lang="en-US" dirty="0" smtClean="0"/>
              <a:t>Liquid Scintillation counters (LSC)</a:t>
            </a:r>
          </a:p>
          <a:p>
            <a:pPr lvl="1"/>
            <a:r>
              <a:rPr lang="en-US" dirty="0" err="1" smtClean="0"/>
              <a:t>NaI</a:t>
            </a:r>
            <a:r>
              <a:rPr lang="en-US" dirty="0" smtClean="0"/>
              <a:t>(Tl)</a:t>
            </a:r>
          </a:p>
        </p:txBody>
      </p:sp>
      <p:sp>
        <p:nvSpPr>
          <p:cNvPr id="83973" name="Text Box 1029"/>
          <p:cNvSpPr txBox="1">
            <a:spLocks noChangeArrowheads="1"/>
          </p:cNvSpPr>
          <p:nvPr/>
        </p:nvSpPr>
        <p:spPr bwMode="auto">
          <a:xfrm>
            <a:off x="4784725" y="4433888"/>
            <a:ext cx="184150" cy="396875"/>
          </a:xfrm>
          <a:prstGeom prst="rect">
            <a:avLst/>
          </a:prstGeom>
          <a:noFill/>
          <a:ln w="9525">
            <a:noFill/>
            <a:miter lim="800000"/>
            <a:headEnd/>
            <a:tailEnd/>
          </a:ln>
        </p:spPr>
        <p:txBody>
          <a:bodyPr wrap="none">
            <a:spAutoFit/>
          </a:bodyPr>
          <a:lstStyle/>
          <a:p>
            <a:pPr algn="l"/>
            <a:endParaRPr lang="en-US"/>
          </a:p>
        </p:txBody>
      </p:sp>
      <p:sp>
        <p:nvSpPr>
          <p:cNvPr id="128006" name="Rectangle 1030"/>
          <p:cNvSpPr>
            <a:spLocks noChangeArrowheads="1"/>
          </p:cNvSpPr>
          <p:nvPr/>
        </p:nvSpPr>
        <p:spPr bwMode="auto">
          <a:xfrm>
            <a:off x="5105400" y="4038600"/>
            <a:ext cx="3810000" cy="2209800"/>
          </a:xfrm>
          <a:prstGeom prst="rect">
            <a:avLst/>
          </a:prstGeom>
          <a:noFill/>
          <a:ln w="9525">
            <a:noFill/>
            <a:miter lim="800000"/>
            <a:headEnd/>
            <a:tailEnd/>
          </a:ln>
        </p:spPr>
        <p:txBody>
          <a:bodyPr/>
          <a:lstStyle/>
          <a:p>
            <a:pPr marL="342900" indent="-342900" algn="l">
              <a:spcBef>
                <a:spcPct val="20000"/>
              </a:spcBef>
            </a:pPr>
            <a:r>
              <a:rPr lang="en-US" sz="2800" i="1" u="sng" dirty="0">
                <a:solidFill>
                  <a:schemeClr val="bg1"/>
                </a:solidFill>
                <a:latin typeface="Arial" charset="0"/>
              </a:rPr>
              <a:t>Solid State</a:t>
            </a:r>
            <a:endParaRPr lang="en-US" sz="2800" dirty="0">
              <a:solidFill>
                <a:schemeClr val="bg1"/>
              </a:solidFill>
              <a:latin typeface="Arial" charset="0"/>
            </a:endParaRPr>
          </a:p>
          <a:p>
            <a:pPr marL="742950" lvl="1" indent="-285750" algn="l">
              <a:spcBef>
                <a:spcPct val="20000"/>
              </a:spcBef>
              <a:buFontTx/>
              <a:buChar char="–"/>
            </a:pPr>
            <a:r>
              <a:rPr lang="en-US" sz="2400" dirty="0">
                <a:solidFill>
                  <a:schemeClr val="bg1"/>
                </a:solidFill>
                <a:latin typeface="Arial" charset="0"/>
              </a:rPr>
              <a:t>HPGE</a:t>
            </a:r>
          </a:p>
          <a:p>
            <a:pPr marL="742950" lvl="1" indent="-285750" algn="l">
              <a:spcBef>
                <a:spcPct val="20000"/>
              </a:spcBef>
              <a:buFontTx/>
              <a:buChar char="–"/>
            </a:pPr>
            <a:r>
              <a:rPr lang="en-US" sz="2400" dirty="0" smtClean="0">
                <a:solidFill>
                  <a:schemeClr val="bg1"/>
                </a:solidFill>
                <a:latin typeface="Arial" charset="0"/>
              </a:rPr>
              <a:t>Ge(Li)</a:t>
            </a:r>
          </a:p>
          <a:p>
            <a:pPr marL="742950" lvl="1" indent="-285750" algn="l">
              <a:spcBef>
                <a:spcPct val="20000"/>
              </a:spcBef>
              <a:buFontTx/>
              <a:buChar char="–"/>
            </a:pPr>
            <a:r>
              <a:rPr lang="en-US" sz="2400" dirty="0" err="1" smtClean="0">
                <a:solidFill>
                  <a:schemeClr val="bg1"/>
                </a:solidFill>
                <a:latin typeface="Arial" charset="0"/>
              </a:rPr>
              <a:t>CdTe</a:t>
            </a:r>
            <a:endParaRPr lang="en-US" sz="2400" dirty="0">
              <a:solidFill>
                <a:schemeClr val="bg1"/>
              </a:solidFill>
              <a:latin typeface="Arial" charset="0"/>
            </a:endParaRPr>
          </a:p>
        </p:txBody>
      </p:sp>
      <p:pic>
        <p:nvPicPr>
          <p:cNvPr id="83975" name="Picture 1031" descr="gm"/>
          <p:cNvPicPr>
            <a:picLocks noChangeAspect="1" noChangeArrowheads="1"/>
          </p:cNvPicPr>
          <p:nvPr/>
        </p:nvPicPr>
        <p:blipFill>
          <a:blip r:embed="rId3" cstate="print"/>
          <a:srcRect/>
          <a:stretch>
            <a:fillRect/>
          </a:stretch>
        </p:blipFill>
        <p:spPr bwMode="auto">
          <a:xfrm>
            <a:off x="1143000" y="4419600"/>
            <a:ext cx="3276600" cy="228600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743E77C2-AEA3-44A8-9027-FBCCDECA7FAE}" type="slidenum">
              <a:rPr lang="en-US" smtClean="0"/>
              <a:pPr>
                <a:defRPr/>
              </a:pPr>
              <a:t>29</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8004">
                                            <p:txEl>
                                              <p:pRg st="0" end="0"/>
                                            </p:txEl>
                                          </p:spTgt>
                                        </p:tgtEl>
                                        <p:attrNameLst>
                                          <p:attrName>style.visibility</p:attrName>
                                        </p:attrNameLst>
                                      </p:cBhvr>
                                      <p:to>
                                        <p:strVal val="visible"/>
                                      </p:to>
                                    </p:set>
                                    <p:anim calcmode="lin" valueType="num">
                                      <p:cBhvr additive="base">
                                        <p:cTn id="7" dur="500" fill="hold"/>
                                        <p:tgtEl>
                                          <p:spTgt spid="12800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8004">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8004">
                                            <p:txEl>
                                              <p:pRg st="1" end="1"/>
                                            </p:txEl>
                                          </p:spTgt>
                                        </p:tgtEl>
                                        <p:attrNameLst>
                                          <p:attrName>style.visibility</p:attrName>
                                        </p:attrNameLst>
                                      </p:cBhvr>
                                      <p:to>
                                        <p:strVal val="visible"/>
                                      </p:to>
                                    </p:set>
                                    <p:anim calcmode="lin" valueType="num">
                                      <p:cBhvr additive="base">
                                        <p:cTn id="11" dur="500" fill="hold"/>
                                        <p:tgtEl>
                                          <p:spTgt spid="128004">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28004">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8004">
                                            <p:txEl>
                                              <p:pRg st="2" end="2"/>
                                            </p:txEl>
                                          </p:spTgt>
                                        </p:tgtEl>
                                        <p:attrNameLst>
                                          <p:attrName>style.visibility</p:attrName>
                                        </p:attrNameLst>
                                      </p:cBhvr>
                                      <p:to>
                                        <p:strVal val="visible"/>
                                      </p:to>
                                    </p:set>
                                    <p:anim calcmode="lin" valueType="num">
                                      <p:cBhvr additive="base">
                                        <p:cTn id="15" dur="500" fill="hold"/>
                                        <p:tgtEl>
                                          <p:spTgt spid="128004">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2800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28006"/>
                                        </p:tgtEl>
                                        <p:attrNameLst>
                                          <p:attrName>style.visibility</p:attrName>
                                        </p:attrNameLst>
                                      </p:cBhvr>
                                      <p:to>
                                        <p:strVal val="visible"/>
                                      </p:to>
                                    </p:set>
                                    <p:anim calcmode="lin" valueType="num">
                                      <p:cBhvr additive="base">
                                        <p:cTn id="21" dur="500" fill="hold"/>
                                        <p:tgtEl>
                                          <p:spTgt spid="128006"/>
                                        </p:tgtEl>
                                        <p:attrNameLst>
                                          <p:attrName>ppt_x</p:attrName>
                                        </p:attrNameLst>
                                      </p:cBhvr>
                                      <p:tavLst>
                                        <p:tav tm="0">
                                          <p:val>
                                            <p:strVal val="0-#ppt_w/2"/>
                                          </p:val>
                                        </p:tav>
                                        <p:tav tm="100000">
                                          <p:val>
                                            <p:strVal val="#ppt_x"/>
                                          </p:val>
                                        </p:tav>
                                      </p:tavLst>
                                    </p:anim>
                                    <p:anim calcmode="lin" valueType="num">
                                      <p:cBhvr additive="base">
                                        <p:cTn id="22" dur="500" fill="hold"/>
                                        <p:tgtEl>
                                          <p:spTgt spid="1280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build="p" autoUpdateAnimBg="0"/>
      <p:bldP spid="12800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a:xfrm>
            <a:off x="533400" y="304800"/>
            <a:ext cx="8229600" cy="1371600"/>
          </a:xfrm>
        </p:spPr>
        <p:txBody>
          <a:bodyPr/>
          <a:lstStyle/>
          <a:p>
            <a:r>
              <a:rPr lang="en-US" sz="4000" dirty="0" smtClean="0"/>
              <a:t>Environmental Health and Safety Services and Phone Numbers</a:t>
            </a:r>
          </a:p>
        </p:txBody>
      </p:sp>
      <p:sp>
        <p:nvSpPr>
          <p:cNvPr id="35843" name="Rectangle 3"/>
          <p:cNvSpPr>
            <a:spLocks noGrp="1" noChangeArrowheads="1"/>
          </p:cNvSpPr>
          <p:nvPr>
            <p:ph type="subTitle" idx="1"/>
          </p:nvPr>
        </p:nvSpPr>
        <p:spPr>
          <a:xfrm>
            <a:off x="533400" y="2057400"/>
            <a:ext cx="8153400" cy="4495800"/>
          </a:xfrm>
        </p:spPr>
        <p:txBody>
          <a:bodyPr/>
          <a:lstStyle/>
          <a:p>
            <a:pPr algn="l"/>
            <a:r>
              <a:rPr lang="en-US" sz="2400" dirty="0" smtClean="0"/>
              <a:t>Director:				410-706-7055  </a:t>
            </a:r>
          </a:p>
          <a:p>
            <a:pPr algn="l"/>
            <a:r>
              <a:rPr lang="en-US" sz="2400" dirty="0" smtClean="0"/>
              <a:t>Occupational Safety:		410-706-7055</a:t>
            </a:r>
          </a:p>
          <a:p>
            <a:pPr algn="l"/>
            <a:r>
              <a:rPr lang="en-US" sz="2400" dirty="0" smtClean="0"/>
              <a:t>Fire Safety:				410-706-3494</a:t>
            </a:r>
          </a:p>
          <a:p>
            <a:pPr algn="l"/>
            <a:r>
              <a:rPr lang="en-US" sz="2400" dirty="0" smtClean="0"/>
              <a:t>Risk Management:			410-706-7055</a:t>
            </a:r>
          </a:p>
          <a:p>
            <a:pPr algn="l"/>
            <a:r>
              <a:rPr lang="en-US" sz="2400" dirty="0" smtClean="0"/>
              <a:t>Environmental Management :	410-706-7055</a:t>
            </a:r>
          </a:p>
          <a:p>
            <a:pPr algn="l"/>
            <a:r>
              <a:rPr lang="en-US" sz="2400" dirty="0" smtClean="0"/>
              <a:t>Radiation Safety:			410-706-7055</a:t>
            </a:r>
          </a:p>
          <a:p>
            <a:pPr algn="l"/>
            <a:r>
              <a:rPr lang="en-US" sz="2400" dirty="0" smtClean="0"/>
              <a:t>Biosafety:				410-706-7845</a:t>
            </a:r>
          </a:p>
          <a:p>
            <a:pPr algn="l"/>
            <a:endParaRPr lang="en-US" sz="2400" dirty="0" smtClean="0"/>
          </a:p>
          <a:p>
            <a:endParaRPr lang="en-US" sz="2400" dirty="0" smtClean="0"/>
          </a:p>
          <a:p>
            <a:r>
              <a:rPr lang="en-US" sz="2800" dirty="0" smtClean="0"/>
              <a:t>Web Site:	  www.ehs.umaryland.edu</a:t>
            </a:r>
          </a:p>
        </p:txBody>
      </p:sp>
      <p:sp>
        <p:nvSpPr>
          <p:cNvPr id="4" name="Slide Number Placeholder 3"/>
          <p:cNvSpPr>
            <a:spLocks noGrp="1"/>
          </p:cNvSpPr>
          <p:nvPr>
            <p:ph type="sldNum" sz="quarter" idx="12"/>
          </p:nvPr>
        </p:nvSpPr>
        <p:spPr/>
        <p:txBody>
          <a:bodyPr/>
          <a:lstStyle/>
          <a:p>
            <a:pPr>
              <a:defRPr/>
            </a:pPr>
            <a:fld id="{FECB6B7F-9823-4F0B-B2E3-182BC99DEAB3}" type="slidenum">
              <a:rPr lang="en-US" smtClean="0"/>
              <a:pPr>
                <a:defRPr/>
              </a:pPr>
              <a:t>3</a:t>
            </a:fld>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685800" y="228600"/>
            <a:ext cx="7772400" cy="685800"/>
          </a:xfrm>
        </p:spPr>
        <p:txBody>
          <a:bodyPr/>
          <a:lstStyle/>
          <a:p>
            <a:r>
              <a:rPr lang="en-US" smtClean="0"/>
              <a:t>Gas Filled Detectors</a:t>
            </a:r>
          </a:p>
        </p:txBody>
      </p:sp>
      <p:sp>
        <p:nvSpPr>
          <p:cNvPr id="86019" name="Rectangle 3"/>
          <p:cNvSpPr>
            <a:spLocks noGrp="1" noChangeArrowheads="1"/>
          </p:cNvSpPr>
          <p:nvPr>
            <p:ph type="body" idx="1"/>
          </p:nvPr>
        </p:nvSpPr>
        <p:spPr>
          <a:xfrm>
            <a:off x="304800" y="1600200"/>
            <a:ext cx="3581400" cy="4800600"/>
          </a:xfrm>
        </p:spPr>
        <p:txBody>
          <a:bodyPr/>
          <a:lstStyle/>
          <a:p>
            <a:pPr>
              <a:lnSpc>
                <a:spcPct val="90000"/>
              </a:lnSpc>
            </a:pPr>
            <a:r>
              <a:rPr lang="en-US" sz="2800" dirty="0" smtClean="0"/>
              <a:t>Detector signal from formulation of ion pairs</a:t>
            </a:r>
          </a:p>
          <a:p>
            <a:pPr>
              <a:lnSpc>
                <a:spcPct val="90000"/>
              </a:lnSpc>
            </a:pPr>
            <a:r>
              <a:rPr lang="en-US" sz="2800" dirty="0" smtClean="0"/>
              <a:t>Ion pairs result from radiation interaction with detector gas</a:t>
            </a:r>
          </a:p>
          <a:p>
            <a:pPr>
              <a:lnSpc>
                <a:spcPct val="90000"/>
              </a:lnSpc>
            </a:pPr>
            <a:r>
              <a:rPr lang="en-US" sz="2800" dirty="0" smtClean="0"/>
              <a:t>Detector signal is made via applied voltage differential which collects ions at poles</a:t>
            </a:r>
          </a:p>
        </p:txBody>
      </p:sp>
      <p:grpSp>
        <p:nvGrpSpPr>
          <p:cNvPr id="86020" name="Group 45"/>
          <p:cNvGrpSpPr>
            <a:grpSpLocks/>
          </p:cNvGrpSpPr>
          <p:nvPr/>
        </p:nvGrpSpPr>
        <p:grpSpPr bwMode="auto">
          <a:xfrm>
            <a:off x="4038600" y="2667000"/>
            <a:ext cx="5029200" cy="2293938"/>
            <a:chOff x="2352" y="1056"/>
            <a:chExt cx="3168" cy="1445"/>
          </a:xfrm>
        </p:grpSpPr>
        <p:sp>
          <p:nvSpPr>
            <p:cNvPr id="86031" name="AutoShape 4"/>
            <p:cNvSpPr>
              <a:spLocks noChangeArrowheads="1"/>
            </p:cNvSpPr>
            <p:nvPr/>
          </p:nvSpPr>
          <p:spPr bwMode="auto">
            <a:xfrm rot="-5400000">
              <a:off x="3590" y="939"/>
              <a:ext cx="781" cy="1383"/>
            </a:xfrm>
            <a:prstGeom prst="can">
              <a:avLst>
                <a:gd name="adj" fmla="val 44270"/>
              </a:avLst>
            </a:prstGeom>
            <a:noFill/>
            <a:ln w="9525">
              <a:solidFill>
                <a:srgbClr val="FF3399"/>
              </a:solidFill>
              <a:round/>
              <a:headEnd/>
              <a:tailEnd/>
            </a:ln>
          </p:spPr>
          <p:txBody>
            <a:bodyPr wrap="none" anchor="ctr"/>
            <a:lstStyle/>
            <a:p>
              <a:endParaRPr lang="en-US"/>
            </a:p>
          </p:txBody>
        </p:sp>
        <p:sp>
          <p:nvSpPr>
            <p:cNvPr id="86032" name="Line 5"/>
            <p:cNvSpPr>
              <a:spLocks noChangeShapeType="1"/>
            </p:cNvSpPr>
            <p:nvPr/>
          </p:nvSpPr>
          <p:spPr bwMode="auto">
            <a:xfrm>
              <a:off x="3021" y="1654"/>
              <a:ext cx="1607" cy="0"/>
            </a:xfrm>
            <a:prstGeom prst="line">
              <a:avLst/>
            </a:prstGeom>
            <a:noFill/>
            <a:ln w="9525">
              <a:solidFill>
                <a:srgbClr val="FF3399"/>
              </a:solidFill>
              <a:round/>
              <a:headEnd/>
              <a:tailEnd/>
            </a:ln>
          </p:spPr>
          <p:txBody>
            <a:bodyPr wrap="none" anchor="ctr"/>
            <a:lstStyle/>
            <a:p>
              <a:endParaRPr lang="en-US"/>
            </a:p>
          </p:txBody>
        </p:sp>
        <p:sp>
          <p:nvSpPr>
            <p:cNvPr id="86033" name="Line 6"/>
            <p:cNvSpPr>
              <a:spLocks noChangeShapeType="1"/>
            </p:cNvSpPr>
            <p:nvPr/>
          </p:nvSpPr>
          <p:spPr bwMode="auto">
            <a:xfrm>
              <a:off x="3021" y="1654"/>
              <a:ext cx="0" cy="597"/>
            </a:xfrm>
            <a:prstGeom prst="line">
              <a:avLst/>
            </a:prstGeom>
            <a:noFill/>
            <a:ln w="9525">
              <a:solidFill>
                <a:srgbClr val="FF3399"/>
              </a:solidFill>
              <a:round/>
              <a:headEnd/>
              <a:tailEnd/>
            </a:ln>
          </p:spPr>
          <p:txBody>
            <a:bodyPr wrap="none" anchor="ctr"/>
            <a:lstStyle/>
            <a:p>
              <a:endParaRPr lang="en-US"/>
            </a:p>
          </p:txBody>
        </p:sp>
        <p:sp>
          <p:nvSpPr>
            <p:cNvPr id="86034" name="Text Box 7"/>
            <p:cNvSpPr txBox="1">
              <a:spLocks noChangeArrowheads="1"/>
            </p:cNvSpPr>
            <p:nvPr/>
          </p:nvSpPr>
          <p:spPr bwMode="auto">
            <a:xfrm>
              <a:off x="2843" y="2251"/>
              <a:ext cx="401" cy="250"/>
            </a:xfrm>
            <a:prstGeom prst="rect">
              <a:avLst/>
            </a:prstGeom>
            <a:noFill/>
            <a:ln w="9525">
              <a:noFill/>
              <a:miter lim="800000"/>
              <a:headEnd/>
              <a:tailEnd/>
            </a:ln>
          </p:spPr>
          <p:txBody>
            <a:bodyPr>
              <a:spAutoFit/>
            </a:bodyPr>
            <a:lstStyle/>
            <a:p>
              <a:pPr>
                <a:spcBef>
                  <a:spcPct val="50000"/>
                </a:spcBef>
              </a:pPr>
              <a:r>
                <a:rPr lang="en-US">
                  <a:solidFill>
                    <a:schemeClr val="bg1"/>
                  </a:solidFill>
                </a:rPr>
                <a:t>HV</a:t>
              </a:r>
            </a:p>
          </p:txBody>
        </p:sp>
        <p:grpSp>
          <p:nvGrpSpPr>
            <p:cNvPr id="86035" name="Group 15"/>
            <p:cNvGrpSpPr>
              <a:grpSpLocks/>
            </p:cNvGrpSpPr>
            <p:nvPr/>
          </p:nvGrpSpPr>
          <p:grpSpPr bwMode="auto">
            <a:xfrm>
              <a:off x="3378" y="2021"/>
              <a:ext cx="223" cy="276"/>
              <a:chOff x="2928" y="3216"/>
              <a:chExt cx="240" cy="288"/>
            </a:xfrm>
          </p:grpSpPr>
          <p:sp>
            <p:nvSpPr>
              <p:cNvPr id="86044" name="Line 8"/>
              <p:cNvSpPr>
                <a:spLocks noChangeShapeType="1"/>
              </p:cNvSpPr>
              <p:nvPr/>
            </p:nvSpPr>
            <p:spPr bwMode="auto">
              <a:xfrm>
                <a:off x="3024" y="3216"/>
                <a:ext cx="0" cy="192"/>
              </a:xfrm>
              <a:prstGeom prst="line">
                <a:avLst/>
              </a:prstGeom>
              <a:noFill/>
              <a:ln w="9525">
                <a:solidFill>
                  <a:srgbClr val="FF3399"/>
                </a:solidFill>
                <a:round/>
                <a:headEnd/>
                <a:tailEnd/>
              </a:ln>
            </p:spPr>
            <p:txBody>
              <a:bodyPr wrap="none" anchor="ctr"/>
              <a:lstStyle/>
              <a:p>
                <a:endParaRPr lang="en-US"/>
              </a:p>
            </p:txBody>
          </p:sp>
          <p:sp>
            <p:nvSpPr>
              <p:cNvPr id="86045" name="Line 10"/>
              <p:cNvSpPr>
                <a:spLocks noChangeShapeType="1"/>
              </p:cNvSpPr>
              <p:nvPr/>
            </p:nvSpPr>
            <p:spPr bwMode="auto">
              <a:xfrm>
                <a:off x="2928" y="3408"/>
                <a:ext cx="240" cy="0"/>
              </a:xfrm>
              <a:prstGeom prst="line">
                <a:avLst/>
              </a:prstGeom>
              <a:noFill/>
              <a:ln w="9525">
                <a:solidFill>
                  <a:srgbClr val="FF3399"/>
                </a:solidFill>
                <a:round/>
                <a:headEnd/>
                <a:tailEnd/>
              </a:ln>
            </p:spPr>
            <p:txBody>
              <a:bodyPr wrap="none" anchor="ctr"/>
              <a:lstStyle/>
              <a:p>
                <a:endParaRPr lang="en-US"/>
              </a:p>
            </p:txBody>
          </p:sp>
          <p:sp>
            <p:nvSpPr>
              <p:cNvPr id="86046" name="Line 12"/>
              <p:cNvSpPr>
                <a:spLocks noChangeShapeType="1"/>
              </p:cNvSpPr>
              <p:nvPr/>
            </p:nvSpPr>
            <p:spPr bwMode="auto">
              <a:xfrm>
                <a:off x="2976" y="3456"/>
                <a:ext cx="144" cy="0"/>
              </a:xfrm>
              <a:prstGeom prst="line">
                <a:avLst/>
              </a:prstGeom>
              <a:noFill/>
              <a:ln w="9525">
                <a:solidFill>
                  <a:srgbClr val="FF3399"/>
                </a:solidFill>
                <a:round/>
                <a:headEnd/>
                <a:tailEnd/>
              </a:ln>
            </p:spPr>
            <p:txBody>
              <a:bodyPr wrap="none" anchor="ctr"/>
              <a:lstStyle/>
              <a:p>
                <a:endParaRPr lang="en-US"/>
              </a:p>
            </p:txBody>
          </p:sp>
          <p:sp>
            <p:nvSpPr>
              <p:cNvPr id="86047" name="Line 14"/>
              <p:cNvSpPr>
                <a:spLocks noChangeShapeType="1"/>
              </p:cNvSpPr>
              <p:nvPr/>
            </p:nvSpPr>
            <p:spPr bwMode="auto">
              <a:xfrm>
                <a:off x="3024" y="3504"/>
                <a:ext cx="48" cy="0"/>
              </a:xfrm>
              <a:prstGeom prst="line">
                <a:avLst/>
              </a:prstGeom>
              <a:noFill/>
              <a:ln w="9525">
                <a:solidFill>
                  <a:srgbClr val="FF3399"/>
                </a:solidFill>
                <a:round/>
                <a:headEnd/>
                <a:tailEnd/>
              </a:ln>
            </p:spPr>
            <p:txBody>
              <a:bodyPr wrap="none" anchor="ctr"/>
              <a:lstStyle/>
              <a:p>
                <a:endParaRPr lang="en-US"/>
              </a:p>
            </p:txBody>
          </p:sp>
        </p:grpSp>
        <p:sp>
          <p:nvSpPr>
            <p:cNvPr id="86036" name="Text Box 16"/>
            <p:cNvSpPr txBox="1">
              <a:spLocks noChangeArrowheads="1"/>
            </p:cNvSpPr>
            <p:nvPr/>
          </p:nvSpPr>
          <p:spPr bwMode="auto">
            <a:xfrm>
              <a:off x="3601" y="1470"/>
              <a:ext cx="1116" cy="198"/>
            </a:xfrm>
            <a:prstGeom prst="rect">
              <a:avLst/>
            </a:prstGeom>
            <a:noFill/>
            <a:ln w="9525">
              <a:solidFill>
                <a:srgbClr val="FF3399"/>
              </a:solidFill>
              <a:miter lim="800000"/>
              <a:headEnd/>
              <a:tailEnd/>
            </a:ln>
          </p:spPr>
          <p:txBody>
            <a:bodyPr>
              <a:spAutoFit/>
            </a:bodyPr>
            <a:lstStyle/>
            <a:p>
              <a:pPr algn="l">
                <a:spcBef>
                  <a:spcPct val="50000"/>
                </a:spcBef>
              </a:pPr>
              <a:r>
                <a:rPr lang="en-US" sz="1400" b="1">
                  <a:solidFill>
                    <a:schemeClr val="bg1"/>
                  </a:solidFill>
                </a:rPr>
                <a:t>+++++++++++++++</a:t>
              </a:r>
            </a:p>
          </p:txBody>
        </p:sp>
        <p:sp>
          <p:nvSpPr>
            <p:cNvPr id="86037" name="Text Box 17"/>
            <p:cNvSpPr txBox="1">
              <a:spLocks noChangeArrowheads="1"/>
            </p:cNvSpPr>
            <p:nvPr/>
          </p:nvSpPr>
          <p:spPr bwMode="auto">
            <a:xfrm>
              <a:off x="3601" y="1654"/>
              <a:ext cx="1116" cy="198"/>
            </a:xfrm>
            <a:prstGeom prst="rect">
              <a:avLst/>
            </a:prstGeom>
            <a:noFill/>
            <a:ln w="9525">
              <a:solidFill>
                <a:srgbClr val="FF3399"/>
              </a:solidFill>
              <a:miter lim="800000"/>
              <a:headEnd/>
              <a:tailEnd/>
            </a:ln>
          </p:spPr>
          <p:txBody>
            <a:bodyPr>
              <a:spAutoFit/>
            </a:bodyPr>
            <a:lstStyle/>
            <a:p>
              <a:pPr algn="l">
                <a:spcBef>
                  <a:spcPct val="50000"/>
                </a:spcBef>
              </a:pPr>
              <a:r>
                <a:rPr lang="en-US" sz="1400" b="1" dirty="0">
                  <a:solidFill>
                    <a:schemeClr val="bg1"/>
                  </a:solidFill>
                </a:rPr>
                <a:t>+++++++++++++++</a:t>
              </a:r>
            </a:p>
          </p:txBody>
        </p:sp>
        <p:sp>
          <p:nvSpPr>
            <p:cNvPr id="86038" name="Text Box 18"/>
            <p:cNvSpPr txBox="1">
              <a:spLocks noChangeArrowheads="1"/>
            </p:cNvSpPr>
            <p:nvPr/>
          </p:nvSpPr>
          <p:spPr bwMode="auto">
            <a:xfrm>
              <a:off x="3557" y="1194"/>
              <a:ext cx="1071" cy="198"/>
            </a:xfrm>
            <a:prstGeom prst="rect">
              <a:avLst/>
            </a:prstGeom>
            <a:noFill/>
            <a:ln w="9525">
              <a:solidFill>
                <a:srgbClr val="FF3399"/>
              </a:solidFill>
              <a:miter lim="800000"/>
              <a:headEnd/>
              <a:tailEnd/>
            </a:ln>
          </p:spPr>
          <p:txBody>
            <a:bodyPr>
              <a:spAutoFit/>
            </a:bodyPr>
            <a:lstStyle/>
            <a:p>
              <a:pPr algn="l">
                <a:spcBef>
                  <a:spcPct val="50000"/>
                </a:spcBef>
              </a:pPr>
              <a:r>
                <a:rPr lang="en-US" sz="1400" b="1">
                  <a:solidFill>
                    <a:schemeClr val="bg1"/>
                  </a:solidFill>
                </a:rPr>
                <a:t>-------------------------</a:t>
              </a:r>
              <a:endParaRPr lang="en-US" b="1">
                <a:solidFill>
                  <a:schemeClr val="bg1"/>
                </a:solidFill>
              </a:endParaRPr>
            </a:p>
          </p:txBody>
        </p:sp>
        <p:sp>
          <p:nvSpPr>
            <p:cNvPr id="86039" name="Text Box 19"/>
            <p:cNvSpPr txBox="1">
              <a:spLocks noChangeArrowheads="1"/>
            </p:cNvSpPr>
            <p:nvPr/>
          </p:nvSpPr>
          <p:spPr bwMode="auto">
            <a:xfrm>
              <a:off x="3557" y="1884"/>
              <a:ext cx="1071" cy="198"/>
            </a:xfrm>
            <a:prstGeom prst="rect">
              <a:avLst/>
            </a:prstGeom>
            <a:noFill/>
            <a:ln w="9525">
              <a:solidFill>
                <a:srgbClr val="FF3399"/>
              </a:solidFill>
              <a:miter lim="800000"/>
              <a:headEnd/>
              <a:tailEnd/>
            </a:ln>
          </p:spPr>
          <p:txBody>
            <a:bodyPr>
              <a:spAutoFit/>
            </a:bodyPr>
            <a:lstStyle/>
            <a:p>
              <a:pPr algn="l">
                <a:spcBef>
                  <a:spcPct val="50000"/>
                </a:spcBef>
              </a:pPr>
              <a:r>
                <a:rPr lang="en-US" sz="1400" b="1">
                  <a:solidFill>
                    <a:schemeClr val="bg1"/>
                  </a:solidFill>
                </a:rPr>
                <a:t>-------------------------</a:t>
              </a:r>
              <a:endParaRPr lang="en-US" b="1">
                <a:solidFill>
                  <a:schemeClr val="bg1"/>
                </a:solidFill>
              </a:endParaRPr>
            </a:p>
          </p:txBody>
        </p:sp>
        <p:sp>
          <p:nvSpPr>
            <p:cNvPr id="86040" name="Text Box 20"/>
            <p:cNvSpPr txBox="1">
              <a:spLocks noChangeArrowheads="1"/>
            </p:cNvSpPr>
            <p:nvPr/>
          </p:nvSpPr>
          <p:spPr bwMode="auto">
            <a:xfrm>
              <a:off x="2352" y="1148"/>
              <a:ext cx="714" cy="442"/>
            </a:xfrm>
            <a:prstGeom prst="rect">
              <a:avLst/>
            </a:prstGeom>
            <a:noFill/>
            <a:ln w="9525">
              <a:noFill/>
              <a:miter lim="800000"/>
              <a:headEnd/>
              <a:tailEnd/>
            </a:ln>
          </p:spPr>
          <p:txBody>
            <a:bodyPr>
              <a:spAutoFit/>
            </a:bodyPr>
            <a:lstStyle/>
            <a:p>
              <a:pPr algn="l">
                <a:spcBef>
                  <a:spcPct val="50000"/>
                </a:spcBef>
              </a:pPr>
              <a:r>
                <a:rPr lang="en-US">
                  <a:solidFill>
                    <a:schemeClr val="bg1"/>
                  </a:solidFill>
                </a:rPr>
                <a:t>Thin window</a:t>
              </a:r>
            </a:p>
          </p:txBody>
        </p:sp>
        <p:sp>
          <p:nvSpPr>
            <p:cNvPr id="86041" name="Line 21"/>
            <p:cNvSpPr>
              <a:spLocks noChangeShapeType="1"/>
            </p:cNvSpPr>
            <p:nvPr/>
          </p:nvSpPr>
          <p:spPr bwMode="auto">
            <a:xfrm>
              <a:off x="2754" y="1332"/>
              <a:ext cx="713" cy="184"/>
            </a:xfrm>
            <a:prstGeom prst="line">
              <a:avLst/>
            </a:prstGeom>
            <a:noFill/>
            <a:ln w="9525">
              <a:solidFill>
                <a:srgbClr val="FF3399"/>
              </a:solidFill>
              <a:round/>
              <a:headEnd/>
              <a:tailEnd type="triangle" w="med" len="med"/>
            </a:ln>
          </p:spPr>
          <p:txBody>
            <a:bodyPr wrap="none" anchor="ctr"/>
            <a:lstStyle/>
            <a:p>
              <a:endParaRPr lang="en-US"/>
            </a:p>
          </p:txBody>
        </p:sp>
        <p:sp>
          <p:nvSpPr>
            <p:cNvPr id="86042" name="Line 22"/>
            <p:cNvSpPr>
              <a:spLocks noChangeShapeType="1"/>
            </p:cNvSpPr>
            <p:nvPr/>
          </p:nvSpPr>
          <p:spPr bwMode="auto">
            <a:xfrm flipH="1">
              <a:off x="4538" y="1194"/>
              <a:ext cx="357" cy="230"/>
            </a:xfrm>
            <a:prstGeom prst="line">
              <a:avLst/>
            </a:prstGeom>
            <a:noFill/>
            <a:ln w="9525">
              <a:solidFill>
                <a:srgbClr val="FF3399"/>
              </a:solidFill>
              <a:round/>
              <a:headEnd/>
              <a:tailEnd type="triangle" w="med" len="med"/>
            </a:ln>
          </p:spPr>
          <p:txBody>
            <a:bodyPr wrap="none" anchor="ctr"/>
            <a:lstStyle/>
            <a:p>
              <a:endParaRPr lang="en-US"/>
            </a:p>
          </p:txBody>
        </p:sp>
        <p:sp>
          <p:nvSpPr>
            <p:cNvPr id="86043" name="Text Box 23"/>
            <p:cNvSpPr txBox="1">
              <a:spLocks noChangeArrowheads="1"/>
            </p:cNvSpPr>
            <p:nvPr/>
          </p:nvSpPr>
          <p:spPr bwMode="auto">
            <a:xfrm>
              <a:off x="4851" y="1056"/>
              <a:ext cx="669" cy="250"/>
            </a:xfrm>
            <a:prstGeom prst="rect">
              <a:avLst/>
            </a:prstGeom>
            <a:noFill/>
            <a:ln w="9525">
              <a:noFill/>
              <a:miter lim="800000"/>
              <a:headEnd/>
              <a:tailEnd/>
            </a:ln>
          </p:spPr>
          <p:txBody>
            <a:bodyPr>
              <a:spAutoFit/>
            </a:bodyPr>
            <a:lstStyle/>
            <a:p>
              <a:pPr algn="l">
                <a:spcBef>
                  <a:spcPct val="50000"/>
                </a:spcBef>
              </a:pPr>
              <a:r>
                <a:rPr lang="en-US">
                  <a:solidFill>
                    <a:schemeClr val="bg1"/>
                  </a:solidFill>
                </a:rPr>
                <a:t>All gas</a:t>
              </a:r>
            </a:p>
          </p:txBody>
        </p:sp>
      </p:grpSp>
      <p:sp>
        <p:nvSpPr>
          <p:cNvPr id="32" name="Slide Number Placeholder 31"/>
          <p:cNvSpPr>
            <a:spLocks noGrp="1"/>
          </p:cNvSpPr>
          <p:nvPr>
            <p:ph type="sldNum" sz="quarter" idx="12"/>
          </p:nvPr>
        </p:nvSpPr>
        <p:spPr/>
        <p:txBody>
          <a:bodyPr/>
          <a:lstStyle/>
          <a:p>
            <a:pPr>
              <a:defRPr/>
            </a:pPr>
            <a:fld id="{6F53CE6B-D316-48F6-A9F3-70C8145D86AC}" type="slidenum">
              <a:rPr lang="en-US" smtClean="0"/>
              <a:pPr>
                <a:defRPr/>
              </a:pPr>
              <a:t>30</a:t>
            </a:fld>
            <a:endParaRPr lang="en-US" dirty="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85800" y="228600"/>
            <a:ext cx="7772400" cy="1219200"/>
          </a:xfrm>
        </p:spPr>
        <p:txBody>
          <a:bodyPr/>
          <a:lstStyle/>
          <a:p>
            <a:r>
              <a:rPr lang="en-US" dirty="0" smtClean="0"/>
              <a:t>Gas Filled Detectors</a:t>
            </a:r>
            <a:br>
              <a:rPr lang="en-US" dirty="0" smtClean="0"/>
            </a:br>
            <a:r>
              <a:rPr lang="en-US" dirty="0" smtClean="0"/>
              <a:t>Applied Voltage </a:t>
            </a:r>
          </a:p>
        </p:txBody>
      </p:sp>
      <p:pic>
        <p:nvPicPr>
          <p:cNvPr id="87043" name="Picture 6"/>
          <p:cNvPicPr>
            <a:picLocks noChangeAspect="1" noChangeArrowheads="1"/>
          </p:cNvPicPr>
          <p:nvPr/>
        </p:nvPicPr>
        <p:blipFill>
          <a:blip r:embed="rId3" cstate="print"/>
          <a:srcRect/>
          <a:stretch>
            <a:fillRect/>
          </a:stretch>
        </p:blipFill>
        <p:spPr bwMode="auto">
          <a:xfrm>
            <a:off x="1339850" y="1711325"/>
            <a:ext cx="6324600" cy="48006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743E77C2-AEA3-44A8-9027-FBCCDECA7FAE}" type="slidenum">
              <a:rPr lang="en-US" smtClean="0"/>
              <a:pPr>
                <a:defRPr/>
              </a:pPr>
              <a:t>31</a:t>
            </a:fld>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533400"/>
            <a:ext cx="7772400" cy="685800"/>
          </a:xfrm>
        </p:spPr>
        <p:txBody>
          <a:bodyPr/>
          <a:lstStyle/>
          <a:p>
            <a:r>
              <a:rPr lang="en-US" dirty="0" smtClean="0"/>
              <a:t>Gas Filled - Ion Chambers</a:t>
            </a:r>
          </a:p>
        </p:txBody>
      </p:sp>
      <p:sp>
        <p:nvSpPr>
          <p:cNvPr id="88067" name="Rectangle 3"/>
          <p:cNvSpPr>
            <a:spLocks noGrp="1" noChangeArrowheads="1"/>
          </p:cNvSpPr>
          <p:nvPr>
            <p:ph type="body" idx="1"/>
          </p:nvPr>
        </p:nvSpPr>
        <p:spPr>
          <a:xfrm>
            <a:off x="838200" y="1905000"/>
            <a:ext cx="3810000" cy="4572000"/>
          </a:xfrm>
        </p:spPr>
        <p:txBody>
          <a:bodyPr/>
          <a:lstStyle/>
          <a:p>
            <a:r>
              <a:rPr lang="en-US" sz="2800" b="1" dirty="0"/>
              <a:t>Primary function</a:t>
            </a:r>
          </a:p>
          <a:p>
            <a:pPr lvl="1"/>
            <a:r>
              <a:rPr lang="en-US" b="1" dirty="0"/>
              <a:t>Used to </a:t>
            </a:r>
            <a:r>
              <a:rPr lang="en-US" b="1" dirty="0" smtClean="0"/>
              <a:t>quantify exposure in air</a:t>
            </a:r>
          </a:p>
          <a:p>
            <a:pPr lvl="1"/>
            <a:r>
              <a:rPr lang="en-US" b="1" dirty="0" smtClean="0"/>
              <a:t>Roentgens</a:t>
            </a:r>
            <a:endParaRPr lang="en-US" b="1" dirty="0"/>
          </a:p>
        </p:txBody>
      </p:sp>
      <p:pic>
        <p:nvPicPr>
          <p:cNvPr id="88068" name="Picture 4" descr="P002266"/>
          <p:cNvPicPr>
            <a:picLocks noChangeAspect="1" noChangeArrowheads="1"/>
          </p:cNvPicPr>
          <p:nvPr/>
        </p:nvPicPr>
        <p:blipFill>
          <a:blip r:embed="rId3" cstate="print"/>
          <a:srcRect/>
          <a:stretch>
            <a:fillRect/>
          </a:stretch>
        </p:blipFill>
        <p:spPr bwMode="auto">
          <a:xfrm>
            <a:off x="6019800" y="2438400"/>
            <a:ext cx="2062163" cy="3200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32</a:t>
            </a:fld>
            <a:endParaRPr lang="en-US"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dirty="0" smtClean="0"/>
              <a:t>Gas Filled - G-M Detectors</a:t>
            </a:r>
          </a:p>
        </p:txBody>
      </p:sp>
      <p:sp>
        <p:nvSpPr>
          <p:cNvPr id="90115" name="Rectangle 3"/>
          <p:cNvSpPr>
            <a:spLocks noGrp="1" noChangeArrowheads="1"/>
          </p:cNvSpPr>
          <p:nvPr>
            <p:ph type="body" idx="1"/>
          </p:nvPr>
        </p:nvSpPr>
        <p:spPr>
          <a:xfrm>
            <a:off x="685800" y="1981200"/>
            <a:ext cx="3962400" cy="4114800"/>
          </a:xfrm>
        </p:spPr>
        <p:txBody>
          <a:bodyPr/>
          <a:lstStyle/>
          <a:p>
            <a:r>
              <a:rPr lang="en-US" sz="2800" b="1" dirty="0" smtClean="0"/>
              <a:t>Primary function</a:t>
            </a:r>
          </a:p>
          <a:p>
            <a:pPr lvl="1"/>
            <a:r>
              <a:rPr lang="en-US" b="1" dirty="0" smtClean="0"/>
              <a:t>Used to detect the presence of radioactive material </a:t>
            </a:r>
          </a:p>
          <a:p>
            <a:pPr lvl="1"/>
            <a:r>
              <a:rPr lang="en-US" b="1" dirty="0" err="1" smtClean="0"/>
              <a:t>cpm</a:t>
            </a:r>
            <a:endParaRPr lang="en-US" b="1" dirty="0" smtClean="0"/>
          </a:p>
          <a:p>
            <a:endParaRPr lang="en-US" dirty="0" smtClean="0"/>
          </a:p>
        </p:txBody>
      </p:sp>
      <p:pic>
        <p:nvPicPr>
          <p:cNvPr id="90116" name="Picture 4" descr="IMAGE002"/>
          <p:cNvPicPr>
            <a:picLocks noChangeAspect="1" noChangeArrowheads="1"/>
          </p:cNvPicPr>
          <p:nvPr/>
        </p:nvPicPr>
        <p:blipFill>
          <a:blip r:embed="rId3" cstate="print"/>
          <a:srcRect/>
          <a:stretch>
            <a:fillRect/>
          </a:stretch>
        </p:blipFill>
        <p:spPr bwMode="auto">
          <a:xfrm>
            <a:off x="4953000" y="2209800"/>
            <a:ext cx="3835400" cy="28765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33</a:t>
            </a:fld>
            <a:endParaRPr lang="en-US"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09600" y="457200"/>
            <a:ext cx="7772400" cy="609600"/>
          </a:xfrm>
        </p:spPr>
        <p:txBody>
          <a:bodyPr/>
          <a:lstStyle/>
          <a:p>
            <a:r>
              <a:rPr lang="en-US" smtClean="0"/>
              <a:t>Scintillation Detectors</a:t>
            </a:r>
          </a:p>
        </p:txBody>
      </p:sp>
      <p:sp>
        <p:nvSpPr>
          <p:cNvPr id="91139" name="Rectangle 3"/>
          <p:cNvSpPr>
            <a:spLocks noGrp="1" noChangeArrowheads="1"/>
          </p:cNvSpPr>
          <p:nvPr>
            <p:ph type="body" idx="1"/>
          </p:nvPr>
        </p:nvSpPr>
        <p:spPr>
          <a:xfrm>
            <a:off x="1905000" y="3581400"/>
            <a:ext cx="5181600" cy="2667000"/>
          </a:xfrm>
        </p:spPr>
        <p:txBody>
          <a:bodyPr/>
          <a:lstStyle/>
          <a:p>
            <a:pPr>
              <a:buFontTx/>
              <a:buNone/>
            </a:pPr>
            <a:r>
              <a:rPr lang="en-US" dirty="0" smtClean="0">
                <a:solidFill>
                  <a:srgbClr val="FFFF00"/>
                </a:solidFill>
              </a:rPr>
              <a:t>	Detector made of</a:t>
            </a:r>
          </a:p>
          <a:p>
            <a:pPr lvl="1"/>
            <a:r>
              <a:rPr lang="en-US" sz="3200" dirty="0" smtClean="0">
                <a:solidFill>
                  <a:srgbClr val="FFFF00"/>
                </a:solidFill>
              </a:rPr>
              <a:t>Scintillator	</a:t>
            </a:r>
          </a:p>
          <a:p>
            <a:pPr lvl="1"/>
            <a:r>
              <a:rPr lang="en-US" sz="3200" dirty="0" smtClean="0">
                <a:solidFill>
                  <a:srgbClr val="FFFF00"/>
                </a:solidFill>
              </a:rPr>
              <a:t>PMT (Photo Multiplier Tube)</a:t>
            </a:r>
          </a:p>
          <a:p>
            <a:endParaRPr lang="en-US" sz="2800" dirty="0" smtClean="0">
              <a:sym typeface="WP Greek Helve" pitchFamily="2" charset="2"/>
            </a:endParaRP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34</a:t>
            </a:fld>
            <a:endParaRPr lang="en-US"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1600200" y="381000"/>
            <a:ext cx="5791200" cy="1141413"/>
          </a:xfrm>
        </p:spPr>
        <p:txBody>
          <a:bodyPr/>
          <a:lstStyle/>
          <a:p>
            <a:r>
              <a:rPr lang="en-US" smtClean="0"/>
              <a:t>Scintillation Detector Operation</a:t>
            </a:r>
          </a:p>
        </p:txBody>
      </p:sp>
      <p:sp>
        <p:nvSpPr>
          <p:cNvPr id="93187" name="Text Box 16"/>
          <p:cNvSpPr txBox="1">
            <a:spLocks noChangeArrowheads="1"/>
          </p:cNvSpPr>
          <p:nvPr/>
        </p:nvSpPr>
        <p:spPr bwMode="auto">
          <a:xfrm>
            <a:off x="1676400" y="3657600"/>
            <a:ext cx="6172200" cy="2513013"/>
          </a:xfrm>
          <a:prstGeom prst="rect">
            <a:avLst/>
          </a:prstGeom>
          <a:noFill/>
          <a:ln w="9525">
            <a:noFill/>
            <a:miter lim="800000"/>
            <a:headEnd/>
            <a:tailEnd/>
          </a:ln>
        </p:spPr>
        <p:txBody>
          <a:bodyPr lIns="91432" tIns="45716" rIns="91432" bIns="45716">
            <a:spAutoFit/>
          </a:bodyPr>
          <a:lstStyle/>
          <a:p>
            <a:pPr algn="l">
              <a:spcBef>
                <a:spcPct val="50000"/>
              </a:spcBef>
              <a:buFontTx/>
              <a:buChar char="•"/>
            </a:pPr>
            <a:r>
              <a:rPr lang="en-US" sz="1800">
                <a:solidFill>
                  <a:schemeClr val="bg1"/>
                </a:solidFill>
                <a:latin typeface="Arial" charset="0"/>
              </a:rPr>
              <a:t>  </a:t>
            </a:r>
            <a:r>
              <a:rPr lang="en-US" sz="2400">
                <a:solidFill>
                  <a:schemeClr val="bg1"/>
                </a:solidFill>
                <a:latin typeface="Arial" charset="0"/>
              </a:rPr>
              <a:t>Radiation is absorbed in the Scintillator</a:t>
            </a:r>
          </a:p>
          <a:p>
            <a:pPr algn="l">
              <a:spcBef>
                <a:spcPct val="50000"/>
              </a:spcBef>
              <a:buFontTx/>
              <a:buChar char="•"/>
            </a:pPr>
            <a:r>
              <a:rPr lang="en-US" sz="2400">
                <a:solidFill>
                  <a:schemeClr val="bg1"/>
                </a:solidFill>
                <a:latin typeface="Arial" charset="0"/>
              </a:rPr>
              <a:t> Scintillator Produces Secondary Photons</a:t>
            </a:r>
          </a:p>
          <a:p>
            <a:pPr lvl="1" algn="l">
              <a:spcBef>
                <a:spcPct val="50000"/>
              </a:spcBef>
              <a:buFontTx/>
              <a:buChar char="•"/>
            </a:pPr>
            <a:r>
              <a:rPr lang="en-US" sz="2400">
                <a:solidFill>
                  <a:schemeClr val="bg1"/>
                </a:solidFill>
                <a:latin typeface="Arial" charset="0"/>
              </a:rPr>
              <a:t> </a:t>
            </a:r>
            <a:r>
              <a:rPr lang="en-US" sz="1800">
                <a:solidFill>
                  <a:schemeClr val="bg1"/>
                </a:solidFill>
                <a:latin typeface="Arial" charset="0"/>
              </a:rPr>
              <a:t>Number Relates to Primary Energy</a:t>
            </a:r>
          </a:p>
          <a:p>
            <a:pPr lvl="1" algn="l">
              <a:spcBef>
                <a:spcPct val="50000"/>
              </a:spcBef>
              <a:buFontTx/>
              <a:buChar char="•"/>
            </a:pPr>
            <a:r>
              <a:rPr lang="en-US" sz="1800">
                <a:solidFill>
                  <a:schemeClr val="bg1"/>
                </a:solidFill>
                <a:latin typeface="Arial" charset="0"/>
              </a:rPr>
              <a:t> Emission are Quasi-Monoenergetic</a:t>
            </a:r>
            <a:endParaRPr lang="en-US" sz="2400">
              <a:solidFill>
                <a:schemeClr val="bg1"/>
              </a:solidFill>
              <a:latin typeface="Arial" charset="0"/>
            </a:endParaRPr>
          </a:p>
          <a:p>
            <a:pPr algn="l">
              <a:spcBef>
                <a:spcPct val="50000"/>
              </a:spcBef>
              <a:buFontTx/>
              <a:buChar char="•"/>
            </a:pPr>
            <a:r>
              <a:rPr lang="en-US" sz="2400">
                <a:solidFill>
                  <a:schemeClr val="bg1"/>
                </a:solidFill>
                <a:latin typeface="Arial" charset="0"/>
              </a:rPr>
              <a:t>  Able to Measure Dose Rate</a:t>
            </a:r>
            <a:endParaRPr lang="en-US" sz="1800">
              <a:solidFill>
                <a:schemeClr val="bg1"/>
              </a:solidFill>
              <a:latin typeface="Arial" charset="0"/>
            </a:endParaRPr>
          </a:p>
        </p:txBody>
      </p:sp>
      <p:sp>
        <p:nvSpPr>
          <p:cNvPr id="93188" name="Rectangle 3"/>
          <p:cNvSpPr>
            <a:spLocks noChangeArrowheads="1"/>
          </p:cNvSpPr>
          <p:nvPr/>
        </p:nvSpPr>
        <p:spPr bwMode="auto">
          <a:xfrm>
            <a:off x="2667000" y="2284413"/>
            <a:ext cx="228600" cy="992187"/>
          </a:xfrm>
          <a:prstGeom prst="rect">
            <a:avLst/>
          </a:prstGeom>
          <a:solidFill>
            <a:srgbClr val="B2B2B2"/>
          </a:solidFill>
          <a:ln w="28575">
            <a:solidFill>
              <a:schemeClr val="tx1"/>
            </a:solidFill>
            <a:miter lim="800000"/>
            <a:headEnd/>
            <a:tailEnd/>
          </a:ln>
        </p:spPr>
        <p:txBody>
          <a:bodyPr wrap="none" anchor="ctr"/>
          <a:lstStyle/>
          <a:p>
            <a:endParaRPr lang="en-US"/>
          </a:p>
        </p:txBody>
      </p:sp>
      <p:sp>
        <p:nvSpPr>
          <p:cNvPr id="93189" name="Freeform 4"/>
          <p:cNvSpPr>
            <a:spLocks/>
          </p:cNvSpPr>
          <p:nvPr/>
        </p:nvSpPr>
        <p:spPr bwMode="auto">
          <a:xfrm>
            <a:off x="2895600" y="2668588"/>
            <a:ext cx="228600" cy="74612"/>
          </a:xfrm>
          <a:custGeom>
            <a:avLst/>
            <a:gdLst>
              <a:gd name="T0" fmla="*/ 0 w 2544"/>
              <a:gd name="T1" fmla="*/ 2147483647 h 448"/>
              <a:gd name="T2" fmla="*/ 2147483647 w 2544"/>
              <a:gd name="T3" fmla="*/ 2147483647 h 448"/>
              <a:gd name="T4" fmla="*/ 2147483647 w 2544"/>
              <a:gd name="T5" fmla="*/ 2147483647 h 448"/>
              <a:gd name="T6" fmla="*/ 2147483647 w 2544"/>
              <a:gd name="T7" fmla="*/ 2147483647 h 448"/>
              <a:gd name="T8" fmla="*/ 2147483647 w 2544"/>
              <a:gd name="T9" fmla="*/ 2147483647 h 448"/>
              <a:gd name="T10" fmla="*/ 2147483647 w 2544"/>
              <a:gd name="T11" fmla="*/ 2147483647 h 448"/>
              <a:gd name="T12" fmla="*/ 2147483647 w 2544"/>
              <a:gd name="T13" fmla="*/ 2147483647 h 448"/>
              <a:gd name="T14" fmla="*/ 2147483647 w 2544"/>
              <a:gd name="T15" fmla="*/ 2147483647 h 448"/>
              <a:gd name="T16" fmla="*/ 2147483647 w 2544"/>
              <a:gd name="T17" fmla="*/ 2147483647 h 448"/>
              <a:gd name="T18" fmla="*/ 2147483647 w 2544"/>
              <a:gd name="T19" fmla="*/ 2147483647 h 448"/>
              <a:gd name="T20" fmla="*/ 2147483647 w 2544"/>
              <a:gd name="T21" fmla="*/ 2147483647 h 448"/>
              <a:gd name="T22" fmla="*/ 2147483647 w 2544"/>
              <a:gd name="T23" fmla="*/ 2147483647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4"/>
              <a:gd name="T37" fmla="*/ 0 h 448"/>
              <a:gd name="T38" fmla="*/ 2544 w 2544"/>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4" h="448">
                <a:moveTo>
                  <a:pt x="0" y="224"/>
                </a:moveTo>
                <a:cubicBezTo>
                  <a:pt x="20" y="240"/>
                  <a:pt x="40" y="256"/>
                  <a:pt x="96" y="224"/>
                </a:cubicBezTo>
                <a:cubicBezTo>
                  <a:pt x="152" y="192"/>
                  <a:pt x="256" y="0"/>
                  <a:pt x="336" y="32"/>
                </a:cubicBezTo>
                <a:cubicBezTo>
                  <a:pt x="416" y="64"/>
                  <a:pt x="496" y="416"/>
                  <a:pt x="576" y="416"/>
                </a:cubicBezTo>
                <a:cubicBezTo>
                  <a:pt x="656" y="416"/>
                  <a:pt x="736" y="32"/>
                  <a:pt x="816" y="32"/>
                </a:cubicBezTo>
                <a:cubicBezTo>
                  <a:pt x="896" y="32"/>
                  <a:pt x="976" y="416"/>
                  <a:pt x="1056" y="416"/>
                </a:cubicBezTo>
                <a:cubicBezTo>
                  <a:pt x="1136" y="416"/>
                  <a:pt x="1216" y="32"/>
                  <a:pt x="1296" y="32"/>
                </a:cubicBezTo>
                <a:cubicBezTo>
                  <a:pt x="1376" y="32"/>
                  <a:pt x="1456" y="416"/>
                  <a:pt x="1536" y="416"/>
                </a:cubicBezTo>
                <a:cubicBezTo>
                  <a:pt x="1616" y="416"/>
                  <a:pt x="1696" y="32"/>
                  <a:pt x="1776" y="32"/>
                </a:cubicBezTo>
                <a:cubicBezTo>
                  <a:pt x="1856" y="32"/>
                  <a:pt x="1952" y="384"/>
                  <a:pt x="2016" y="416"/>
                </a:cubicBezTo>
                <a:cubicBezTo>
                  <a:pt x="2080" y="448"/>
                  <a:pt x="2072" y="264"/>
                  <a:pt x="2160" y="224"/>
                </a:cubicBezTo>
                <a:cubicBezTo>
                  <a:pt x="2248" y="184"/>
                  <a:pt x="2480" y="184"/>
                  <a:pt x="2544" y="176"/>
                </a:cubicBezTo>
              </a:path>
            </a:pathLst>
          </a:custGeom>
          <a:noFill/>
          <a:ln w="9525">
            <a:solidFill>
              <a:schemeClr val="hlink"/>
            </a:solidFill>
            <a:round/>
            <a:headEnd type="oval" w="med" len="med"/>
            <a:tailEnd type="triangle" w="med" len="med"/>
          </a:ln>
        </p:spPr>
        <p:txBody>
          <a:bodyPr wrap="none" anchor="ctr"/>
          <a:lstStyle/>
          <a:p>
            <a:endParaRPr lang="en-US"/>
          </a:p>
        </p:txBody>
      </p:sp>
      <p:sp>
        <p:nvSpPr>
          <p:cNvPr id="93190" name="Freeform 5"/>
          <p:cNvSpPr>
            <a:spLocks/>
          </p:cNvSpPr>
          <p:nvPr/>
        </p:nvSpPr>
        <p:spPr bwMode="auto">
          <a:xfrm>
            <a:off x="1981200" y="2743200"/>
            <a:ext cx="660400" cy="127000"/>
          </a:xfrm>
          <a:custGeom>
            <a:avLst/>
            <a:gdLst>
              <a:gd name="T0" fmla="*/ 0 w 2544"/>
              <a:gd name="T1" fmla="*/ 2147483647 h 448"/>
              <a:gd name="T2" fmla="*/ 2147483647 w 2544"/>
              <a:gd name="T3" fmla="*/ 2147483647 h 448"/>
              <a:gd name="T4" fmla="*/ 2147483647 w 2544"/>
              <a:gd name="T5" fmla="*/ 2147483647 h 448"/>
              <a:gd name="T6" fmla="*/ 2147483647 w 2544"/>
              <a:gd name="T7" fmla="*/ 2147483647 h 448"/>
              <a:gd name="T8" fmla="*/ 2147483647 w 2544"/>
              <a:gd name="T9" fmla="*/ 2147483647 h 448"/>
              <a:gd name="T10" fmla="*/ 2147483647 w 2544"/>
              <a:gd name="T11" fmla="*/ 2147483647 h 448"/>
              <a:gd name="T12" fmla="*/ 2147483647 w 2544"/>
              <a:gd name="T13" fmla="*/ 2147483647 h 448"/>
              <a:gd name="T14" fmla="*/ 2147483647 w 2544"/>
              <a:gd name="T15" fmla="*/ 2147483647 h 448"/>
              <a:gd name="T16" fmla="*/ 2147483647 w 2544"/>
              <a:gd name="T17" fmla="*/ 2147483647 h 448"/>
              <a:gd name="T18" fmla="*/ 2147483647 w 2544"/>
              <a:gd name="T19" fmla="*/ 2147483647 h 448"/>
              <a:gd name="T20" fmla="*/ 2147483647 w 2544"/>
              <a:gd name="T21" fmla="*/ 2147483647 h 448"/>
              <a:gd name="T22" fmla="*/ 2147483647 w 2544"/>
              <a:gd name="T23" fmla="*/ 2147483647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4"/>
              <a:gd name="T37" fmla="*/ 0 h 448"/>
              <a:gd name="T38" fmla="*/ 2544 w 2544"/>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4" h="448">
                <a:moveTo>
                  <a:pt x="0" y="224"/>
                </a:moveTo>
                <a:cubicBezTo>
                  <a:pt x="20" y="240"/>
                  <a:pt x="40" y="256"/>
                  <a:pt x="96" y="224"/>
                </a:cubicBezTo>
                <a:cubicBezTo>
                  <a:pt x="152" y="192"/>
                  <a:pt x="256" y="0"/>
                  <a:pt x="336" y="32"/>
                </a:cubicBezTo>
                <a:cubicBezTo>
                  <a:pt x="416" y="64"/>
                  <a:pt x="496" y="416"/>
                  <a:pt x="576" y="416"/>
                </a:cubicBezTo>
                <a:cubicBezTo>
                  <a:pt x="656" y="416"/>
                  <a:pt x="736" y="32"/>
                  <a:pt x="816" y="32"/>
                </a:cubicBezTo>
                <a:cubicBezTo>
                  <a:pt x="896" y="32"/>
                  <a:pt x="976" y="416"/>
                  <a:pt x="1056" y="416"/>
                </a:cubicBezTo>
                <a:cubicBezTo>
                  <a:pt x="1136" y="416"/>
                  <a:pt x="1216" y="32"/>
                  <a:pt x="1296" y="32"/>
                </a:cubicBezTo>
                <a:cubicBezTo>
                  <a:pt x="1376" y="32"/>
                  <a:pt x="1456" y="416"/>
                  <a:pt x="1536" y="416"/>
                </a:cubicBezTo>
                <a:cubicBezTo>
                  <a:pt x="1616" y="416"/>
                  <a:pt x="1696" y="32"/>
                  <a:pt x="1776" y="32"/>
                </a:cubicBezTo>
                <a:cubicBezTo>
                  <a:pt x="1856" y="32"/>
                  <a:pt x="1952" y="384"/>
                  <a:pt x="2016" y="416"/>
                </a:cubicBezTo>
                <a:cubicBezTo>
                  <a:pt x="2080" y="448"/>
                  <a:pt x="2072" y="264"/>
                  <a:pt x="2160" y="224"/>
                </a:cubicBezTo>
                <a:cubicBezTo>
                  <a:pt x="2248" y="184"/>
                  <a:pt x="2480" y="184"/>
                  <a:pt x="2544" y="176"/>
                </a:cubicBezTo>
              </a:path>
            </a:pathLst>
          </a:custGeom>
          <a:noFill/>
          <a:ln w="9525">
            <a:solidFill>
              <a:schemeClr val="folHlink"/>
            </a:solidFill>
            <a:round/>
            <a:headEnd type="oval" w="med" len="med"/>
            <a:tailEnd type="triangle" w="med" len="med"/>
          </a:ln>
        </p:spPr>
        <p:txBody>
          <a:bodyPr wrap="none" anchor="ctr"/>
          <a:lstStyle/>
          <a:p>
            <a:endParaRPr lang="en-US"/>
          </a:p>
        </p:txBody>
      </p:sp>
      <p:sp>
        <p:nvSpPr>
          <p:cNvPr id="93191" name="Freeform 6"/>
          <p:cNvSpPr>
            <a:spLocks/>
          </p:cNvSpPr>
          <p:nvPr/>
        </p:nvSpPr>
        <p:spPr bwMode="auto">
          <a:xfrm>
            <a:off x="2895600" y="2971800"/>
            <a:ext cx="228600" cy="76200"/>
          </a:xfrm>
          <a:custGeom>
            <a:avLst/>
            <a:gdLst>
              <a:gd name="T0" fmla="*/ 0 w 2544"/>
              <a:gd name="T1" fmla="*/ 2147483647 h 448"/>
              <a:gd name="T2" fmla="*/ 2147483647 w 2544"/>
              <a:gd name="T3" fmla="*/ 2147483647 h 448"/>
              <a:gd name="T4" fmla="*/ 2147483647 w 2544"/>
              <a:gd name="T5" fmla="*/ 2147483647 h 448"/>
              <a:gd name="T6" fmla="*/ 2147483647 w 2544"/>
              <a:gd name="T7" fmla="*/ 2147483647 h 448"/>
              <a:gd name="T8" fmla="*/ 2147483647 w 2544"/>
              <a:gd name="T9" fmla="*/ 2147483647 h 448"/>
              <a:gd name="T10" fmla="*/ 2147483647 w 2544"/>
              <a:gd name="T11" fmla="*/ 2147483647 h 448"/>
              <a:gd name="T12" fmla="*/ 2147483647 w 2544"/>
              <a:gd name="T13" fmla="*/ 2147483647 h 448"/>
              <a:gd name="T14" fmla="*/ 2147483647 w 2544"/>
              <a:gd name="T15" fmla="*/ 2147483647 h 448"/>
              <a:gd name="T16" fmla="*/ 2147483647 w 2544"/>
              <a:gd name="T17" fmla="*/ 2147483647 h 448"/>
              <a:gd name="T18" fmla="*/ 2147483647 w 2544"/>
              <a:gd name="T19" fmla="*/ 2147483647 h 448"/>
              <a:gd name="T20" fmla="*/ 2147483647 w 2544"/>
              <a:gd name="T21" fmla="*/ 2147483647 h 448"/>
              <a:gd name="T22" fmla="*/ 2147483647 w 2544"/>
              <a:gd name="T23" fmla="*/ 2147483647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4"/>
              <a:gd name="T37" fmla="*/ 0 h 448"/>
              <a:gd name="T38" fmla="*/ 2544 w 2544"/>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4" h="448">
                <a:moveTo>
                  <a:pt x="0" y="224"/>
                </a:moveTo>
                <a:cubicBezTo>
                  <a:pt x="20" y="240"/>
                  <a:pt x="40" y="256"/>
                  <a:pt x="96" y="224"/>
                </a:cubicBezTo>
                <a:cubicBezTo>
                  <a:pt x="152" y="192"/>
                  <a:pt x="256" y="0"/>
                  <a:pt x="336" y="32"/>
                </a:cubicBezTo>
                <a:cubicBezTo>
                  <a:pt x="416" y="64"/>
                  <a:pt x="496" y="416"/>
                  <a:pt x="576" y="416"/>
                </a:cubicBezTo>
                <a:cubicBezTo>
                  <a:pt x="656" y="416"/>
                  <a:pt x="736" y="32"/>
                  <a:pt x="816" y="32"/>
                </a:cubicBezTo>
                <a:cubicBezTo>
                  <a:pt x="896" y="32"/>
                  <a:pt x="976" y="416"/>
                  <a:pt x="1056" y="416"/>
                </a:cubicBezTo>
                <a:cubicBezTo>
                  <a:pt x="1136" y="416"/>
                  <a:pt x="1216" y="32"/>
                  <a:pt x="1296" y="32"/>
                </a:cubicBezTo>
                <a:cubicBezTo>
                  <a:pt x="1376" y="32"/>
                  <a:pt x="1456" y="416"/>
                  <a:pt x="1536" y="416"/>
                </a:cubicBezTo>
                <a:cubicBezTo>
                  <a:pt x="1616" y="416"/>
                  <a:pt x="1696" y="32"/>
                  <a:pt x="1776" y="32"/>
                </a:cubicBezTo>
                <a:cubicBezTo>
                  <a:pt x="1856" y="32"/>
                  <a:pt x="1952" y="384"/>
                  <a:pt x="2016" y="416"/>
                </a:cubicBezTo>
                <a:cubicBezTo>
                  <a:pt x="2080" y="448"/>
                  <a:pt x="2072" y="264"/>
                  <a:pt x="2160" y="224"/>
                </a:cubicBezTo>
                <a:cubicBezTo>
                  <a:pt x="2248" y="184"/>
                  <a:pt x="2480" y="184"/>
                  <a:pt x="2544" y="176"/>
                </a:cubicBezTo>
              </a:path>
            </a:pathLst>
          </a:custGeom>
          <a:noFill/>
          <a:ln w="9525">
            <a:solidFill>
              <a:schemeClr val="hlink"/>
            </a:solidFill>
            <a:round/>
            <a:headEnd type="oval" w="med" len="med"/>
            <a:tailEnd type="triangle" w="med" len="med"/>
          </a:ln>
        </p:spPr>
        <p:txBody>
          <a:bodyPr wrap="none" anchor="ctr"/>
          <a:lstStyle/>
          <a:p>
            <a:endParaRPr lang="en-US"/>
          </a:p>
        </p:txBody>
      </p:sp>
      <p:sp>
        <p:nvSpPr>
          <p:cNvPr id="93192" name="Freeform 7"/>
          <p:cNvSpPr>
            <a:spLocks/>
          </p:cNvSpPr>
          <p:nvPr/>
        </p:nvSpPr>
        <p:spPr bwMode="auto">
          <a:xfrm>
            <a:off x="2895600" y="2514600"/>
            <a:ext cx="228600" cy="74613"/>
          </a:xfrm>
          <a:custGeom>
            <a:avLst/>
            <a:gdLst>
              <a:gd name="T0" fmla="*/ 0 w 2544"/>
              <a:gd name="T1" fmla="*/ 2147483647 h 448"/>
              <a:gd name="T2" fmla="*/ 2147483647 w 2544"/>
              <a:gd name="T3" fmla="*/ 2147483647 h 448"/>
              <a:gd name="T4" fmla="*/ 2147483647 w 2544"/>
              <a:gd name="T5" fmla="*/ 2147483647 h 448"/>
              <a:gd name="T6" fmla="*/ 2147483647 w 2544"/>
              <a:gd name="T7" fmla="*/ 2147483647 h 448"/>
              <a:gd name="T8" fmla="*/ 2147483647 w 2544"/>
              <a:gd name="T9" fmla="*/ 2147483647 h 448"/>
              <a:gd name="T10" fmla="*/ 2147483647 w 2544"/>
              <a:gd name="T11" fmla="*/ 2147483647 h 448"/>
              <a:gd name="T12" fmla="*/ 2147483647 w 2544"/>
              <a:gd name="T13" fmla="*/ 2147483647 h 448"/>
              <a:gd name="T14" fmla="*/ 2147483647 w 2544"/>
              <a:gd name="T15" fmla="*/ 2147483647 h 448"/>
              <a:gd name="T16" fmla="*/ 2147483647 w 2544"/>
              <a:gd name="T17" fmla="*/ 2147483647 h 448"/>
              <a:gd name="T18" fmla="*/ 2147483647 w 2544"/>
              <a:gd name="T19" fmla="*/ 2147483647 h 448"/>
              <a:gd name="T20" fmla="*/ 2147483647 w 2544"/>
              <a:gd name="T21" fmla="*/ 2147483647 h 448"/>
              <a:gd name="T22" fmla="*/ 2147483647 w 2544"/>
              <a:gd name="T23" fmla="*/ 2147483647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4"/>
              <a:gd name="T37" fmla="*/ 0 h 448"/>
              <a:gd name="T38" fmla="*/ 2544 w 2544"/>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4" h="448">
                <a:moveTo>
                  <a:pt x="0" y="224"/>
                </a:moveTo>
                <a:cubicBezTo>
                  <a:pt x="20" y="240"/>
                  <a:pt x="40" y="256"/>
                  <a:pt x="96" y="224"/>
                </a:cubicBezTo>
                <a:cubicBezTo>
                  <a:pt x="152" y="192"/>
                  <a:pt x="256" y="0"/>
                  <a:pt x="336" y="32"/>
                </a:cubicBezTo>
                <a:cubicBezTo>
                  <a:pt x="416" y="64"/>
                  <a:pt x="496" y="416"/>
                  <a:pt x="576" y="416"/>
                </a:cubicBezTo>
                <a:cubicBezTo>
                  <a:pt x="656" y="416"/>
                  <a:pt x="736" y="32"/>
                  <a:pt x="816" y="32"/>
                </a:cubicBezTo>
                <a:cubicBezTo>
                  <a:pt x="896" y="32"/>
                  <a:pt x="976" y="416"/>
                  <a:pt x="1056" y="416"/>
                </a:cubicBezTo>
                <a:cubicBezTo>
                  <a:pt x="1136" y="416"/>
                  <a:pt x="1216" y="32"/>
                  <a:pt x="1296" y="32"/>
                </a:cubicBezTo>
                <a:cubicBezTo>
                  <a:pt x="1376" y="32"/>
                  <a:pt x="1456" y="416"/>
                  <a:pt x="1536" y="416"/>
                </a:cubicBezTo>
                <a:cubicBezTo>
                  <a:pt x="1616" y="416"/>
                  <a:pt x="1696" y="32"/>
                  <a:pt x="1776" y="32"/>
                </a:cubicBezTo>
                <a:cubicBezTo>
                  <a:pt x="1856" y="32"/>
                  <a:pt x="1952" y="384"/>
                  <a:pt x="2016" y="416"/>
                </a:cubicBezTo>
                <a:cubicBezTo>
                  <a:pt x="2080" y="448"/>
                  <a:pt x="2072" y="264"/>
                  <a:pt x="2160" y="224"/>
                </a:cubicBezTo>
                <a:cubicBezTo>
                  <a:pt x="2248" y="184"/>
                  <a:pt x="2480" y="184"/>
                  <a:pt x="2544" y="176"/>
                </a:cubicBezTo>
              </a:path>
            </a:pathLst>
          </a:custGeom>
          <a:noFill/>
          <a:ln w="9525">
            <a:solidFill>
              <a:schemeClr val="hlink"/>
            </a:solidFill>
            <a:round/>
            <a:headEnd type="oval" w="med" len="med"/>
            <a:tailEnd type="triangle" w="med" len="med"/>
          </a:ln>
        </p:spPr>
        <p:txBody>
          <a:bodyPr wrap="none" anchor="ctr"/>
          <a:lstStyle/>
          <a:p>
            <a:endParaRPr lang="en-US"/>
          </a:p>
        </p:txBody>
      </p:sp>
      <p:sp>
        <p:nvSpPr>
          <p:cNvPr id="93193" name="Freeform 8"/>
          <p:cNvSpPr>
            <a:spLocks/>
          </p:cNvSpPr>
          <p:nvPr/>
        </p:nvSpPr>
        <p:spPr bwMode="auto">
          <a:xfrm>
            <a:off x="2895600" y="2363788"/>
            <a:ext cx="228600" cy="74612"/>
          </a:xfrm>
          <a:custGeom>
            <a:avLst/>
            <a:gdLst>
              <a:gd name="T0" fmla="*/ 0 w 2544"/>
              <a:gd name="T1" fmla="*/ 2147483647 h 448"/>
              <a:gd name="T2" fmla="*/ 2147483647 w 2544"/>
              <a:gd name="T3" fmla="*/ 2147483647 h 448"/>
              <a:gd name="T4" fmla="*/ 2147483647 w 2544"/>
              <a:gd name="T5" fmla="*/ 2147483647 h 448"/>
              <a:gd name="T6" fmla="*/ 2147483647 w 2544"/>
              <a:gd name="T7" fmla="*/ 2147483647 h 448"/>
              <a:gd name="T8" fmla="*/ 2147483647 w 2544"/>
              <a:gd name="T9" fmla="*/ 2147483647 h 448"/>
              <a:gd name="T10" fmla="*/ 2147483647 w 2544"/>
              <a:gd name="T11" fmla="*/ 2147483647 h 448"/>
              <a:gd name="T12" fmla="*/ 2147483647 w 2544"/>
              <a:gd name="T13" fmla="*/ 2147483647 h 448"/>
              <a:gd name="T14" fmla="*/ 2147483647 w 2544"/>
              <a:gd name="T15" fmla="*/ 2147483647 h 448"/>
              <a:gd name="T16" fmla="*/ 2147483647 w 2544"/>
              <a:gd name="T17" fmla="*/ 2147483647 h 448"/>
              <a:gd name="T18" fmla="*/ 2147483647 w 2544"/>
              <a:gd name="T19" fmla="*/ 2147483647 h 448"/>
              <a:gd name="T20" fmla="*/ 2147483647 w 2544"/>
              <a:gd name="T21" fmla="*/ 2147483647 h 448"/>
              <a:gd name="T22" fmla="*/ 2147483647 w 2544"/>
              <a:gd name="T23" fmla="*/ 2147483647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4"/>
              <a:gd name="T37" fmla="*/ 0 h 448"/>
              <a:gd name="T38" fmla="*/ 2544 w 2544"/>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4" h="448">
                <a:moveTo>
                  <a:pt x="0" y="224"/>
                </a:moveTo>
                <a:cubicBezTo>
                  <a:pt x="20" y="240"/>
                  <a:pt x="40" y="256"/>
                  <a:pt x="96" y="224"/>
                </a:cubicBezTo>
                <a:cubicBezTo>
                  <a:pt x="152" y="192"/>
                  <a:pt x="256" y="0"/>
                  <a:pt x="336" y="32"/>
                </a:cubicBezTo>
                <a:cubicBezTo>
                  <a:pt x="416" y="64"/>
                  <a:pt x="496" y="416"/>
                  <a:pt x="576" y="416"/>
                </a:cubicBezTo>
                <a:cubicBezTo>
                  <a:pt x="656" y="416"/>
                  <a:pt x="736" y="32"/>
                  <a:pt x="816" y="32"/>
                </a:cubicBezTo>
                <a:cubicBezTo>
                  <a:pt x="896" y="32"/>
                  <a:pt x="976" y="416"/>
                  <a:pt x="1056" y="416"/>
                </a:cubicBezTo>
                <a:cubicBezTo>
                  <a:pt x="1136" y="416"/>
                  <a:pt x="1216" y="32"/>
                  <a:pt x="1296" y="32"/>
                </a:cubicBezTo>
                <a:cubicBezTo>
                  <a:pt x="1376" y="32"/>
                  <a:pt x="1456" y="416"/>
                  <a:pt x="1536" y="416"/>
                </a:cubicBezTo>
                <a:cubicBezTo>
                  <a:pt x="1616" y="416"/>
                  <a:pt x="1696" y="32"/>
                  <a:pt x="1776" y="32"/>
                </a:cubicBezTo>
                <a:cubicBezTo>
                  <a:pt x="1856" y="32"/>
                  <a:pt x="1952" y="384"/>
                  <a:pt x="2016" y="416"/>
                </a:cubicBezTo>
                <a:cubicBezTo>
                  <a:pt x="2080" y="448"/>
                  <a:pt x="2072" y="264"/>
                  <a:pt x="2160" y="224"/>
                </a:cubicBezTo>
                <a:cubicBezTo>
                  <a:pt x="2248" y="184"/>
                  <a:pt x="2480" y="184"/>
                  <a:pt x="2544" y="176"/>
                </a:cubicBezTo>
              </a:path>
            </a:pathLst>
          </a:custGeom>
          <a:noFill/>
          <a:ln w="9525">
            <a:solidFill>
              <a:schemeClr val="hlink"/>
            </a:solidFill>
            <a:round/>
            <a:headEnd type="oval" w="med" len="med"/>
            <a:tailEnd type="triangle" w="med" len="med"/>
          </a:ln>
        </p:spPr>
        <p:txBody>
          <a:bodyPr wrap="none" anchor="ctr"/>
          <a:lstStyle/>
          <a:p>
            <a:endParaRPr lang="en-US"/>
          </a:p>
        </p:txBody>
      </p:sp>
      <p:sp>
        <p:nvSpPr>
          <p:cNvPr id="93194" name="Freeform 9"/>
          <p:cNvSpPr>
            <a:spLocks/>
          </p:cNvSpPr>
          <p:nvPr/>
        </p:nvSpPr>
        <p:spPr bwMode="auto">
          <a:xfrm>
            <a:off x="2895600" y="2817813"/>
            <a:ext cx="228600" cy="79375"/>
          </a:xfrm>
          <a:custGeom>
            <a:avLst/>
            <a:gdLst>
              <a:gd name="T0" fmla="*/ 0 w 2544"/>
              <a:gd name="T1" fmla="*/ 2147483647 h 448"/>
              <a:gd name="T2" fmla="*/ 2147483647 w 2544"/>
              <a:gd name="T3" fmla="*/ 2147483647 h 448"/>
              <a:gd name="T4" fmla="*/ 2147483647 w 2544"/>
              <a:gd name="T5" fmla="*/ 2147483647 h 448"/>
              <a:gd name="T6" fmla="*/ 2147483647 w 2544"/>
              <a:gd name="T7" fmla="*/ 2147483647 h 448"/>
              <a:gd name="T8" fmla="*/ 2147483647 w 2544"/>
              <a:gd name="T9" fmla="*/ 2147483647 h 448"/>
              <a:gd name="T10" fmla="*/ 2147483647 w 2544"/>
              <a:gd name="T11" fmla="*/ 2147483647 h 448"/>
              <a:gd name="T12" fmla="*/ 2147483647 w 2544"/>
              <a:gd name="T13" fmla="*/ 2147483647 h 448"/>
              <a:gd name="T14" fmla="*/ 2147483647 w 2544"/>
              <a:gd name="T15" fmla="*/ 2147483647 h 448"/>
              <a:gd name="T16" fmla="*/ 2147483647 w 2544"/>
              <a:gd name="T17" fmla="*/ 2147483647 h 448"/>
              <a:gd name="T18" fmla="*/ 2147483647 w 2544"/>
              <a:gd name="T19" fmla="*/ 2147483647 h 448"/>
              <a:gd name="T20" fmla="*/ 2147483647 w 2544"/>
              <a:gd name="T21" fmla="*/ 2147483647 h 448"/>
              <a:gd name="T22" fmla="*/ 2147483647 w 2544"/>
              <a:gd name="T23" fmla="*/ 2147483647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4"/>
              <a:gd name="T37" fmla="*/ 0 h 448"/>
              <a:gd name="T38" fmla="*/ 2544 w 2544"/>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4" h="448">
                <a:moveTo>
                  <a:pt x="0" y="224"/>
                </a:moveTo>
                <a:cubicBezTo>
                  <a:pt x="20" y="240"/>
                  <a:pt x="40" y="256"/>
                  <a:pt x="96" y="224"/>
                </a:cubicBezTo>
                <a:cubicBezTo>
                  <a:pt x="152" y="192"/>
                  <a:pt x="256" y="0"/>
                  <a:pt x="336" y="32"/>
                </a:cubicBezTo>
                <a:cubicBezTo>
                  <a:pt x="416" y="64"/>
                  <a:pt x="496" y="416"/>
                  <a:pt x="576" y="416"/>
                </a:cubicBezTo>
                <a:cubicBezTo>
                  <a:pt x="656" y="416"/>
                  <a:pt x="736" y="32"/>
                  <a:pt x="816" y="32"/>
                </a:cubicBezTo>
                <a:cubicBezTo>
                  <a:pt x="896" y="32"/>
                  <a:pt x="976" y="416"/>
                  <a:pt x="1056" y="416"/>
                </a:cubicBezTo>
                <a:cubicBezTo>
                  <a:pt x="1136" y="416"/>
                  <a:pt x="1216" y="32"/>
                  <a:pt x="1296" y="32"/>
                </a:cubicBezTo>
                <a:cubicBezTo>
                  <a:pt x="1376" y="32"/>
                  <a:pt x="1456" y="416"/>
                  <a:pt x="1536" y="416"/>
                </a:cubicBezTo>
                <a:cubicBezTo>
                  <a:pt x="1616" y="416"/>
                  <a:pt x="1696" y="32"/>
                  <a:pt x="1776" y="32"/>
                </a:cubicBezTo>
                <a:cubicBezTo>
                  <a:pt x="1856" y="32"/>
                  <a:pt x="1952" y="384"/>
                  <a:pt x="2016" y="416"/>
                </a:cubicBezTo>
                <a:cubicBezTo>
                  <a:pt x="2080" y="448"/>
                  <a:pt x="2072" y="264"/>
                  <a:pt x="2160" y="224"/>
                </a:cubicBezTo>
                <a:cubicBezTo>
                  <a:pt x="2248" y="184"/>
                  <a:pt x="2480" y="184"/>
                  <a:pt x="2544" y="176"/>
                </a:cubicBezTo>
              </a:path>
            </a:pathLst>
          </a:custGeom>
          <a:noFill/>
          <a:ln w="9525">
            <a:solidFill>
              <a:schemeClr val="hlink"/>
            </a:solidFill>
            <a:round/>
            <a:headEnd type="oval" w="med" len="med"/>
            <a:tailEnd type="triangle" w="med" len="med"/>
          </a:ln>
        </p:spPr>
        <p:txBody>
          <a:bodyPr wrap="none" anchor="ctr"/>
          <a:lstStyle/>
          <a:p>
            <a:endParaRPr lang="en-US"/>
          </a:p>
        </p:txBody>
      </p:sp>
      <p:sp>
        <p:nvSpPr>
          <p:cNvPr id="93195" name="Rectangle 10"/>
          <p:cNvSpPr>
            <a:spLocks noChangeArrowheads="1"/>
          </p:cNvSpPr>
          <p:nvPr/>
        </p:nvSpPr>
        <p:spPr bwMode="auto">
          <a:xfrm>
            <a:off x="3200400" y="2284413"/>
            <a:ext cx="2286000" cy="992187"/>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93196" name="Freeform 11"/>
          <p:cNvSpPr>
            <a:spLocks/>
          </p:cNvSpPr>
          <p:nvPr/>
        </p:nvSpPr>
        <p:spPr bwMode="auto">
          <a:xfrm>
            <a:off x="2895600" y="3122613"/>
            <a:ext cx="228600" cy="79375"/>
          </a:xfrm>
          <a:custGeom>
            <a:avLst/>
            <a:gdLst>
              <a:gd name="T0" fmla="*/ 0 w 2544"/>
              <a:gd name="T1" fmla="*/ 2147483647 h 448"/>
              <a:gd name="T2" fmla="*/ 2147483647 w 2544"/>
              <a:gd name="T3" fmla="*/ 2147483647 h 448"/>
              <a:gd name="T4" fmla="*/ 2147483647 w 2544"/>
              <a:gd name="T5" fmla="*/ 2147483647 h 448"/>
              <a:gd name="T6" fmla="*/ 2147483647 w 2544"/>
              <a:gd name="T7" fmla="*/ 2147483647 h 448"/>
              <a:gd name="T8" fmla="*/ 2147483647 w 2544"/>
              <a:gd name="T9" fmla="*/ 2147483647 h 448"/>
              <a:gd name="T10" fmla="*/ 2147483647 w 2544"/>
              <a:gd name="T11" fmla="*/ 2147483647 h 448"/>
              <a:gd name="T12" fmla="*/ 2147483647 w 2544"/>
              <a:gd name="T13" fmla="*/ 2147483647 h 448"/>
              <a:gd name="T14" fmla="*/ 2147483647 w 2544"/>
              <a:gd name="T15" fmla="*/ 2147483647 h 448"/>
              <a:gd name="T16" fmla="*/ 2147483647 w 2544"/>
              <a:gd name="T17" fmla="*/ 2147483647 h 448"/>
              <a:gd name="T18" fmla="*/ 2147483647 w 2544"/>
              <a:gd name="T19" fmla="*/ 2147483647 h 448"/>
              <a:gd name="T20" fmla="*/ 2147483647 w 2544"/>
              <a:gd name="T21" fmla="*/ 2147483647 h 448"/>
              <a:gd name="T22" fmla="*/ 2147483647 w 2544"/>
              <a:gd name="T23" fmla="*/ 2147483647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4"/>
              <a:gd name="T37" fmla="*/ 0 h 448"/>
              <a:gd name="T38" fmla="*/ 2544 w 2544"/>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4" h="448">
                <a:moveTo>
                  <a:pt x="0" y="224"/>
                </a:moveTo>
                <a:cubicBezTo>
                  <a:pt x="20" y="240"/>
                  <a:pt x="40" y="256"/>
                  <a:pt x="96" y="224"/>
                </a:cubicBezTo>
                <a:cubicBezTo>
                  <a:pt x="152" y="192"/>
                  <a:pt x="256" y="0"/>
                  <a:pt x="336" y="32"/>
                </a:cubicBezTo>
                <a:cubicBezTo>
                  <a:pt x="416" y="64"/>
                  <a:pt x="496" y="416"/>
                  <a:pt x="576" y="416"/>
                </a:cubicBezTo>
                <a:cubicBezTo>
                  <a:pt x="656" y="416"/>
                  <a:pt x="736" y="32"/>
                  <a:pt x="816" y="32"/>
                </a:cubicBezTo>
                <a:cubicBezTo>
                  <a:pt x="896" y="32"/>
                  <a:pt x="976" y="416"/>
                  <a:pt x="1056" y="416"/>
                </a:cubicBezTo>
                <a:cubicBezTo>
                  <a:pt x="1136" y="416"/>
                  <a:pt x="1216" y="32"/>
                  <a:pt x="1296" y="32"/>
                </a:cubicBezTo>
                <a:cubicBezTo>
                  <a:pt x="1376" y="32"/>
                  <a:pt x="1456" y="416"/>
                  <a:pt x="1536" y="416"/>
                </a:cubicBezTo>
                <a:cubicBezTo>
                  <a:pt x="1616" y="416"/>
                  <a:pt x="1696" y="32"/>
                  <a:pt x="1776" y="32"/>
                </a:cubicBezTo>
                <a:cubicBezTo>
                  <a:pt x="1856" y="32"/>
                  <a:pt x="1952" y="384"/>
                  <a:pt x="2016" y="416"/>
                </a:cubicBezTo>
                <a:cubicBezTo>
                  <a:pt x="2080" y="448"/>
                  <a:pt x="2072" y="264"/>
                  <a:pt x="2160" y="224"/>
                </a:cubicBezTo>
                <a:cubicBezTo>
                  <a:pt x="2248" y="184"/>
                  <a:pt x="2480" y="184"/>
                  <a:pt x="2544" y="176"/>
                </a:cubicBezTo>
              </a:path>
            </a:pathLst>
          </a:custGeom>
          <a:noFill/>
          <a:ln w="9525">
            <a:solidFill>
              <a:schemeClr val="hlink"/>
            </a:solidFill>
            <a:round/>
            <a:headEnd type="oval" w="med" len="med"/>
            <a:tailEnd type="triangle" w="med" len="med"/>
          </a:ln>
        </p:spPr>
        <p:txBody>
          <a:bodyPr wrap="none" anchor="ctr"/>
          <a:lstStyle/>
          <a:p>
            <a:endParaRPr lang="en-US"/>
          </a:p>
        </p:txBody>
      </p:sp>
      <p:sp>
        <p:nvSpPr>
          <p:cNvPr id="93197" name="Text Box 12"/>
          <p:cNvSpPr txBox="1">
            <a:spLocks noChangeArrowheads="1"/>
          </p:cNvSpPr>
          <p:nvPr/>
        </p:nvSpPr>
        <p:spPr bwMode="auto">
          <a:xfrm>
            <a:off x="3352800" y="2438400"/>
            <a:ext cx="1905000" cy="641350"/>
          </a:xfrm>
          <a:prstGeom prst="rect">
            <a:avLst/>
          </a:prstGeom>
          <a:noFill/>
          <a:ln w="9525">
            <a:noFill/>
            <a:miter lim="800000"/>
            <a:headEnd/>
            <a:tailEnd/>
          </a:ln>
        </p:spPr>
        <p:txBody>
          <a:bodyPr lIns="91432" tIns="45716" rIns="91432" bIns="45716">
            <a:spAutoFit/>
          </a:bodyPr>
          <a:lstStyle/>
          <a:p>
            <a:pPr>
              <a:spcBef>
                <a:spcPct val="50000"/>
              </a:spcBef>
            </a:pPr>
            <a:r>
              <a:rPr lang="en-US" sz="1800">
                <a:solidFill>
                  <a:schemeClr val="bg1"/>
                </a:solidFill>
                <a:latin typeface="Arial" charset="0"/>
              </a:rPr>
              <a:t>Photo-Multiplier</a:t>
            </a:r>
            <a:br>
              <a:rPr lang="en-US" sz="1800">
                <a:solidFill>
                  <a:schemeClr val="bg1"/>
                </a:solidFill>
                <a:latin typeface="Arial" charset="0"/>
              </a:rPr>
            </a:br>
            <a:r>
              <a:rPr lang="en-US" sz="1800">
                <a:solidFill>
                  <a:schemeClr val="bg1"/>
                </a:solidFill>
                <a:latin typeface="Arial" charset="0"/>
              </a:rPr>
              <a:t>Tube</a:t>
            </a:r>
            <a:endParaRPr lang="en-US" sz="2400">
              <a:solidFill>
                <a:schemeClr val="bg1"/>
              </a:solidFill>
              <a:latin typeface="Arial" charset="0"/>
            </a:endParaRPr>
          </a:p>
        </p:txBody>
      </p:sp>
      <p:sp>
        <p:nvSpPr>
          <p:cNvPr id="93198" name="Rectangle 13"/>
          <p:cNvSpPr>
            <a:spLocks noChangeArrowheads="1"/>
          </p:cNvSpPr>
          <p:nvPr/>
        </p:nvSpPr>
        <p:spPr bwMode="auto">
          <a:xfrm>
            <a:off x="5562600" y="1981200"/>
            <a:ext cx="1066800" cy="533400"/>
          </a:xfrm>
          <a:prstGeom prst="rect">
            <a:avLst/>
          </a:prstGeom>
          <a:noFill/>
          <a:ln w="9525">
            <a:solidFill>
              <a:schemeClr val="folHlink"/>
            </a:solidFill>
            <a:miter lim="800000"/>
            <a:headEnd/>
            <a:tailEnd/>
          </a:ln>
        </p:spPr>
        <p:txBody>
          <a:bodyPr wrap="none" anchor="ctr"/>
          <a:lstStyle/>
          <a:p>
            <a:endParaRPr lang="en-US"/>
          </a:p>
        </p:txBody>
      </p:sp>
      <p:sp>
        <p:nvSpPr>
          <p:cNvPr id="93199" name="Line 14"/>
          <p:cNvSpPr>
            <a:spLocks noChangeShapeType="1"/>
          </p:cNvSpPr>
          <p:nvPr/>
        </p:nvSpPr>
        <p:spPr bwMode="auto">
          <a:xfrm>
            <a:off x="5486400" y="2743200"/>
            <a:ext cx="609600" cy="0"/>
          </a:xfrm>
          <a:prstGeom prst="line">
            <a:avLst/>
          </a:prstGeom>
          <a:noFill/>
          <a:ln w="9525">
            <a:solidFill>
              <a:schemeClr val="folHlink"/>
            </a:solidFill>
            <a:round/>
            <a:headEnd/>
            <a:tailEnd/>
          </a:ln>
        </p:spPr>
        <p:txBody>
          <a:bodyPr wrap="none" anchor="ctr"/>
          <a:lstStyle/>
          <a:p>
            <a:endParaRPr lang="en-US"/>
          </a:p>
        </p:txBody>
      </p:sp>
      <p:sp>
        <p:nvSpPr>
          <p:cNvPr id="93200" name="Text Box 15"/>
          <p:cNvSpPr txBox="1">
            <a:spLocks noChangeArrowheads="1"/>
          </p:cNvSpPr>
          <p:nvPr/>
        </p:nvSpPr>
        <p:spPr bwMode="auto">
          <a:xfrm>
            <a:off x="5638800" y="1981200"/>
            <a:ext cx="982663" cy="517525"/>
          </a:xfrm>
          <a:prstGeom prst="rect">
            <a:avLst/>
          </a:prstGeom>
          <a:noFill/>
          <a:ln w="9525">
            <a:noFill/>
            <a:miter lim="800000"/>
            <a:headEnd/>
            <a:tailEnd/>
          </a:ln>
        </p:spPr>
        <p:txBody>
          <a:bodyPr wrap="none" lIns="91432" tIns="45716" rIns="91432" bIns="45716">
            <a:spAutoFit/>
          </a:bodyPr>
          <a:lstStyle/>
          <a:p>
            <a:pPr algn="l"/>
            <a:r>
              <a:rPr lang="en-US" sz="1400" i="1">
                <a:solidFill>
                  <a:schemeClr val="bg1"/>
                </a:solidFill>
                <a:latin typeface="Arial" charset="0"/>
              </a:rPr>
              <a:t>Detection </a:t>
            </a:r>
            <a:br>
              <a:rPr lang="en-US" sz="1400" i="1">
                <a:solidFill>
                  <a:schemeClr val="bg1"/>
                </a:solidFill>
                <a:latin typeface="Arial" charset="0"/>
              </a:rPr>
            </a:br>
            <a:r>
              <a:rPr lang="en-US" sz="1400" i="1">
                <a:solidFill>
                  <a:schemeClr val="bg1"/>
                </a:solidFill>
                <a:latin typeface="Arial" charset="0"/>
              </a:rPr>
              <a:t>Network</a:t>
            </a:r>
            <a:endParaRPr lang="en-US" sz="2400">
              <a:solidFill>
                <a:schemeClr val="bg1"/>
              </a:solidFill>
              <a:latin typeface="Arial" charset="0"/>
            </a:endParaRPr>
          </a:p>
        </p:txBody>
      </p:sp>
      <p:sp>
        <p:nvSpPr>
          <p:cNvPr id="93201" name="Line 17"/>
          <p:cNvSpPr>
            <a:spLocks noChangeShapeType="1"/>
          </p:cNvSpPr>
          <p:nvPr/>
        </p:nvSpPr>
        <p:spPr bwMode="auto">
          <a:xfrm>
            <a:off x="6096000" y="2514600"/>
            <a:ext cx="0" cy="228600"/>
          </a:xfrm>
          <a:prstGeom prst="line">
            <a:avLst/>
          </a:prstGeom>
          <a:noFill/>
          <a:ln w="9525">
            <a:solidFill>
              <a:schemeClr val="folHlink"/>
            </a:solidFill>
            <a:round/>
            <a:headEnd/>
            <a:tailEnd/>
          </a:ln>
        </p:spPr>
        <p:txBody>
          <a:bodyPr wrap="none" anchor="ctr"/>
          <a:lstStyle/>
          <a:p>
            <a:endParaRPr lang="en-US"/>
          </a:p>
        </p:txBody>
      </p:sp>
      <p:sp>
        <p:nvSpPr>
          <p:cNvPr id="18" name="Slide Number Placeholder 17"/>
          <p:cNvSpPr>
            <a:spLocks noGrp="1"/>
          </p:cNvSpPr>
          <p:nvPr>
            <p:ph type="sldNum" sz="quarter" idx="12"/>
          </p:nvPr>
        </p:nvSpPr>
        <p:spPr/>
        <p:txBody>
          <a:bodyPr/>
          <a:lstStyle/>
          <a:p>
            <a:pPr>
              <a:defRPr/>
            </a:pPr>
            <a:fld id="{68A458C8-0386-4430-B55D-ED44794BE158}" type="slidenum">
              <a:rPr lang="en-US" smtClean="0"/>
              <a:pPr>
                <a:defRPr/>
              </a:pPr>
              <a:t>35</a:t>
            </a:fld>
            <a:endParaRPr lang="en-US"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1143000" y="381000"/>
            <a:ext cx="7086600" cy="992188"/>
          </a:xfrm>
        </p:spPr>
        <p:txBody>
          <a:bodyPr/>
          <a:lstStyle/>
          <a:p>
            <a:r>
              <a:rPr lang="en-US" dirty="0" smtClean="0"/>
              <a:t>Detection Instrument Use</a:t>
            </a:r>
            <a:endParaRPr lang="en-US" i="1" dirty="0" smtClean="0">
              <a:latin typeface="Tahoma" pitchFamily="34" charset="0"/>
            </a:endParaRPr>
          </a:p>
        </p:txBody>
      </p:sp>
      <p:sp>
        <p:nvSpPr>
          <p:cNvPr id="97283" name="Rectangle 3"/>
          <p:cNvSpPr>
            <a:spLocks noGrp="1" noChangeArrowheads="1"/>
          </p:cNvSpPr>
          <p:nvPr>
            <p:ph type="body" sz="half" idx="1"/>
          </p:nvPr>
        </p:nvSpPr>
        <p:spPr>
          <a:xfrm>
            <a:off x="304800" y="1981200"/>
            <a:ext cx="4114800" cy="4648200"/>
          </a:xfrm>
        </p:spPr>
        <p:txBody>
          <a:bodyPr/>
          <a:lstStyle/>
          <a:p>
            <a:r>
              <a:rPr lang="en-US" sz="2000" i="1" smtClean="0"/>
              <a:t>Ensure Meter within Calibration</a:t>
            </a:r>
          </a:p>
          <a:p>
            <a:pPr lvl="1"/>
            <a:r>
              <a:rPr lang="en-US" sz="2000" smtClean="0"/>
              <a:t>Information can be found on calibration sticker</a:t>
            </a:r>
          </a:p>
          <a:p>
            <a:r>
              <a:rPr lang="en-US" sz="2000" i="1" smtClean="0"/>
              <a:t>Ensure Proper Function</a:t>
            </a:r>
            <a:endParaRPr lang="en-US" sz="2000" smtClean="0"/>
          </a:p>
          <a:p>
            <a:pPr lvl="1"/>
            <a:r>
              <a:rPr lang="en-US" sz="2000" smtClean="0"/>
              <a:t>Battery Check</a:t>
            </a:r>
          </a:p>
          <a:p>
            <a:pPr lvl="1"/>
            <a:r>
              <a:rPr lang="en-US" sz="2000" smtClean="0"/>
              <a:t>Use check source</a:t>
            </a:r>
          </a:p>
          <a:p>
            <a:pPr lvl="1"/>
            <a:r>
              <a:rPr lang="en-US" sz="2000" smtClean="0"/>
              <a:t>Must be in OK Range to Use</a:t>
            </a:r>
          </a:p>
          <a:p>
            <a:r>
              <a:rPr lang="en-US" sz="2000" i="1" smtClean="0"/>
              <a:t>Determine Background</a:t>
            </a:r>
            <a:endParaRPr lang="en-US" sz="2000" smtClean="0"/>
          </a:p>
          <a:p>
            <a:pPr lvl="1"/>
            <a:r>
              <a:rPr lang="en-US" sz="2000" smtClean="0"/>
              <a:t>Move to a Low Radiation Area</a:t>
            </a:r>
          </a:p>
        </p:txBody>
      </p:sp>
      <p:sp>
        <p:nvSpPr>
          <p:cNvPr id="97284" name="Rectangle 4"/>
          <p:cNvSpPr>
            <a:spLocks noGrp="1" noChangeArrowheads="1"/>
          </p:cNvSpPr>
          <p:nvPr>
            <p:ph type="body" sz="half" idx="2"/>
          </p:nvPr>
        </p:nvSpPr>
        <p:spPr>
          <a:xfrm>
            <a:off x="4724400" y="1981200"/>
            <a:ext cx="4114800" cy="4114800"/>
          </a:xfrm>
        </p:spPr>
        <p:txBody>
          <a:bodyPr/>
          <a:lstStyle/>
          <a:p>
            <a:r>
              <a:rPr lang="en-US" sz="2000" i="1" smtClean="0"/>
              <a:t>Start With Highest Scale</a:t>
            </a:r>
            <a:endParaRPr lang="en-US" sz="2000" smtClean="0"/>
          </a:p>
          <a:p>
            <a:pPr lvl="1"/>
            <a:r>
              <a:rPr lang="en-US" sz="2000" smtClean="0"/>
              <a:t>Readjust Sensitivity as Needed</a:t>
            </a:r>
            <a:endParaRPr lang="en-US" sz="1800" i="1" smtClean="0"/>
          </a:p>
          <a:p>
            <a:r>
              <a:rPr lang="en-US" sz="2000" i="1" smtClean="0"/>
              <a:t>GM Counters/Scintillators</a:t>
            </a:r>
            <a:endParaRPr lang="en-US" sz="2000" smtClean="0"/>
          </a:p>
          <a:p>
            <a:pPr lvl="1"/>
            <a:r>
              <a:rPr lang="en-US" sz="2000" smtClean="0"/>
              <a:t>Hold Probe Near Area of Interest</a:t>
            </a:r>
          </a:p>
          <a:p>
            <a:pPr lvl="1"/>
            <a:r>
              <a:rPr lang="en-US" sz="2000" smtClean="0"/>
              <a:t>Note Reading</a:t>
            </a:r>
          </a:p>
          <a:p>
            <a:pPr lvl="1"/>
            <a:r>
              <a:rPr lang="en-US" sz="2000" smtClean="0"/>
              <a:t>Move Slowly</a:t>
            </a:r>
          </a:p>
        </p:txBody>
      </p:sp>
      <p:pic>
        <p:nvPicPr>
          <p:cNvPr id="97285" name="Picture 5" descr="battery test"/>
          <p:cNvPicPr>
            <a:picLocks noChangeAspect="1" noChangeArrowheads="1"/>
          </p:cNvPicPr>
          <p:nvPr/>
        </p:nvPicPr>
        <p:blipFill>
          <a:blip r:embed="rId3" cstate="print"/>
          <a:srcRect/>
          <a:stretch>
            <a:fillRect/>
          </a:stretch>
        </p:blipFill>
        <p:spPr bwMode="auto">
          <a:xfrm>
            <a:off x="6553200" y="5334000"/>
            <a:ext cx="2395538" cy="135255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743E77C2-AEA3-44A8-9027-FBCCDECA7FAE}" type="slidenum">
              <a:rPr lang="en-US" smtClean="0"/>
              <a:pPr>
                <a:defRPr/>
              </a:pPr>
              <a:t>36</a:t>
            </a:fld>
            <a:endParaRPr lang="en-U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026"/>
          <p:cNvSpPr>
            <a:spLocks noGrp="1" noChangeArrowheads="1"/>
          </p:cNvSpPr>
          <p:nvPr>
            <p:ph type="title"/>
          </p:nvPr>
        </p:nvSpPr>
        <p:spPr>
          <a:xfrm>
            <a:off x="685800" y="533400"/>
            <a:ext cx="7772400" cy="1143000"/>
          </a:xfrm>
        </p:spPr>
        <p:txBody>
          <a:bodyPr/>
          <a:lstStyle/>
          <a:p>
            <a:r>
              <a:rPr lang="en-US" dirty="0" smtClean="0"/>
              <a:t>Liquid Scintillation</a:t>
            </a:r>
            <a:br>
              <a:rPr lang="en-US" dirty="0" smtClean="0"/>
            </a:br>
            <a:r>
              <a:rPr lang="en-US" dirty="0" smtClean="0"/>
              <a:t> Counter (LSC)</a:t>
            </a:r>
          </a:p>
        </p:txBody>
      </p:sp>
      <p:sp>
        <p:nvSpPr>
          <p:cNvPr id="98307" name="Rectangle 1027"/>
          <p:cNvSpPr>
            <a:spLocks noGrp="1" noChangeArrowheads="1"/>
          </p:cNvSpPr>
          <p:nvPr>
            <p:ph type="body" idx="1"/>
          </p:nvPr>
        </p:nvSpPr>
        <p:spPr>
          <a:xfrm>
            <a:off x="457200" y="2133600"/>
            <a:ext cx="4876800" cy="3733800"/>
          </a:xfrm>
        </p:spPr>
        <p:txBody>
          <a:bodyPr/>
          <a:lstStyle/>
          <a:p>
            <a:pPr>
              <a:lnSpc>
                <a:spcPct val="90000"/>
              </a:lnSpc>
            </a:pPr>
            <a:r>
              <a:rPr lang="en-US" sz="3600" dirty="0" smtClean="0"/>
              <a:t>Most common Instrument used for the measurement of low energy beta emitters (H-3, C-14, S-35 </a:t>
            </a:r>
            <a:r>
              <a:rPr lang="en-US" sz="3600" dirty="0" err="1" smtClean="0"/>
              <a:t>etc</a:t>
            </a:r>
            <a:r>
              <a:rPr lang="en-US" sz="3600" dirty="0" smtClean="0"/>
              <a:t>…)</a:t>
            </a:r>
          </a:p>
          <a:p>
            <a:pPr marL="0" indent="0">
              <a:lnSpc>
                <a:spcPct val="90000"/>
              </a:lnSpc>
              <a:buNone/>
            </a:pPr>
            <a:endParaRPr lang="en-US" sz="2800" dirty="0" smtClean="0"/>
          </a:p>
        </p:txBody>
      </p:sp>
      <p:pic>
        <p:nvPicPr>
          <p:cNvPr id="98308" name="Picture 1028" descr="pic6500w"/>
          <p:cNvPicPr>
            <a:picLocks noChangeAspect="1" noChangeArrowheads="1"/>
          </p:cNvPicPr>
          <p:nvPr/>
        </p:nvPicPr>
        <p:blipFill>
          <a:blip r:embed="rId3" cstate="print"/>
          <a:srcRect/>
          <a:stretch>
            <a:fillRect/>
          </a:stretch>
        </p:blipFill>
        <p:spPr bwMode="auto">
          <a:xfrm>
            <a:off x="5791200" y="2514600"/>
            <a:ext cx="2922588" cy="2579688"/>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37</a:t>
            </a:fld>
            <a:endParaRPr lang="en-US"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a:xfrm>
            <a:off x="762000" y="228600"/>
            <a:ext cx="7772400" cy="609600"/>
          </a:xfrm>
        </p:spPr>
        <p:txBody>
          <a:bodyPr/>
          <a:lstStyle/>
          <a:p>
            <a:r>
              <a:rPr lang="en-US" dirty="0" smtClean="0"/>
              <a:t>LSC Detectors</a:t>
            </a:r>
          </a:p>
        </p:txBody>
      </p:sp>
      <p:sp>
        <p:nvSpPr>
          <p:cNvPr id="100355" name="Rectangle 1027"/>
          <p:cNvSpPr>
            <a:spLocks noGrp="1" noChangeArrowheads="1"/>
          </p:cNvSpPr>
          <p:nvPr>
            <p:ph type="body" idx="1"/>
          </p:nvPr>
        </p:nvSpPr>
        <p:spPr>
          <a:xfrm>
            <a:off x="228600" y="1447800"/>
            <a:ext cx="3742038" cy="4876800"/>
          </a:xfrm>
        </p:spPr>
        <p:txBody>
          <a:bodyPr/>
          <a:lstStyle/>
          <a:p>
            <a:pPr>
              <a:lnSpc>
                <a:spcPct val="90000"/>
              </a:lnSpc>
            </a:pPr>
            <a:r>
              <a:rPr lang="en-US" sz="2400" dirty="0"/>
              <a:t>Samples </a:t>
            </a:r>
            <a:r>
              <a:rPr lang="en-US" sz="2400" dirty="0" smtClean="0"/>
              <a:t>are </a:t>
            </a:r>
            <a:r>
              <a:rPr lang="en-US" sz="2400" dirty="0"/>
              <a:t>dissolved </a:t>
            </a:r>
            <a:r>
              <a:rPr lang="en-US" sz="2400" dirty="0" smtClean="0"/>
              <a:t>and </a:t>
            </a:r>
            <a:r>
              <a:rPr lang="en-US" sz="2400" dirty="0"/>
              <a:t>suspended in </a:t>
            </a:r>
            <a:r>
              <a:rPr lang="en-US" sz="2400" dirty="0" smtClean="0"/>
              <a:t>“cocktail” with scintillator</a:t>
            </a:r>
            <a:endParaRPr lang="en-US" sz="2400" dirty="0"/>
          </a:p>
          <a:p>
            <a:pPr>
              <a:lnSpc>
                <a:spcPct val="90000"/>
              </a:lnSpc>
            </a:pPr>
            <a:r>
              <a:rPr lang="en-US" sz="2400" dirty="0"/>
              <a:t>The photo multiplier </a:t>
            </a:r>
            <a:r>
              <a:rPr lang="en-US" sz="2400" dirty="0" smtClean="0"/>
              <a:t>tubes are </a:t>
            </a:r>
            <a:r>
              <a:rPr lang="en-US" sz="2400" dirty="0"/>
              <a:t>used to </a:t>
            </a:r>
            <a:r>
              <a:rPr lang="en-US" sz="2400" dirty="0" smtClean="0"/>
              <a:t>detect light from “cocktail”</a:t>
            </a:r>
            <a:endParaRPr lang="en-US" sz="2400" dirty="0"/>
          </a:p>
          <a:p>
            <a:pPr>
              <a:lnSpc>
                <a:spcPct val="90000"/>
              </a:lnSpc>
            </a:pPr>
            <a:r>
              <a:rPr lang="en-US" sz="2400" dirty="0" smtClean="0"/>
              <a:t>Coincident circuit used to record true counts.</a:t>
            </a:r>
            <a:endParaRPr lang="en-US" sz="2400" dirty="0"/>
          </a:p>
        </p:txBody>
      </p:sp>
      <p:grpSp>
        <p:nvGrpSpPr>
          <p:cNvPr id="100356" name="Group 1056"/>
          <p:cNvGrpSpPr>
            <a:grpSpLocks/>
          </p:cNvGrpSpPr>
          <p:nvPr/>
        </p:nvGrpSpPr>
        <p:grpSpPr bwMode="auto">
          <a:xfrm>
            <a:off x="4648200" y="1447800"/>
            <a:ext cx="3581400" cy="4495800"/>
            <a:chOff x="2928" y="912"/>
            <a:chExt cx="2256" cy="2832"/>
          </a:xfrm>
        </p:grpSpPr>
        <p:grpSp>
          <p:nvGrpSpPr>
            <p:cNvPr id="100358" name="Group 1050"/>
            <p:cNvGrpSpPr>
              <a:grpSpLocks/>
            </p:cNvGrpSpPr>
            <p:nvPr/>
          </p:nvGrpSpPr>
          <p:grpSpPr bwMode="auto">
            <a:xfrm>
              <a:off x="2928" y="960"/>
              <a:ext cx="2256" cy="2784"/>
              <a:chOff x="2400" y="1344"/>
              <a:chExt cx="1776" cy="2544"/>
            </a:xfrm>
          </p:grpSpPr>
          <p:sp>
            <p:nvSpPr>
              <p:cNvPr id="100363" name="Rectangle 1028"/>
              <p:cNvSpPr>
                <a:spLocks noChangeArrowheads="1"/>
              </p:cNvSpPr>
              <p:nvPr/>
            </p:nvSpPr>
            <p:spPr bwMode="auto">
              <a:xfrm>
                <a:off x="2509" y="1344"/>
                <a:ext cx="580" cy="206"/>
              </a:xfrm>
              <a:prstGeom prst="rect">
                <a:avLst/>
              </a:prstGeom>
              <a:solidFill>
                <a:schemeClr val="accent1"/>
              </a:solidFill>
              <a:ln w="9525">
                <a:solidFill>
                  <a:schemeClr val="folHlink"/>
                </a:solidFill>
                <a:miter lim="800000"/>
                <a:headEnd/>
                <a:tailEnd/>
              </a:ln>
            </p:spPr>
            <p:txBody>
              <a:bodyPr wrap="none" anchor="ctr"/>
              <a:lstStyle/>
              <a:p>
                <a:endParaRPr lang="en-US"/>
              </a:p>
            </p:txBody>
          </p:sp>
          <p:sp>
            <p:nvSpPr>
              <p:cNvPr id="100364" name="Rectangle 1029"/>
              <p:cNvSpPr>
                <a:spLocks noChangeArrowheads="1"/>
              </p:cNvSpPr>
              <p:nvPr/>
            </p:nvSpPr>
            <p:spPr bwMode="auto">
              <a:xfrm>
                <a:off x="3487" y="1344"/>
                <a:ext cx="580" cy="206"/>
              </a:xfrm>
              <a:prstGeom prst="rect">
                <a:avLst/>
              </a:prstGeom>
              <a:solidFill>
                <a:schemeClr val="accent1"/>
              </a:solidFill>
              <a:ln w="9525">
                <a:solidFill>
                  <a:schemeClr val="folHlink"/>
                </a:solidFill>
                <a:miter lim="800000"/>
                <a:headEnd/>
                <a:tailEnd/>
              </a:ln>
            </p:spPr>
            <p:txBody>
              <a:bodyPr wrap="none" anchor="ctr"/>
              <a:lstStyle/>
              <a:p>
                <a:endParaRPr lang="en-US"/>
              </a:p>
            </p:txBody>
          </p:sp>
          <p:sp>
            <p:nvSpPr>
              <p:cNvPr id="100365" name="Rectangle 1030"/>
              <p:cNvSpPr>
                <a:spLocks noChangeArrowheads="1"/>
              </p:cNvSpPr>
              <p:nvPr/>
            </p:nvSpPr>
            <p:spPr bwMode="auto">
              <a:xfrm>
                <a:off x="3089" y="1344"/>
                <a:ext cx="72" cy="206"/>
              </a:xfrm>
              <a:prstGeom prst="rect">
                <a:avLst/>
              </a:prstGeom>
              <a:solidFill>
                <a:schemeClr val="folHlink"/>
              </a:solidFill>
              <a:ln w="9525">
                <a:solidFill>
                  <a:schemeClr val="folHlink"/>
                </a:solidFill>
                <a:miter lim="800000"/>
                <a:headEnd/>
                <a:tailEnd/>
              </a:ln>
            </p:spPr>
            <p:txBody>
              <a:bodyPr wrap="none" anchor="ctr"/>
              <a:lstStyle/>
              <a:p>
                <a:endParaRPr lang="en-US"/>
              </a:p>
            </p:txBody>
          </p:sp>
          <p:sp>
            <p:nvSpPr>
              <p:cNvPr id="100366" name="Rectangle 1031"/>
              <p:cNvSpPr>
                <a:spLocks noChangeArrowheads="1"/>
              </p:cNvSpPr>
              <p:nvPr/>
            </p:nvSpPr>
            <p:spPr bwMode="auto">
              <a:xfrm>
                <a:off x="3415" y="1344"/>
                <a:ext cx="72" cy="206"/>
              </a:xfrm>
              <a:prstGeom prst="rect">
                <a:avLst/>
              </a:prstGeom>
              <a:solidFill>
                <a:schemeClr val="folHlink"/>
              </a:solidFill>
              <a:ln w="9525">
                <a:solidFill>
                  <a:schemeClr val="folHlink"/>
                </a:solidFill>
                <a:miter lim="800000"/>
                <a:headEnd/>
                <a:tailEnd/>
              </a:ln>
            </p:spPr>
            <p:txBody>
              <a:bodyPr wrap="none" anchor="ctr"/>
              <a:lstStyle/>
              <a:p>
                <a:endParaRPr lang="en-US"/>
              </a:p>
            </p:txBody>
          </p:sp>
          <p:sp>
            <p:nvSpPr>
              <p:cNvPr id="100367" name="Line 1032"/>
              <p:cNvSpPr>
                <a:spLocks noChangeShapeType="1"/>
              </p:cNvSpPr>
              <p:nvPr/>
            </p:nvSpPr>
            <p:spPr bwMode="auto">
              <a:xfrm flipH="1">
                <a:off x="2400" y="1447"/>
                <a:ext cx="109" cy="0"/>
              </a:xfrm>
              <a:prstGeom prst="line">
                <a:avLst/>
              </a:prstGeom>
              <a:noFill/>
              <a:ln w="9525">
                <a:solidFill>
                  <a:schemeClr val="folHlink"/>
                </a:solidFill>
                <a:round/>
                <a:headEnd/>
                <a:tailEnd/>
              </a:ln>
            </p:spPr>
            <p:txBody>
              <a:bodyPr wrap="none" anchor="ctr"/>
              <a:lstStyle/>
              <a:p>
                <a:endParaRPr lang="en-US"/>
              </a:p>
            </p:txBody>
          </p:sp>
          <p:sp>
            <p:nvSpPr>
              <p:cNvPr id="100368" name="Line 1033"/>
              <p:cNvSpPr>
                <a:spLocks noChangeShapeType="1"/>
              </p:cNvSpPr>
              <p:nvPr/>
            </p:nvSpPr>
            <p:spPr bwMode="auto">
              <a:xfrm flipH="1">
                <a:off x="4067" y="1447"/>
                <a:ext cx="109" cy="0"/>
              </a:xfrm>
              <a:prstGeom prst="line">
                <a:avLst/>
              </a:prstGeom>
              <a:noFill/>
              <a:ln w="9525">
                <a:solidFill>
                  <a:schemeClr val="folHlink"/>
                </a:solidFill>
                <a:round/>
                <a:headEnd/>
                <a:tailEnd/>
              </a:ln>
            </p:spPr>
            <p:txBody>
              <a:bodyPr wrap="none" anchor="ctr"/>
              <a:lstStyle/>
              <a:p>
                <a:endParaRPr lang="en-US"/>
              </a:p>
            </p:txBody>
          </p:sp>
          <p:sp>
            <p:nvSpPr>
              <p:cNvPr id="100369" name="Line 1034"/>
              <p:cNvSpPr>
                <a:spLocks noChangeShapeType="1"/>
              </p:cNvSpPr>
              <p:nvPr/>
            </p:nvSpPr>
            <p:spPr bwMode="auto">
              <a:xfrm>
                <a:off x="2400" y="1447"/>
                <a:ext cx="0" cy="514"/>
              </a:xfrm>
              <a:prstGeom prst="line">
                <a:avLst/>
              </a:prstGeom>
              <a:noFill/>
              <a:ln w="9525">
                <a:solidFill>
                  <a:schemeClr val="folHlink"/>
                </a:solidFill>
                <a:round/>
                <a:headEnd/>
                <a:tailEnd/>
              </a:ln>
            </p:spPr>
            <p:txBody>
              <a:bodyPr wrap="none" anchor="ctr"/>
              <a:lstStyle/>
              <a:p>
                <a:endParaRPr lang="en-US"/>
              </a:p>
            </p:txBody>
          </p:sp>
          <p:sp>
            <p:nvSpPr>
              <p:cNvPr id="100370" name="Line 1035"/>
              <p:cNvSpPr>
                <a:spLocks noChangeShapeType="1"/>
              </p:cNvSpPr>
              <p:nvPr/>
            </p:nvSpPr>
            <p:spPr bwMode="auto">
              <a:xfrm>
                <a:off x="4176" y="1447"/>
                <a:ext cx="0" cy="514"/>
              </a:xfrm>
              <a:prstGeom prst="line">
                <a:avLst/>
              </a:prstGeom>
              <a:noFill/>
              <a:ln w="9525">
                <a:solidFill>
                  <a:schemeClr val="folHlink"/>
                </a:solidFill>
                <a:round/>
                <a:headEnd/>
                <a:tailEnd/>
              </a:ln>
            </p:spPr>
            <p:txBody>
              <a:bodyPr wrap="none" anchor="ctr"/>
              <a:lstStyle/>
              <a:p>
                <a:endParaRPr lang="en-US"/>
              </a:p>
            </p:txBody>
          </p:sp>
          <p:sp>
            <p:nvSpPr>
              <p:cNvPr id="100371" name="Line 1036"/>
              <p:cNvSpPr>
                <a:spLocks noChangeShapeType="1"/>
              </p:cNvSpPr>
              <p:nvPr/>
            </p:nvSpPr>
            <p:spPr bwMode="auto">
              <a:xfrm>
                <a:off x="2400" y="1961"/>
                <a:ext cx="1776" cy="0"/>
              </a:xfrm>
              <a:prstGeom prst="line">
                <a:avLst/>
              </a:prstGeom>
              <a:noFill/>
              <a:ln w="9525">
                <a:solidFill>
                  <a:schemeClr val="folHlink"/>
                </a:solidFill>
                <a:round/>
                <a:headEnd/>
                <a:tailEnd/>
              </a:ln>
            </p:spPr>
            <p:txBody>
              <a:bodyPr wrap="none" anchor="ctr"/>
              <a:lstStyle/>
              <a:p>
                <a:endParaRPr lang="en-US"/>
              </a:p>
            </p:txBody>
          </p:sp>
          <p:sp>
            <p:nvSpPr>
              <p:cNvPr id="100372" name="Oval 1037"/>
              <p:cNvSpPr>
                <a:spLocks noChangeArrowheads="1"/>
              </p:cNvSpPr>
              <p:nvPr/>
            </p:nvSpPr>
            <p:spPr bwMode="auto">
              <a:xfrm>
                <a:off x="3240" y="1879"/>
                <a:ext cx="145" cy="137"/>
              </a:xfrm>
              <a:prstGeom prst="ellipse">
                <a:avLst/>
              </a:prstGeom>
              <a:solidFill>
                <a:schemeClr val="bg1"/>
              </a:solidFill>
              <a:ln w="9525">
                <a:solidFill>
                  <a:schemeClr val="folHlink"/>
                </a:solidFill>
                <a:round/>
                <a:headEnd/>
                <a:tailEnd/>
              </a:ln>
            </p:spPr>
            <p:txBody>
              <a:bodyPr wrap="none" anchor="ctr"/>
              <a:lstStyle/>
              <a:p>
                <a:endParaRPr lang="en-US"/>
              </a:p>
            </p:txBody>
          </p:sp>
          <p:sp>
            <p:nvSpPr>
              <p:cNvPr id="100373" name="Line 1038"/>
              <p:cNvSpPr>
                <a:spLocks noChangeShapeType="1"/>
              </p:cNvSpPr>
              <p:nvPr/>
            </p:nvSpPr>
            <p:spPr bwMode="auto">
              <a:xfrm>
                <a:off x="3312" y="2016"/>
                <a:ext cx="0" cy="240"/>
              </a:xfrm>
              <a:prstGeom prst="line">
                <a:avLst/>
              </a:prstGeom>
              <a:noFill/>
              <a:ln w="9525">
                <a:solidFill>
                  <a:schemeClr val="folHlink"/>
                </a:solidFill>
                <a:round/>
                <a:headEnd/>
                <a:tailEnd/>
              </a:ln>
            </p:spPr>
            <p:txBody>
              <a:bodyPr wrap="none" anchor="ctr"/>
              <a:lstStyle/>
              <a:p>
                <a:endParaRPr lang="en-US"/>
              </a:p>
            </p:txBody>
          </p:sp>
          <p:sp>
            <p:nvSpPr>
              <p:cNvPr id="100374" name="Text Box 1041"/>
              <p:cNvSpPr txBox="1">
                <a:spLocks noChangeArrowheads="1"/>
              </p:cNvSpPr>
              <p:nvPr/>
            </p:nvSpPr>
            <p:spPr bwMode="auto">
              <a:xfrm>
                <a:off x="2784" y="2256"/>
                <a:ext cx="1104" cy="234"/>
              </a:xfrm>
              <a:prstGeom prst="rect">
                <a:avLst/>
              </a:prstGeom>
              <a:noFill/>
              <a:ln w="9525">
                <a:solidFill>
                  <a:schemeClr val="folHlink"/>
                </a:solidFill>
                <a:miter lim="800000"/>
                <a:headEnd/>
                <a:tailEnd/>
              </a:ln>
            </p:spPr>
            <p:txBody>
              <a:bodyPr>
                <a:spAutoFit/>
              </a:bodyPr>
              <a:lstStyle/>
              <a:p>
                <a:pPr>
                  <a:spcBef>
                    <a:spcPct val="50000"/>
                  </a:spcBef>
                </a:pPr>
                <a:r>
                  <a:rPr lang="en-US">
                    <a:solidFill>
                      <a:schemeClr val="bg1"/>
                    </a:solidFill>
                    <a:latin typeface="Arial" charset="0"/>
                  </a:rPr>
                  <a:t>Electronics</a:t>
                </a:r>
              </a:p>
            </p:txBody>
          </p:sp>
          <p:sp>
            <p:nvSpPr>
              <p:cNvPr id="100375" name="Line 1044"/>
              <p:cNvSpPr>
                <a:spLocks noChangeShapeType="1"/>
              </p:cNvSpPr>
              <p:nvPr/>
            </p:nvSpPr>
            <p:spPr bwMode="auto">
              <a:xfrm>
                <a:off x="3312" y="2496"/>
                <a:ext cx="0" cy="576"/>
              </a:xfrm>
              <a:prstGeom prst="line">
                <a:avLst/>
              </a:prstGeom>
              <a:noFill/>
              <a:ln w="9525">
                <a:solidFill>
                  <a:schemeClr val="folHlink"/>
                </a:solidFill>
                <a:round/>
                <a:headEnd/>
                <a:tailEnd/>
              </a:ln>
            </p:spPr>
            <p:txBody>
              <a:bodyPr wrap="none" anchor="ctr"/>
              <a:lstStyle/>
              <a:p>
                <a:endParaRPr lang="en-US"/>
              </a:p>
            </p:txBody>
          </p:sp>
          <p:sp>
            <p:nvSpPr>
              <p:cNvPr id="100376" name="Rectangle 1045"/>
              <p:cNvSpPr>
                <a:spLocks noChangeArrowheads="1"/>
              </p:cNvSpPr>
              <p:nvPr/>
            </p:nvSpPr>
            <p:spPr bwMode="auto">
              <a:xfrm>
                <a:off x="2640" y="3072"/>
                <a:ext cx="1440" cy="816"/>
              </a:xfrm>
              <a:prstGeom prst="rect">
                <a:avLst/>
              </a:prstGeom>
              <a:noFill/>
              <a:ln w="9525">
                <a:solidFill>
                  <a:schemeClr val="folHlink"/>
                </a:solidFill>
                <a:miter lim="800000"/>
                <a:headEnd/>
                <a:tailEnd/>
              </a:ln>
            </p:spPr>
            <p:txBody>
              <a:bodyPr wrap="none" anchor="ctr"/>
              <a:lstStyle/>
              <a:p>
                <a:endParaRPr lang="en-US"/>
              </a:p>
            </p:txBody>
          </p:sp>
          <p:sp>
            <p:nvSpPr>
              <p:cNvPr id="100377" name="Rectangle 1046"/>
              <p:cNvSpPr>
                <a:spLocks noChangeArrowheads="1"/>
              </p:cNvSpPr>
              <p:nvPr/>
            </p:nvSpPr>
            <p:spPr bwMode="auto">
              <a:xfrm>
                <a:off x="2784" y="3168"/>
                <a:ext cx="1152" cy="624"/>
              </a:xfrm>
              <a:prstGeom prst="rect">
                <a:avLst/>
              </a:prstGeom>
              <a:noFill/>
              <a:ln w="9525">
                <a:solidFill>
                  <a:schemeClr val="folHlink"/>
                </a:solidFill>
                <a:miter lim="800000"/>
                <a:headEnd/>
                <a:tailEnd/>
              </a:ln>
            </p:spPr>
            <p:txBody>
              <a:bodyPr wrap="none" anchor="ctr"/>
              <a:lstStyle/>
              <a:p>
                <a:endParaRPr lang="en-US"/>
              </a:p>
            </p:txBody>
          </p:sp>
          <p:sp>
            <p:nvSpPr>
              <p:cNvPr id="100378" name="Freeform 1047"/>
              <p:cNvSpPr>
                <a:spLocks/>
              </p:cNvSpPr>
              <p:nvPr/>
            </p:nvSpPr>
            <p:spPr bwMode="auto">
              <a:xfrm>
                <a:off x="2782" y="3467"/>
                <a:ext cx="569" cy="337"/>
              </a:xfrm>
              <a:custGeom>
                <a:avLst/>
                <a:gdLst>
                  <a:gd name="T0" fmla="*/ 0 w 569"/>
                  <a:gd name="T1" fmla="*/ 337 h 337"/>
                  <a:gd name="T2" fmla="*/ 45 w 569"/>
                  <a:gd name="T3" fmla="*/ 329 h 337"/>
                  <a:gd name="T4" fmla="*/ 116 w 569"/>
                  <a:gd name="T5" fmla="*/ 151 h 337"/>
                  <a:gd name="T6" fmla="*/ 231 w 569"/>
                  <a:gd name="T7" fmla="*/ 71 h 337"/>
                  <a:gd name="T8" fmla="*/ 329 w 569"/>
                  <a:gd name="T9" fmla="*/ 142 h 337"/>
                  <a:gd name="T10" fmla="*/ 365 w 569"/>
                  <a:gd name="T11" fmla="*/ 177 h 337"/>
                  <a:gd name="T12" fmla="*/ 409 w 569"/>
                  <a:gd name="T13" fmla="*/ 240 h 337"/>
                  <a:gd name="T14" fmla="*/ 569 w 569"/>
                  <a:gd name="T15" fmla="*/ 320 h 337"/>
                  <a:gd name="T16" fmla="*/ 0 60000 65536"/>
                  <a:gd name="T17" fmla="*/ 0 60000 65536"/>
                  <a:gd name="T18" fmla="*/ 0 60000 65536"/>
                  <a:gd name="T19" fmla="*/ 0 60000 65536"/>
                  <a:gd name="T20" fmla="*/ 0 60000 65536"/>
                  <a:gd name="T21" fmla="*/ 0 60000 65536"/>
                  <a:gd name="T22" fmla="*/ 0 60000 65536"/>
                  <a:gd name="T23" fmla="*/ 0 60000 65536"/>
                  <a:gd name="T24" fmla="*/ 0 w 569"/>
                  <a:gd name="T25" fmla="*/ 0 h 337"/>
                  <a:gd name="T26" fmla="*/ 569 w 569"/>
                  <a:gd name="T27" fmla="*/ 337 h 3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9" h="337">
                    <a:moveTo>
                      <a:pt x="0" y="337"/>
                    </a:moveTo>
                    <a:cubicBezTo>
                      <a:pt x="15" y="334"/>
                      <a:pt x="32" y="336"/>
                      <a:pt x="45" y="329"/>
                    </a:cubicBezTo>
                    <a:cubicBezTo>
                      <a:pt x="88" y="305"/>
                      <a:pt x="80" y="187"/>
                      <a:pt x="116" y="151"/>
                    </a:cubicBezTo>
                    <a:cubicBezTo>
                      <a:pt x="142" y="125"/>
                      <a:pt x="214" y="0"/>
                      <a:pt x="231" y="71"/>
                    </a:cubicBezTo>
                    <a:cubicBezTo>
                      <a:pt x="303" y="36"/>
                      <a:pt x="293" y="133"/>
                      <a:pt x="329" y="142"/>
                    </a:cubicBezTo>
                    <a:cubicBezTo>
                      <a:pt x="349" y="157"/>
                      <a:pt x="352" y="155"/>
                      <a:pt x="365" y="177"/>
                    </a:cubicBezTo>
                    <a:cubicBezTo>
                      <a:pt x="375" y="193"/>
                      <a:pt x="395" y="227"/>
                      <a:pt x="409" y="240"/>
                    </a:cubicBezTo>
                    <a:cubicBezTo>
                      <a:pt x="467" y="295"/>
                      <a:pt x="486" y="320"/>
                      <a:pt x="569" y="320"/>
                    </a:cubicBezTo>
                  </a:path>
                </a:pathLst>
              </a:custGeom>
              <a:solidFill>
                <a:schemeClr val="tx1"/>
              </a:solidFill>
              <a:ln w="9525">
                <a:solidFill>
                  <a:schemeClr val="folHlink"/>
                </a:solidFill>
                <a:round/>
                <a:headEnd/>
                <a:tailEnd/>
              </a:ln>
            </p:spPr>
            <p:txBody>
              <a:bodyPr wrap="none" anchor="ctr"/>
              <a:lstStyle/>
              <a:p>
                <a:endParaRPr lang="en-US"/>
              </a:p>
            </p:txBody>
          </p:sp>
          <p:sp>
            <p:nvSpPr>
              <p:cNvPr id="137240" name="Text Box 1048"/>
              <p:cNvSpPr txBox="1">
                <a:spLocks noChangeArrowheads="1"/>
              </p:cNvSpPr>
              <p:nvPr/>
            </p:nvSpPr>
            <p:spPr bwMode="auto">
              <a:xfrm>
                <a:off x="2544" y="1344"/>
                <a:ext cx="528" cy="199"/>
              </a:xfrm>
              <a:prstGeom prst="rect">
                <a:avLst/>
              </a:prstGeom>
              <a:noFill/>
              <a:ln w="9525">
                <a:solidFill>
                  <a:schemeClr val="folHlink"/>
                </a:solidFill>
                <a:miter lim="800000"/>
                <a:headEnd/>
                <a:tailEnd/>
              </a:ln>
              <a:effectLst/>
            </p:spPr>
            <p:txBody>
              <a:bodyPr>
                <a:spAutoFit/>
              </a:bodyPr>
              <a:lstStyle/>
              <a:p>
                <a:pPr>
                  <a:spcBef>
                    <a:spcPct val="50000"/>
                  </a:spcBef>
                  <a:defRPr/>
                </a:pPr>
                <a:r>
                  <a:rPr lang="en-US" sz="1600" b="1" dirty="0">
                    <a:solidFill>
                      <a:schemeClr val="bg1"/>
                    </a:solidFill>
                    <a:effectLst>
                      <a:outerShdw blurRad="38100" dist="38100" dir="2700000" algn="tl">
                        <a:srgbClr val="000000"/>
                      </a:outerShdw>
                    </a:effectLst>
                    <a:latin typeface="Arial" pitchFamily="34" charset="0"/>
                  </a:rPr>
                  <a:t>PMT</a:t>
                </a:r>
              </a:p>
            </p:txBody>
          </p:sp>
          <p:sp>
            <p:nvSpPr>
              <p:cNvPr id="137241" name="Text Box 1049"/>
              <p:cNvSpPr txBox="1">
                <a:spLocks noChangeArrowheads="1"/>
              </p:cNvSpPr>
              <p:nvPr/>
            </p:nvSpPr>
            <p:spPr bwMode="auto">
              <a:xfrm>
                <a:off x="3504" y="1344"/>
                <a:ext cx="528" cy="199"/>
              </a:xfrm>
              <a:prstGeom prst="rect">
                <a:avLst/>
              </a:prstGeom>
              <a:noFill/>
              <a:ln w="9525">
                <a:solidFill>
                  <a:schemeClr val="folHlink"/>
                </a:solidFill>
                <a:miter lim="800000"/>
                <a:headEnd/>
                <a:tailEnd/>
              </a:ln>
              <a:effectLst/>
            </p:spPr>
            <p:txBody>
              <a:bodyPr>
                <a:spAutoFit/>
              </a:bodyPr>
              <a:lstStyle/>
              <a:p>
                <a:pPr>
                  <a:spcBef>
                    <a:spcPct val="50000"/>
                  </a:spcBef>
                  <a:defRPr/>
                </a:pPr>
                <a:r>
                  <a:rPr lang="en-US" sz="1600" b="1" dirty="0">
                    <a:solidFill>
                      <a:schemeClr val="bg1"/>
                    </a:solidFill>
                    <a:effectLst>
                      <a:outerShdw blurRad="38100" dist="38100" dir="2700000" algn="tl">
                        <a:srgbClr val="000000"/>
                      </a:outerShdw>
                    </a:effectLst>
                    <a:latin typeface="Arial" pitchFamily="34" charset="0"/>
                  </a:rPr>
                  <a:t>PMT</a:t>
                </a:r>
              </a:p>
            </p:txBody>
          </p:sp>
        </p:grpSp>
        <p:grpSp>
          <p:nvGrpSpPr>
            <p:cNvPr id="100359" name="Group 1055"/>
            <p:cNvGrpSpPr>
              <a:grpSpLocks/>
            </p:cNvGrpSpPr>
            <p:nvPr/>
          </p:nvGrpSpPr>
          <p:grpSpPr bwMode="auto">
            <a:xfrm>
              <a:off x="4032" y="912"/>
              <a:ext cx="96" cy="288"/>
              <a:chOff x="4032" y="912"/>
              <a:chExt cx="96" cy="288"/>
            </a:xfrm>
          </p:grpSpPr>
          <p:sp>
            <p:nvSpPr>
              <p:cNvPr id="100360" name="Rectangle 1051"/>
              <p:cNvSpPr>
                <a:spLocks noChangeArrowheads="1"/>
              </p:cNvSpPr>
              <p:nvPr/>
            </p:nvSpPr>
            <p:spPr bwMode="auto">
              <a:xfrm>
                <a:off x="4032" y="1056"/>
                <a:ext cx="96" cy="144"/>
              </a:xfrm>
              <a:prstGeom prst="rect">
                <a:avLst/>
              </a:prstGeom>
              <a:solidFill>
                <a:schemeClr val="tx2"/>
              </a:solidFill>
              <a:ln w="9525">
                <a:solidFill>
                  <a:schemeClr val="folHlink"/>
                </a:solidFill>
                <a:miter lim="800000"/>
                <a:headEnd/>
                <a:tailEnd/>
              </a:ln>
            </p:spPr>
            <p:txBody>
              <a:bodyPr wrap="none" anchor="ctr"/>
              <a:lstStyle/>
              <a:p>
                <a:endParaRPr lang="en-US"/>
              </a:p>
            </p:txBody>
          </p:sp>
          <p:sp>
            <p:nvSpPr>
              <p:cNvPr id="100361" name="Rectangle 1052"/>
              <p:cNvSpPr>
                <a:spLocks noChangeArrowheads="1"/>
              </p:cNvSpPr>
              <p:nvPr/>
            </p:nvSpPr>
            <p:spPr bwMode="auto">
              <a:xfrm>
                <a:off x="4032" y="912"/>
                <a:ext cx="96" cy="96"/>
              </a:xfrm>
              <a:prstGeom prst="rect">
                <a:avLst/>
              </a:prstGeom>
              <a:solidFill>
                <a:schemeClr val="hlink">
                  <a:alpha val="50195"/>
                </a:schemeClr>
              </a:solidFill>
              <a:ln w="9525">
                <a:solidFill>
                  <a:schemeClr val="folHlink"/>
                </a:solidFill>
                <a:miter lim="800000"/>
                <a:headEnd/>
                <a:tailEnd/>
              </a:ln>
            </p:spPr>
            <p:txBody>
              <a:bodyPr wrap="none" anchor="ctr"/>
              <a:lstStyle/>
              <a:p>
                <a:endParaRPr lang="en-US"/>
              </a:p>
            </p:txBody>
          </p:sp>
          <p:sp>
            <p:nvSpPr>
              <p:cNvPr id="100362" name="Rectangle 1053"/>
              <p:cNvSpPr>
                <a:spLocks noChangeArrowheads="1"/>
              </p:cNvSpPr>
              <p:nvPr/>
            </p:nvSpPr>
            <p:spPr bwMode="auto">
              <a:xfrm>
                <a:off x="4032" y="1008"/>
                <a:ext cx="96" cy="48"/>
              </a:xfrm>
              <a:prstGeom prst="rect">
                <a:avLst/>
              </a:prstGeom>
              <a:noFill/>
              <a:ln w="9525">
                <a:solidFill>
                  <a:schemeClr val="folHlink"/>
                </a:solidFill>
                <a:miter lim="800000"/>
                <a:headEnd/>
                <a:tailEnd/>
              </a:ln>
            </p:spPr>
            <p:txBody>
              <a:bodyPr wrap="none" anchor="ctr"/>
              <a:lstStyle/>
              <a:p>
                <a:endParaRPr lang="en-US"/>
              </a:p>
            </p:txBody>
          </p:sp>
        </p:grpSp>
      </p:grpSp>
      <p:sp>
        <p:nvSpPr>
          <p:cNvPr id="100357" name="Text Box 1057"/>
          <p:cNvSpPr txBox="1">
            <a:spLocks noChangeArrowheads="1"/>
          </p:cNvSpPr>
          <p:nvPr/>
        </p:nvSpPr>
        <p:spPr bwMode="auto">
          <a:xfrm>
            <a:off x="5257800" y="2667000"/>
            <a:ext cx="2590800" cy="396875"/>
          </a:xfrm>
          <a:prstGeom prst="rect">
            <a:avLst/>
          </a:prstGeom>
          <a:noFill/>
          <a:ln w="9525">
            <a:noFill/>
            <a:miter lim="800000"/>
            <a:headEnd/>
            <a:tailEnd/>
          </a:ln>
        </p:spPr>
        <p:txBody>
          <a:bodyPr>
            <a:spAutoFit/>
          </a:bodyPr>
          <a:lstStyle/>
          <a:p>
            <a:pPr>
              <a:spcBef>
                <a:spcPct val="50000"/>
              </a:spcBef>
            </a:pPr>
            <a:r>
              <a:rPr lang="en-US" i="1">
                <a:solidFill>
                  <a:schemeClr val="bg1"/>
                </a:solidFill>
                <a:latin typeface="Arial" charset="0"/>
              </a:rPr>
              <a:t>Coincidence Circuits</a:t>
            </a:r>
          </a:p>
        </p:txBody>
      </p:sp>
      <p:sp>
        <p:nvSpPr>
          <p:cNvPr id="29" name="Slide Number Placeholder 28"/>
          <p:cNvSpPr>
            <a:spLocks noGrp="1"/>
          </p:cNvSpPr>
          <p:nvPr>
            <p:ph type="sldNum" sz="quarter" idx="12"/>
          </p:nvPr>
        </p:nvSpPr>
        <p:spPr/>
        <p:txBody>
          <a:bodyPr/>
          <a:lstStyle/>
          <a:p>
            <a:pPr>
              <a:defRPr/>
            </a:pPr>
            <a:fld id="{6F53CE6B-D316-48F6-A9F3-70C8145D86AC}" type="slidenum">
              <a:rPr lang="en-US" smtClean="0"/>
              <a:pPr>
                <a:defRPr/>
              </a:pPr>
              <a:t>38</a:t>
            </a:fld>
            <a:endParaRPr lang="en-US" dirty="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4450" name="Rectangle 1026"/>
          <p:cNvSpPr>
            <a:spLocks noGrp="1" noChangeArrowheads="1"/>
          </p:cNvSpPr>
          <p:nvPr>
            <p:ph type="title"/>
          </p:nvPr>
        </p:nvSpPr>
        <p:spPr>
          <a:xfrm>
            <a:off x="304800" y="609600"/>
            <a:ext cx="8686800" cy="1143000"/>
          </a:xfrm>
        </p:spPr>
        <p:txBody>
          <a:bodyPr/>
          <a:lstStyle/>
          <a:p>
            <a:r>
              <a:rPr lang="en-US" smtClean="0">
                <a:solidFill>
                  <a:schemeClr val="tx1"/>
                </a:solidFill>
              </a:rPr>
              <a:t>Part III -- Units of Measurement</a:t>
            </a:r>
          </a:p>
        </p:txBody>
      </p:sp>
      <p:sp>
        <p:nvSpPr>
          <p:cNvPr id="104451" name="Rectangle 1027"/>
          <p:cNvSpPr>
            <a:spLocks noGrp="1" noChangeArrowheads="1"/>
          </p:cNvSpPr>
          <p:nvPr>
            <p:ph type="body" idx="1"/>
          </p:nvPr>
        </p:nvSpPr>
        <p:spPr>
          <a:xfrm>
            <a:off x="762000" y="3276600"/>
            <a:ext cx="7772400" cy="2438400"/>
          </a:xfrm>
        </p:spPr>
        <p:txBody>
          <a:bodyPr/>
          <a:lstStyle/>
          <a:p>
            <a:pPr>
              <a:lnSpc>
                <a:spcPct val="90000"/>
              </a:lnSpc>
            </a:pPr>
            <a:r>
              <a:rPr lang="en-US" b="1" smtClean="0">
                <a:solidFill>
                  <a:schemeClr val="tx1"/>
                </a:solidFill>
              </a:rPr>
              <a:t>Our discussion will cover:	</a:t>
            </a:r>
          </a:p>
          <a:p>
            <a:pPr lvl="1">
              <a:lnSpc>
                <a:spcPct val="90000"/>
              </a:lnSpc>
            </a:pPr>
            <a:r>
              <a:rPr lang="en-US" b="1" smtClean="0">
                <a:solidFill>
                  <a:schemeClr val="tx1"/>
                </a:solidFill>
              </a:rPr>
              <a:t>SI Prefixes</a:t>
            </a:r>
          </a:p>
          <a:p>
            <a:pPr lvl="1">
              <a:lnSpc>
                <a:spcPct val="90000"/>
              </a:lnSpc>
            </a:pPr>
            <a:r>
              <a:rPr lang="en-US" b="1" smtClean="0">
                <a:solidFill>
                  <a:schemeClr val="tx1"/>
                </a:solidFill>
              </a:rPr>
              <a:t>Quantitative units</a:t>
            </a:r>
          </a:p>
          <a:p>
            <a:pPr lvl="1">
              <a:lnSpc>
                <a:spcPct val="90000"/>
              </a:lnSpc>
            </a:pPr>
            <a:r>
              <a:rPr lang="en-US" b="1" smtClean="0">
                <a:solidFill>
                  <a:schemeClr val="tx1"/>
                </a:solidFill>
              </a:rPr>
              <a:t>Exposure</a:t>
            </a:r>
          </a:p>
          <a:p>
            <a:pPr lvl="1">
              <a:lnSpc>
                <a:spcPct val="90000"/>
              </a:lnSpc>
            </a:pPr>
            <a:r>
              <a:rPr lang="en-US" b="1" smtClean="0">
                <a:solidFill>
                  <a:schemeClr val="tx1"/>
                </a:solidFill>
              </a:rPr>
              <a:t>Dose</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39</a:t>
            </a:fld>
            <a:endParaRPr lang="en-US"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381000"/>
            <a:ext cx="7772400" cy="1143000"/>
          </a:xfrm>
        </p:spPr>
        <p:txBody>
          <a:bodyPr/>
          <a:lstStyle/>
          <a:p>
            <a:r>
              <a:rPr lang="en-US" smtClean="0"/>
              <a:t>Topics to Be Covered</a:t>
            </a:r>
          </a:p>
        </p:txBody>
      </p:sp>
      <p:sp>
        <p:nvSpPr>
          <p:cNvPr id="36867" name="Rectangle 3"/>
          <p:cNvSpPr>
            <a:spLocks noGrp="1" noChangeArrowheads="1"/>
          </p:cNvSpPr>
          <p:nvPr>
            <p:ph type="body" idx="1"/>
          </p:nvPr>
        </p:nvSpPr>
        <p:spPr>
          <a:xfrm>
            <a:off x="228600" y="1905000"/>
            <a:ext cx="8686800" cy="3810000"/>
          </a:xfrm>
        </p:spPr>
        <p:txBody>
          <a:bodyPr/>
          <a:lstStyle/>
          <a:p>
            <a:pPr>
              <a:lnSpc>
                <a:spcPct val="90000"/>
              </a:lnSpc>
            </a:pPr>
            <a:r>
              <a:rPr lang="en-US" sz="3600" dirty="0" smtClean="0"/>
              <a:t>Part I	Introduction to Radiation Physics</a:t>
            </a:r>
          </a:p>
          <a:p>
            <a:pPr>
              <a:lnSpc>
                <a:spcPct val="90000"/>
              </a:lnSpc>
            </a:pPr>
            <a:r>
              <a:rPr lang="en-US" sz="3600" dirty="0" smtClean="0"/>
              <a:t>Part II	Detection Instrumentation</a:t>
            </a:r>
          </a:p>
          <a:p>
            <a:pPr>
              <a:lnSpc>
                <a:spcPct val="90000"/>
              </a:lnSpc>
            </a:pPr>
            <a:r>
              <a:rPr lang="en-US" sz="3600" dirty="0" smtClean="0"/>
              <a:t>Part III	Units of Measurements</a:t>
            </a:r>
          </a:p>
          <a:p>
            <a:pPr>
              <a:lnSpc>
                <a:spcPct val="90000"/>
              </a:lnSpc>
            </a:pPr>
            <a:r>
              <a:rPr lang="en-US" sz="3600" dirty="0" smtClean="0"/>
              <a:t>Part IV	Radiation Biology</a:t>
            </a:r>
          </a:p>
          <a:p>
            <a:pPr>
              <a:lnSpc>
                <a:spcPct val="90000"/>
              </a:lnSpc>
            </a:pPr>
            <a:r>
              <a:rPr lang="en-US" sz="3600" dirty="0" smtClean="0"/>
              <a:t>Part V	Radiation Protection</a:t>
            </a:r>
          </a:p>
          <a:p>
            <a:pPr>
              <a:lnSpc>
                <a:spcPct val="90000"/>
              </a:lnSpc>
            </a:pPr>
            <a:r>
              <a:rPr lang="en-US" sz="3600" dirty="0" smtClean="0"/>
              <a:t>Part VI What to Expect at UMB</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4</a:t>
            </a:fld>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smtClean="0"/>
              <a:t>Units of Measure</a:t>
            </a:r>
          </a:p>
        </p:txBody>
      </p:sp>
      <p:sp>
        <p:nvSpPr>
          <p:cNvPr id="105475" name="Rectangle 3"/>
          <p:cNvSpPr>
            <a:spLocks noGrp="1" noChangeArrowheads="1"/>
          </p:cNvSpPr>
          <p:nvPr>
            <p:ph type="body" idx="4294967295"/>
          </p:nvPr>
        </p:nvSpPr>
        <p:spPr>
          <a:xfrm>
            <a:off x="1219200" y="2514600"/>
            <a:ext cx="8229600" cy="2209800"/>
          </a:xfrm>
        </p:spPr>
        <p:txBody>
          <a:bodyPr/>
          <a:lstStyle/>
          <a:p>
            <a:pPr>
              <a:buFontTx/>
              <a:buNone/>
            </a:pPr>
            <a:r>
              <a:rPr lang="en-US" dirty="0" smtClean="0"/>
              <a:t>Purpose: 	Familiarization with some 			commonly used terms in 				Radiation measurement and 			safety</a:t>
            </a:r>
          </a:p>
        </p:txBody>
      </p:sp>
      <p:sp>
        <p:nvSpPr>
          <p:cNvPr id="4" name="Slide Number Placeholder 3"/>
          <p:cNvSpPr>
            <a:spLocks noGrp="1"/>
          </p:cNvSpPr>
          <p:nvPr>
            <p:ph type="sldNum" sz="quarter" idx="12"/>
          </p:nvPr>
        </p:nvSpPr>
        <p:spPr/>
        <p:txBody>
          <a:bodyPr/>
          <a:lstStyle/>
          <a:p>
            <a:pPr>
              <a:defRPr/>
            </a:pPr>
            <a:fld id="{68A458C8-0386-4430-B55D-ED44794BE158}" type="slidenum">
              <a:rPr lang="en-US" smtClean="0"/>
              <a:pPr>
                <a:defRPr/>
              </a:pPr>
              <a:t>40</a:t>
            </a:fld>
            <a:endParaRPr lang="en-US"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295400" y="228600"/>
            <a:ext cx="7620000" cy="838200"/>
          </a:xfrm>
        </p:spPr>
        <p:txBody>
          <a:bodyPr/>
          <a:lstStyle/>
          <a:p>
            <a:r>
              <a:rPr lang="en-US" smtClean="0"/>
              <a:t>SI Prefixes</a:t>
            </a:r>
          </a:p>
        </p:txBody>
      </p:sp>
      <p:grpSp>
        <p:nvGrpSpPr>
          <p:cNvPr id="106499" name="Group 34"/>
          <p:cNvGrpSpPr>
            <a:grpSpLocks/>
          </p:cNvGrpSpPr>
          <p:nvPr/>
        </p:nvGrpSpPr>
        <p:grpSpPr bwMode="auto">
          <a:xfrm>
            <a:off x="1066800" y="1473200"/>
            <a:ext cx="7550150" cy="4408488"/>
            <a:chOff x="672" y="816"/>
            <a:chExt cx="4756" cy="2777"/>
          </a:xfrm>
        </p:grpSpPr>
        <p:sp>
          <p:nvSpPr>
            <p:cNvPr id="106500" name="Rectangle 3"/>
            <p:cNvSpPr>
              <a:spLocks noChangeArrowheads="1"/>
            </p:cNvSpPr>
            <p:nvPr/>
          </p:nvSpPr>
          <p:spPr bwMode="auto">
            <a:xfrm>
              <a:off x="672" y="816"/>
              <a:ext cx="4756" cy="552"/>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6501" name="Rectangle 5"/>
            <p:cNvSpPr>
              <a:spLocks noChangeArrowheads="1"/>
            </p:cNvSpPr>
            <p:nvPr/>
          </p:nvSpPr>
          <p:spPr bwMode="auto">
            <a:xfrm>
              <a:off x="672" y="1365"/>
              <a:ext cx="4756" cy="2204"/>
            </a:xfrm>
            <a:prstGeom prst="rect">
              <a:avLst/>
            </a:prstGeom>
            <a:noFill/>
            <a:ln w="9525">
              <a:solidFill>
                <a:schemeClr val="tx1"/>
              </a:solidFill>
              <a:miter lim="800000"/>
              <a:headEnd/>
              <a:tailEnd/>
            </a:ln>
          </p:spPr>
          <p:txBody>
            <a:bodyPr wrap="none" anchor="ctr"/>
            <a:lstStyle/>
            <a:p>
              <a:endParaRPr lang="en-US"/>
            </a:p>
          </p:txBody>
        </p:sp>
        <p:sp>
          <p:nvSpPr>
            <p:cNvPr id="106502" name="Line 6"/>
            <p:cNvSpPr>
              <a:spLocks noChangeShapeType="1"/>
            </p:cNvSpPr>
            <p:nvPr/>
          </p:nvSpPr>
          <p:spPr bwMode="auto">
            <a:xfrm>
              <a:off x="3873" y="816"/>
              <a:ext cx="0" cy="2757"/>
            </a:xfrm>
            <a:prstGeom prst="line">
              <a:avLst/>
            </a:prstGeom>
            <a:noFill/>
            <a:ln w="9525">
              <a:solidFill>
                <a:schemeClr val="tx1"/>
              </a:solidFill>
              <a:round/>
              <a:headEnd/>
              <a:tailEnd/>
            </a:ln>
          </p:spPr>
          <p:txBody>
            <a:bodyPr wrap="none" anchor="ctr"/>
            <a:lstStyle/>
            <a:p>
              <a:endParaRPr lang="en-US"/>
            </a:p>
          </p:txBody>
        </p:sp>
        <p:sp>
          <p:nvSpPr>
            <p:cNvPr id="106503" name="Line 7"/>
            <p:cNvSpPr>
              <a:spLocks noChangeShapeType="1"/>
            </p:cNvSpPr>
            <p:nvPr/>
          </p:nvSpPr>
          <p:spPr bwMode="auto">
            <a:xfrm>
              <a:off x="2227" y="816"/>
              <a:ext cx="0" cy="2757"/>
            </a:xfrm>
            <a:prstGeom prst="line">
              <a:avLst/>
            </a:prstGeom>
            <a:noFill/>
            <a:ln w="9525">
              <a:solidFill>
                <a:schemeClr val="tx1"/>
              </a:solidFill>
              <a:round/>
              <a:headEnd/>
              <a:tailEnd/>
            </a:ln>
          </p:spPr>
          <p:txBody>
            <a:bodyPr wrap="none" anchor="ctr"/>
            <a:lstStyle/>
            <a:p>
              <a:endParaRPr lang="en-US"/>
            </a:p>
          </p:txBody>
        </p:sp>
        <p:sp>
          <p:nvSpPr>
            <p:cNvPr id="106504" name="Line 8"/>
            <p:cNvSpPr>
              <a:spLocks noChangeShapeType="1"/>
            </p:cNvSpPr>
            <p:nvPr/>
          </p:nvSpPr>
          <p:spPr bwMode="auto">
            <a:xfrm>
              <a:off x="672" y="2473"/>
              <a:ext cx="4756" cy="0"/>
            </a:xfrm>
            <a:prstGeom prst="line">
              <a:avLst/>
            </a:prstGeom>
            <a:noFill/>
            <a:ln w="9525">
              <a:solidFill>
                <a:schemeClr val="tx1"/>
              </a:solidFill>
              <a:round/>
              <a:headEnd/>
              <a:tailEnd/>
            </a:ln>
          </p:spPr>
          <p:txBody>
            <a:bodyPr wrap="none" anchor="ctr"/>
            <a:lstStyle/>
            <a:p>
              <a:endParaRPr lang="en-US"/>
            </a:p>
          </p:txBody>
        </p:sp>
        <p:sp>
          <p:nvSpPr>
            <p:cNvPr id="106505" name="Line 9"/>
            <p:cNvSpPr>
              <a:spLocks noChangeShapeType="1"/>
            </p:cNvSpPr>
            <p:nvPr/>
          </p:nvSpPr>
          <p:spPr bwMode="auto">
            <a:xfrm>
              <a:off x="672" y="2884"/>
              <a:ext cx="4756" cy="0"/>
            </a:xfrm>
            <a:prstGeom prst="line">
              <a:avLst/>
            </a:prstGeom>
            <a:noFill/>
            <a:ln w="9525">
              <a:solidFill>
                <a:schemeClr val="tx1"/>
              </a:solidFill>
              <a:round/>
              <a:headEnd/>
              <a:tailEnd/>
            </a:ln>
          </p:spPr>
          <p:txBody>
            <a:bodyPr wrap="none" anchor="ctr"/>
            <a:lstStyle/>
            <a:p>
              <a:endParaRPr lang="en-US"/>
            </a:p>
          </p:txBody>
        </p:sp>
        <p:sp>
          <p:nvSpPr>
            <p:cNvPr id="106506" name="Line 10"/>
            <p:cNvSpPr>
              <a:spLocks noChangeShapeType="1"/>
            </p:cNvSpPr>
            <p:nvPr/>
          </p:nvSpPr>
          <p:spPr bwMode="auto">
            <a:xfrm>
              <a:off x="672" y="3253"/>
              <a:ext cx="4756" cy="0"/>
            </a:xfrm>
            <a:prstGeom prst="line">
              <a:avLst/>
            </a:prstGeom>
            <a:noFill/>
            <a:ln w="9525">
              <a:solidFill>
                <a:schemeClr val="tx1"/>
              </a:solidFill>
              <a:round/>
              <a:headEnd/>
              <a:tailEnd/>
            </a:ln>
          </p:spPr>
          <p:txBody>
            <a:bodyPr wrap="none" anchor="ctr"/>
            <a:lstStyle/>
            <a:p>
              <a:endParaRPr lang="en-US"/>
            </a:p>
          </p:txBody>
        </p:sp>
        <p:sp>
          <p:nvSpPr>
            <p:cNvPr id="217099" name="Text Box 11"/>
            <p:cNvSpPr txBox="1">
              <a:spLocks noChangeArrowheads="1"/>
            </p:cNvSpPr>
            <p:nvPr/>
          </p:nvSpPr>
          <p:spPr bwMode="auto">
            <a:xfrm>
              <a:off x="1129" y="966"/>
              <a:ext cx="703" cy="288"/>
            </a:xfrm>
            <a:prstGeom prst="rect">
              <a:avLst/>
            </a:prstGeom>
            <a:noFill/>
            <a:ln w="9525">
              <a:noFill/>
              <a:miter lim="800000"/>
              <a:headEnd/>
              <a:tailEnd/>
            </a:ln>
            <a:effectLst/>
          </p:spPr>
          <p:txBody>
            <a:bodyPr wrap="none">
              <a:spAutoFit/>
            </a:bodyPr>
            <a:lstStyle/>
            <a:p>
              <a:pPr algn="l">
                <a:defRPr/>
              </a:pPr>
              <a:r>
                <a:rPr lang="en-US" sz="2400" b="1" dirty="0">
                  <a:solidFill>
                    <a:schemeClr val="bg1"/>
                  </a:solidFill>
                  <a:effectLst>
                    <a:outerShdw blurRad="38100" dist="38100" dir="2700000" algn="tl">
                      <a:srgbClr val="000000"/>
                    </a:outerShdw>
                  </a:effectLst>
                  <a:latin typeface="Arial" pitchFamily="34" charset="0"/>
                </a:rPr>
                <a:t>Factor</a:t>
              </a:r>
            </a:p>
          </p:txBody>
        </p:sp>
        <p:sp>
          <p:nvSpPr>
            <p:cNvPr id="106508" name="Text Box 12"/>
            <p:cNvSpPr txBox="1">
              <a:spLocks noChangeArrowheads="1"/>
            </p:cNvSpPr>
            <p:nvPr/>
          </p:nvSpPr>
          <p:spPr bwMode="auto">
            <a:xfrm>
              <a:off x="1221" y="2185"/>
              <a:ext cx="444" cy="288"/>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10</a:t>
              </a:r>
              <a:r>
                <a:rPr lang="en-US" sz="2400" baseline="30000">
                  <a:solidFill>
                    <a:schemeClr val="bg1"/>
                  </a:solidFill>
                  <a:latin typeface="Arial" charset="0"/>
                </a:rPr>
                <a:t>-2</a:t>
              </a:r>
              <a:endParaRPr lang="en-US" sz="2400">
                <a:solidFill>
                  <a:schemeClr val="bg1"/>
                </a:solidFill>
                <a:latin typeface="Arial" charset="0"/>
              </a:endParaRPr>
            </a:p>
          </p:txBody>
        </p:sp>
        <p:sp>
          <p:nvSpPr>
            <p:cNvPr id="106509" name="Text Box 13"/>
            <p:cNvSpPr txBox="1">
              <a:spLocks noChangeArrowheads="1"/>
            </p:cNvSpPr>
            <p:nvPr/>
          </p:nvSpPr>
          <p:spPr bwMode="auto">
            <a:xfrm>
              <a:off x="1221" y="2546"/>
              <a:ext cx="444" cy="288"/>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10</a:t>
              </a:r>
              <a:r>
                <a:rPr lang="en-US" sz="2400" baseline="30000">
                  <a:solidFill>
                    <a:schemeClr val="bg1"/>
                  </a:solidFill>
                  <a:latin typeface="Arial" charset="0"/>
                </a:rPr>
                <a:t>-3</a:t>
              </a:r>
              <a:endParaRPr lang="en-US" sz="2400">
                <a:solidFill>
                  <a:schemeClr val="bg1"/>
                </a:solidFill>
                <a:latin typeface="Arial" charset="0"/>
              </a:endParaRPr>
            </a:p>
          </p:txBody>
        </p:sp>
        <p:sp>
          <p:nvSpPr>
            <p:cNvPr id="106510" name="Text Box 14"/>
            <p:cNvSpPr txBox="1">
              <a:spLocks noChangeArrowheads="1"/>
            </p:cNvSpPr>
            <p:nvPr/>
          </p:nvSpPr>
          <p:spPr bwMode="auto">
            <a:xfrm>
              <a:off x="1221" y="2968"/>
              <a:ext cx="444" cy="288"/>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10</a:t>
              </a:r>
              <a:r>
                <a:rPr lang="en-US" sz="2400" baseline="30000">
                  <a:solidFill>
                    <a:schemeClr val="bg1"/>
                  </a:solidFill>
                  <a:latin typeface="Arial" charset="0"/>
                </a:rPr>
                <a:t>-6</a:t>
              </a:r>
              <a:endParaRPr lang="en-US" sz="2400">
                <a:solidFill>
                  <a:schemeClr val="bg1"/>
                </a:solidFill>
                <a:latin typeface="Arial" charset="0"/>
              </a:endParaRPr>
            </a:p>
          </p:txBody>
        </p:sp>
        <p:sp>
          <p:nvSpPr>
            <p:cNvPr id="106511" name="Text Box 15"/>
            <p:cNvSpPr txBox="1">
              <a:spLocks noChangeArrowheads="1"/>
            </p:cNvSpPr>
            <p:nvPr/>
          </p:nvSpPr>
          <p:spPr bwMode="auto">
            <a:xfrm>
              <a:off x="1221" y="3305"/>
              <a:ext cx="444" cy="288"/>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10</a:t>
              </a:r>
              <a:r>
                <a:rPr lang="en-US" sz="2400" baseline="30000">
                  <a:solidFill>
                    <a:schemeClr val="bg1"/>
                  </a:solidFill>
                  <a:latin typeface="Arial" charset="0"/>
                </a:rPr>
                <a:t>-9</a:t>
              </a:r>
              <a:endParaRPr lang="en-US" sz="2400">
                <a:solidFill>
                  <a:schemeClr val="bg1"/>
                </a:solidFill>
                <a:latin typeface="Arial" charset="0"/>
              </a:endParaRPr>
            </a:p>
          </p:txBody>
        </p:sp>
        <p:sp>
          <p:nvSpPr>
            <p:cNvPr id="106512" name="Text Box 16"/>
            <p:cNvSpPr txBox="1">
              <a:spLocks noChangeArrowheads="1"/>
            </p:cNvSpPr>
            <p:nvPr/>
          </p:nvSpPr>
          <p:spPr bwMode="auto">
            <a:xfrm>
              <a:off x="2821" y="3305"/>
              <a:ext cx="544" cy="288"/>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nano</a:t>
              </a:r>
            </a:p>
          </p:txBody>
        </p:sp>
        <p:sp>
          <p:nvSpPr>
            <p:cNvPr id="106513" name="Text Box 17"/>
            <p:cNvSpPr txBox="1">
              <a:spLocks noChangeArrowheads="1"/>
            </p:cNvSpPr>
            <p:nvPr/>
          </p:nvSpPr>
          <p:spPr bwMode="auto">
            <a:xfrm>
              <a:off x="2821" y="2546"/>
              <a:ext cx="448" cy="288"/>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milli</a:t>
              </a:r>
            </a:p>
          </p:txBody>
        </p:sp>
        <p:sp>
          <p:nvSpPr>
            <p:cNvPr id="106514" name="Text Box 18"/>
            <p:cNvSpPr txBox="1">
              <a:spLocks noChangeArrowheads="1"/>
            </p:cNvSpPr>
            <p:nvPr/>
          </p:nvSpPr>
          <p:spPr bwMode="auto">
            <a:xfrm>
              <a:off x="2821" y="2968"/>
              <a:ext cx="586" cy="288"/>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micro</a:t>
              </a:r>
            </a:p>
          </p:txBody>
        </p:sp>
        <p:sp>
          <p:nvSpPr>
            <p:cNvPr id="106515" name="Text Box 19"/>
            <p:cNvSpPr txBox="1">
              <a:spLocks noChangeArrowheads="1"/>
            </p:cNvSpPr>
            <p:nvPr/>
          </p:nvSpPr>
          <p:spPr bwMode="auto">
            <a:xfrm>
              <a:off x="4605" y="3305"/>
              <a:ext cx="223" cy="288"/>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n</a:t>
              </a:r>
            </a:p>
          </p:txBody>
        </p:sp>
        <p:sp>
          <p:nvSpPr>
            <p:cNvPr id="106516" name="Text Box 20"/>
            <p:cNvSpPr txBox="1">
              <a:spLocks noChangeArrowheads="1"/>
            </p:cNvSpPr>
            <p:nvPr/>
          </p:nvSpPr>
          <p:spPr bwMode="auto">
            <a:xfrm>
              <a:off x="4605" y="2595"/>
              <a:ext cx="276" cy="288"/>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m</a:t>
              </a:r>
            </a:p>
          </p:txBody>
        </p:sp>
        <p:sp>
          <p:nvSpPr>
            <p:cNvPr id="106517" name="Text Box 21"/>
            <p:cNvSpPr txBox="1">
              <a:spLocks noChangeArrowheads="1"/>
            </p:cNvSpPr>
            <p:nvPr/>
          </p:nvSpPr>
          <p:spPr bwMode="auto">
            <a:xfrm>
              <a:off x="4605" y="2966"/>
              <a:ext cx="219" cy="288"/>
            </a:xfrm>
            <a:prstGeom prst="rect">
              <a:avLst/>
            </a:prstGeom>
            <a:noFill/>
            <a:ln w="9525">
              <a:noFill/>
              <a:miter lim="800000"/>
              <a:headEnd/>
              <a:tailEnd/>
            </a:ln>
          </p:spPr>
          <p:txBody>
            <a:bodyPr wrap="none">
              <a:spAutoFit/>
            </a:bodyPr>
            <a:lstStyle/>
            <a:p>
              <a:pPr algn="l"/>
              <a:r>
                <a:rPr lang="el-GR" sz="2400">
                  <a:solidFill>
                    <a:schemeClr val="bg1"/>
                  </a:solidFill>
                  <a:cs typeface="Times New Roman" pitchFamily="18" charset="0"/>
                  <a:sym typeface="WP Greek Helve" pitchFamily="2" charset="2"/>
                </a:rPr>
                <a:t>μ</a:t>
              </a:r>
              <a:endParaRPr lang="el-GR" sz="2400">
                <a:solidFill>
                  <a:schemeClr val="bg1"/>
                </a:solidFill>
                <a:cs typeface="Times New Roman" pitchFamily="18" charset="0"/>
              </a:endParaRPr>
            </a:p>
          </p:txBody>
        </p:sp>
        <p:sp>
          <p:nvSpPr>
            <p:cNvPr id="106518" name="Text Box 22"/>
            <p:cNvSpPr txBox="1">
              <a:spLocks noChangeArrowheads="1"/>
            </p:cNvSpPr>
            <p:nvPr/>
          </p:nvSpPr>
          <p:spPr bwMode="auto">
            <a:xfrm>
              <a:off x="2821" y="2185"/>
              <a:ext cx="522" cy="288"/>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centi</a:t>
              </a:r>
            </a:p>
          </p:txBody>
        </p:sp>
        <p:sp>
          <p:nvSpPr>
            <p:cNvPr id="106519" name="Text Box 23"/>
            <p:cNvSpPr txBox="1">
              <a:spLocks noChangeArrowheads="1"/>
            </p:cNvSpPr>
            <p:nvPr/>
          </p:nvSpPr>
          <p:spPr bwMode="auto">
            <a:xfrm>
              <a:off x="4605" y="2185"/>
              <a:ext cx="212" cy="288"/>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c</a:t>
              </a:r>
            </a:p>
          </p:txBody>
        </p:sp>
        <p:sp>
          <p:nvSpPr>
            <p:cNvPr id="217112" name="Text Box 24"/>
            <p:cNvSpPr txBox="1">
              <a:spLocks noChangeArrowheads="1"/>
            </p:cNvSpPr>
            <p:nvPr/>
          </p:nvSpPr>
          <p:spPr bwMode="auto">
            <a:xfrm>
              <a:off x="4331" y="966"/>
              <a:ext cx="809" cy="288"/>
            </a:xfrm>
            <a:prstGeom prst="rect">
              <a:avLst/>
            </a:prstGeom>
            <a:noFill/>
            <a:ln w="9525">
              <a:noFill/>
              <a:miter lim="800000"/>
              <a:headEnd/>
              <a:tailEnd/>
            </a:ln>
            <a:effectLst/>
          </p:spPr>
          <p:txBody>
            <a:bodyPr wrap="none">
              <a:spAutoFit/>
            </a:bodyPr>
            <a:lstStyle/>
            <a:p>
              <a:pPr algn="l">
                <a:defRPr/>
              </a:pPr>
              <a:r>
                <a:rPr lang="en-US" sz="2400" b="1" dirty="0">
                  <a:solidFill>
                    <a:schemeClr val="bg1"/>
                  </a:solidFill>
                  <a:effectLst>
                    <a:outerShdw blurRad="38100" dist="38100" dir="2700000" algn="tl">
                      <a:srgbClr val="000000"/>
                    </a:outerShdw>
                  </a:effectLst>
                  <a:latin typeface="Arial" pitchFamily="34" charset="0"/>
                </a:rPr>
                <a:t>Symbol</a:t>
              </a:r>
            </a:p>
          </p:txBody>
        </p:sp>
        <p:sp>
          <p:nvSpPr>
            <p:cNvPr id="217113" name="Text Box 25"/>
            <p:cNvSpPr txBox="1">
              <a:spLocks noChangeArrowheads="1"/>
            </p:cNvSpPr>
            <p:nvPr/>
          </p:nvSpPr>
          <p:spPr bwMode="auto">
            <a:xfrm>
              <a:off x="2776" y="966"/>
              <a:ext cx="650" cy="288"/>
            </a:xfrm>
            <a:prstGeom prst="rect">
              <a:avLst/>
            </a:prstGeom>
            <a:noFill/>
            <a:ln w="9525">
              <a:noFill/>
              <a:miter lim="800000"/>
              <a:headEnd/>
              <a:tailEnd/>
            </a:ln>
            <a:effectLst/>
          </p:spPr>
          <p:txBody>
            <a:bodyPr wrap="none">
              <a:spAutoFit/>
            </a:bodyPr>
            <a:lstStyle/>
            <a:p>
              <a:pPr algn="l">
                <a:defRPr/>
              </a:pPr>
              <a:r>
                <a:rPr lang="en-US" sz="2400" b="1" dirty="0">
                  <a:solidFill>
                    <a:schemeClr val="bg1"/>
                  </a:solidFill>
                  <a:effectLst>
                    <a:outerShdw blurRad="38100" dist="38100" dir="2700000" algn="tl">
                      <a:srgbClr val="000000"/>
                    </a:outerShdw>
                  </a:effectLst>
                  <a:latin typeface="Arial" pitchFamily="34" charset="0"/>
                </a:rPr>
                <a:t>Prefix</a:t>
              </a:r>
            </a:p>
          </p:txBody>
        </p:sp>
        <p:sp>
          <p:nvSpPr>
            <p:cNvPr id="106522" name="Line 26"/>
            <p:cNvSpPr>
              <a:spLocks noChangeShapeType="1"/>
            </p:cNvSpPr>
            <p:nvPr/>
          </p:nvSpPr>
          <p:spPr bwMode="auto">
            <a:xfrm>
              <a:off x="672" y="1734"/>
              <a:ext cx="4756" cy="0"/>
            </a:xfrm>
            <a:prstGeom prst="line">
              <a:avLst/>
            </a:prstGeom>
            <a:noFill/>
            <a:ln w="9525">
              <a:solidFill>
                <a:schemeClr val="tx1"/>
              </a:solidFill>
              <a:round/>
              <a:headEnd/>
              <a:tailEnd/>
            </a:ln>
          </p:spPr>
          <p:txBody>
            <a:bodyPr wrap="none" anchor="ctr"/>
            <a:lstStyle/>
            <a:p>
              <a:endParaRPr lang="en-US"/>
            </a:p>
          </p:txBody>
        </p:sp>
        <p:sp>
          <p:nvSpPr>
            <p:cNvPr id="106523" name="Line 27"/>
            <p:cNvSpPr>
              <a:spLocks noChangeShapeType="1"/>
            </p:cNvSpPr>
            <p:nvPr/>
          </p:nvSpPr>
          <p:spPr bwMode="auto">
            <a:xfrm>
              <a:off x="672" y="2104"/>
              <a:ext cx="4756" cy="0"/>
            </a:xfrm>
            <a:prstGeom prst="line">
              <a:avLst/>
            </a:prstGeom>
            <a:noFill/>
            <a:ln w="9525">
              <a:solidFill>
                <a:schemeClr val="tx1"/>
              </a:solidFill>
              <a:round/>
              <a:headEnd/>
              <a:tailEnd/>
            </a:ln>
          </p:spPr>
          <p:txBody>
            <a:bodyPr wrap="none" anchor="ctr"/>
            <a:lstStyle/>
            <a:p>
              <a:endParaRPr lang="en-US"/>
            </a:p>
          </p:txBody>
        </p:sp>
        <p:sp>
          <p:nvSpPr>
            <p:cNvPr id="106524" name="Text Box 28"/>
            <p:cNvSpPr txBox="1">
              <a:spLocks noChangeArrowheads="1"/>
            </p:cNvSpPr>
            <p:nvPr/>
          </p:nvSpPr>
          <p:spPr bwMode="auto">
            <a:xfrm>
              <a:off x="1221" y="1856"/>
              <a:ext cx="401" cy="288"/>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10</a:t>
              </a:r>
              <a:r>
                <a:rPr lang="en-US" sz="2400" baseline="30000">
                  <a:solidFill>
                    <a:schemeClr val="bg1"/>
                  </a:solidFill>
                  <a:latin typeface="Arial" charset="0"/>
                </a:rPr>
                <a:t>3</a:t>
              </a:r>
              <a:endParaRPr lang="en-US" sz="2400">
                <a:solidFill>
                  <a:schemeClr val="bg1"/>
                </a:solidFill>
                <a:latin typeface="Arial" charset="0"/>
              </a:endParaRPr>
            </a:p>
          </p:txBody>
        </p:sp>
        <p:sp>
          <p:nvSpPr>
            <p:cNvPr id="106525" name="Text Box 29"/>
            <p:cNvSpPr txBox="1">
              <a:spLocks noChangeArrowheads="1"/>
            </p:cNvSpPr>
            <p:nvPr/>
          </p:nvSpPr>
          <p:spPr bwMode="auto">
            <a:xfrm>
              <a:off x="1221" y="1446"/>
              <a:ext cx="401" cy="288"/>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10</a:t>
              </a:r>
              <a:r>
                <a:rPr lang="en-US" sz="2400" baseline="30000">
                  <a:solidFill>
                    <a:schemeClr val="bg1"/>
                  </a:solidFill>
                  <a:latin typeface="Arial" charset="0"/>
                </a:rPr>
                <a:t>6</a:t>
              </a:r>
              <a:endParaRPr lang="en-US" sz="2400">
                <a:solidFill>
                  <a:schemeClr val="bg1"/>
                </a:solidFill>
                <a:latin typeface="Arial" charset="0"/>
              </a:endParaRPr>
            </a:p>
          </p:txBody>
        </p:sp>
        <p:sp>
          <p:nvSpPr>
            <p:cNvPr id="106526" name="Text Box 30"/>
            <p:cNvSpPr txBox="1">
              <a:spLocks noChangeArrowheads="1"/>
            </p:cNvSpPr>
            <p:nvPr/>
          </p:nvSpPr>
          <p:spPr bwMode="auto">
            <a:xfrm>
              <a:off x="2821" y="1446"/>
              <a:ext cx="597" cy="288"/>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mega</a:t>
              </a:r>
            </a:p>
          </p:txBody>
        </p:sp>
        <p:sp>
          <p:nvSpPr>
            <p:cNvPr id="106527" name="Text Box 31"/>
            <p:cNvSpPr txBox="1">
              <a:spLocks noChangeArrowheads="1"/>
            </p:cNvSpPr>
            <p:nvPr/>
          </p:nvSpPr>
          <p:spPr bwMode="auto">
            <a:xfrm>
              <a:off x="2821" y="1815"/>
              <a:ext cx="405" cy="288"/>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kilo</a:t>
              </a:r>
            </a:p>
          </p:txBody>
        </p:sp>
        <p:sp>
          <p:nvSpPr>
            <p:cNvPr id="106528" name="Text Box 32"/>
            <p:cNvSpPr txBox="1">
              <a:spLocks noChangeArrowheads="1"/>
            </p:cNvSpPr>
            <p:nvPr/>
          </p:nvSpPr>
          <p:spPr bwMode="auto">
            <a:xfrm>
              <a:off x="4605" y="1446"/>
              <a:ext cx="276" cy="288"/>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M</a:t>
              </a:r>
            </a:p>
          </p:txBody>
        </p:sp>
        <p:sp>
          <p:nvSpPr>
            <p:cNvPr id="106529" name="Text Box 33"/>
            <p:cNvSpPr txBox="1">
              <a:spLocks noChangeArrowheads="1"/>
            </p:cNvSpPr>
            <p:nvPr/>
          </p:nvSpPr>
          <p:spPr bwMode="auto">
            <a:xfrm>
              <a:off x="4605" y="1816"/>
              <a:ext cx="212" cy="288"/>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k</a:t>
              </a:r>
            </a:p>
          </p:txBody>
        </p:sp>
      </p:grpSp>
      <p:sp>
        <p:nvSpPr>
          <p:cNvPr id="34" name="Slide Number Placeholder 33"/>
          <p:cNvSpPr>
            <a:spLocks noGrp="1"/>
          </p:cNvSpPr>
          <p:nvPr>
            <p:ph type="sldNum" sz="quarter" idx="12"/>
          </p:nvPr>
        </p:nvSpPr>
        <p:spPr/>
        <p:txBody>
          <a:bodyPr/>
          <a:lstStyle/>
          <a:p>
            <a:pPr>
              <a:defRPr/>
            </a:pPr>
            <a:fld id="{68A458C8-0386-4430-B55D-ED44794BE158}" type="slidenum">
              <a:rPr lang="en-US" smtClean="0"/>
              <a:pPr>
                <a:defRPr/>
              </a:pPr>
              <a:t>41</a:t>
            </a:fld>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type="body" idx="1"/>
          </p:nvPr>
        </p:nvSpPr>
        <p:spPr>
          <a:xfrm>
            <a:off x="774700" y="3149600"/>
            <a:ext cx="7772400" cy="3403600"/>
          </a:xfrm>
        </p:spPr>
        <p:txBody>
          <a:bodyPr/>
          <a:lstStyle/>
          <a:p>
            <a:pPr algn="ctr">
              <a:buFontTx/>
              <a:buNone/>
            </a:pPr>
            <a:r>
              <a:rPr lang="en-US" sz="3600" b="1" dirty="0" smtClean="0"/>
              <a:t>Unit of Activity</a:t>
            </a:r>
            <a:r>
              <a:rPr lang="en-US" b="1" dirty="0" smtClean="0"/>
              <a:t> </a:t>
            </a:r>
          </a:p>
          <a:p>
            <a:pPr algn="ctr">
              <a:buFontTx/>
              <a:buNone/>
            </a:pPr>
            <a:endParaRPr lang="en-US" dirty="0" smtClean="0"/>
          </a:p>
          <a:p>
            <a:pPr algn="ctr">
              <a:buFontTx/>
              <a:buNone/>
            </a:pPr>
            <a:r>
              <a:rPr lang="en-US" sz="2800" b="1" dirty="0" smtClean="0"/>
              <a:t>Curie (Ci)</a:t>
            </a:r>
            <a:r>
              <a:rPr lang="en-US" sz="2000" dirty="0" smtClean="0"/>
              <a:t>  </a:t>
            </a:r>
          </a:p>
          <a:p>
            <a:pPr algn="ctr">
              <a:buNone/>
            </a:pPr>
            <a:r>
              <a:rPr lang="en-US" sz="2000" dirty="0"/>
              <a:t> radioactivity </a:t>
            </a:r>
            <a:r>
              <a:rPr lang="en-US" sz="2000" dirty="0" smtClean="0"/>
              <a:t>within of </a:t>
            </a:r>
            <a:r>
              <a:rPr lang="en-US" sz="2000" dirty="0"/>
              <a:t>1 gram of </a:t>
            </a:r>
            <a:r>
              <a:rPr lang="en-US" sz="2000" dirty="0" smtClean="0"/>
              <a:t>radium</a:t>
            </a:r>
            <a:endParaRPr lang="en-US" sz="2000" dirty="0">
              <a:sym typeface="WP Greek Helve" pitchFamily="2" charset="2"/>
            </a:endParaRPr>
          </a:p>
          <a:p>
            <a:pPr algn="ctr">
              <a:buFontTx/>
              <a:buNone/>
            </a:pPr>
            <a:endParaRPr lang="en-US" sz="2000" dirty="0" smtClean="0"/>
          </a:p>
          <a:p>
            <a:pPr algn="ctr">
              <a:buFontTx/>
              <a:buNone/>
            </a:pPr>
            <a:endParaRPr lang="en-US" dirty="0" smtClean="0"/>
          </a:p>
        </p:txBody>
      </p:sp>
      <p:pic>
        <p:nvPicPr>
          <p:cNvPr id="107524" name="Picture 5" descr="index2_19"/>
          <p:cNvPicPr>
            <a:picLocks noChangeAspect="1" noChangeArrowheads="1"/>
          </p:cNvPicPr>
          <p:nvPr/>
        </p:nvPicPr>
        <p:blipFill>
          <a:blip r:embed="rId3" cstate="print"/>
          <a:srcRect/>
          <a:stretch>
            <a:fillRect/>
          </a:stretch>
        </p:blipFill>
        <p:spPr bwMode="auto">
          <a:xfrm>
            <a:off x="381000" y="228600"/>
            <a:ext cx="2743200" cy="2895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42</a:t>
            </a:fld>
            <a:endParaRPr lang="en-US" dirty="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body" idx="1"/>
          </p:nvPr>
        </p:nvSpPr>
        <p:spPr>
          <a:xfrm>
            <a:off x="609600" y="990600"/>
            <a:ext cx="7772400" cy="3505200"/>
          </a:xfrm>
        </p:spPr>
        <p:txBody>
          <a:bodyPr/>
          <a:lstStyle/>
          <a:p>
            <a:pPr algn="ctr">
              <a:buFontTx/>
              <a:buNone/>
            </a:pPr>
            <a:r>
              <a:rPr lang="en-US" dirty="0" smtClean="0"/>
              <a:t> Unit of </a:t>
            </a:r>
            <a:r>
              <a:rPr lang="en-US" b="1" dirty="0" smtClean="0"/>
              <a:t>Activity</a:t>
            </a:r>
          </a:p>
          <a:p>
            <a:pPr algn="ctr">
              <a:buFontTx/>
              <a:buNone/>
            </a:pPr>
            <a:endParaRPr lang="en-US" dirty="0" smtClean="0"/>
          </a:p>
          <a:p>
            <a:pPr algn="ctr">
              <a:buFontTx/>
              <a:buNone/>
            </a:pPr>
            <a:r>
              <a:rPr lang="en-US" b="1" dirty="0" smtClean="0"/>
              <a:t>Becquerel (</a:t>
            </a:r>
            <a:r>
              <a:rPr lang="en-US" b="1" dirty="0" err="1" smtClean="0"/>
              <a:t>Bq</a:t>
            </a:r>
            <a:r>
              <a:rPr lang="en-US" b="1" dirty="0" smtClean="0"/>
              <a:t>)</a:t>
            </a:r>
            <a:r>
              <a:rPr lang="en-US" dirty="0" smtClean="0"/>
              <a:t>  </a:t>
            </a:r>
          </a:p>
          <a:p>
            <a:pPr algn="ctr">
              <a:buFontTx/>
              <a:buNone/>
            </a:pPr>
            <a:r>
              <a:rPr lang="en-US" sz="2000" dirty="0" smtClean="0"/>
              <a:t>Quantity of radioactive material decaying at a rate of one transformations per second</a:t>
            </a:r>
          </a:p>
          <a:p>
            <a:pPr algn="ctr">
              <a:buFontTx/>
              <a:buNone/>
            </a:pPr>
            <a:r>
              <a:rPr lang="en-US" sz="2000" dirty="0" smtClean="0"/>
              <a:t> </a:t>
            </a:r>
          </a:p>
          <a:p>
            <a:pPr algn="ctr">
              <a:buFontTx/>
              <a:buNone/>
            </a:pPr>
            <a:r>
              <a:rPr lang="en-US" sz="2000" dirty="0">
                <a:solidFill>
                  <a:srgbClr val="FFFF00"/>
                </a:solidFill>
              </a:rPr>
              <a:t>1 Ci = 3.7 x 10</a:t>
            </a:r>
            <a:r>
              <a:rPr lang="en-US" sz="2000" baseline="30000" dirty="0">
                <a:solidFill>
                  <a:srgbClr val="FFFF00"/>
                </a:solidFill>
              </a:rPr>
              <a:t>10</a:t>
            </a:r>
            <a:r>
              <a:rPr lang="en-US" sz="2000" dirty="0">
                <a:solidFill>
                  <a:srgbClr val="FFFF00"/>
                </a:solidFill>
              </a:rPr>
              <a:t> </a:t>
            </a:r>
            <a:r>
              <a:rPr lang="en-US" sz="2000" dirty="0" err="1" smtClean="0">
                <a:solidFill>
                  <a:srgbClr val="FFFF00"/>
                </a:solidFill>
              </a:rPr>
              <a:t>Bq</a:t>
            </a:r>
            <a:endParaRPr lang="en-US" sz="2000" dirty="0" smtClean="0">
              <a:solidFill>
                <a:srgbClr val="FFFF00"/>
              </a:solidFill>
            </a:endParaRPr>
          </a:p>
          <a:p>
            <a:pPr algn="ctr">
              <a:buFontTx/>
              <a:buNone/>
            </a:pPr>
            <a:endParaRPr lang="en-US" sz="2000" dirty="0"/>
          </a:p>
          <a:p>
            <a:pPr algn="ctr">
              <a:buFontTx/>
              <a:buNone/>
            </a:pPr>
            <a:endParaRPr lang="en-US" sz="2000" dirty="0"/>
          </a:p>
          <a:p>
            <a:pPr algn="ctr">
              <a:buNone/>
            </a:pPr>
            <a:r>
              <a:rPr lang="en-US" sz="2000" dirty="0"/>
              <a:t>37,000,000,000 </a:t>
            </a:r>
            <a:r>
              <a:rPr lang="en-US" sz="2000" dirty="0" err="1" smtClean="0"/>
              <a:t>Bq</a:t>
            </a:r>
            <a:r>
              <a:rPr lang="en-US" sz="2000" dirty="0" smtClean="0"/>
              <a:t> or</a:t>
            </a:r>
            <a:endParaRPr lang="en-US" sz="2000" dirty="0"/>
          </a:p>
          <a:p>
            <a:pPr algn="ctr">
              <a:buFontTx/>
              <a:buNone/>
            </a:pPr>
            <a:r>
              <a:rPr lang="en-US" sz="2000" dirty="0" smtClean="0"/>
              <a:t>37,000,000,000 </a:t>
            </a:r>
            <a:r>
              <a:rPr lang="en-US" sz="2000" dirty="0" err="1"/>
              <a:t>dps</a:t>
            </a:r>
            <a:endParaRPr lang="en-US" sz="2000" dirty="0"/>
          </a:p>
        </p:txBody>
      </p:sp>
      <p:pic>
        <p:nvPicPr>
          <p:cNvPr id="108548" name="Picture 4" descr="becquerel"/>
          <p:cNvPicPr>
            <a:picLocks noChangeAspect="1" noChangeArrowheads="1"/>
          </p:cNvPicPr>
          <p:nvPr/>
        </p:nvPicPr>
        <p:blipFill>
          <a:blip r:embed="rId3" cstate="print"/>
          <a:srcRect/>
          <a:stretch>
            <a:fillRect/>
          </a:stretch>
        </p:blipFill>
        <p:spPr bwMode="auto">
          <a:xfrm>
            <a:off x="6781800" y="3886200"/>
            <a:ext cx="2209800" cy="28194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43</a:t>
            </a:fld>
            <a:endParaRPr lang="en-U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1524000" y="457200"/>
            <a:ext cx="6146800" cy="1143000"/>
          </a:xfrm>
        </p:spPr>
        <p:txBody>
          <a:bodyPr/>
          <a:lstStyle/>
          <a:p>
            <a:r>
              <a:rPr lang="en-US" smtClean="0"/>
              <a:t>Half-Life</a:t>
            </a:r>
          </a:p>
        </p:txBody>
      </p:sp>
      <p:sp>
        <p:nvSpPr>
          <p:cNvPr id="4100" name="Rectangle 7"/>
          <p:cNvSpPr>
            <a:spLocks noGrp="1" noChangeArrowheads="1"/>
          </p:cNvSpPr>
          <p:nvPr>
            <p:ph type="body" sz="half" idx="1"/>
          </p:nvPr>
        </p:nvSpPr>
        <p:spPr>
          <a:xfrm>
            <a:off x="0" y="2590800"/>
            <a:ext cx="3810000" cy="2438400"/>
          </a:xfrm>
        </p:spPr>
        <p:txBody>
          <a:bodyPr/>
          <a:lstStyle/>
          <a:p>
            <a:pPr>
              <a:buFontTx/>
              <a:buNone/>
            </a:pPr>
            <a:r>
              <a:rPr lang="en-US" sz="2800" smtClean="0"/>
              <a:t>	The time it takes for a quantity of a radioisotope to decay to one-half its initial amount</a:t>
            </a:r>
          </a:p>
          <a:p>
            <a:pPr>
              <a:buFontTx/>
              <a:buNone/>
            </a:pPr>
            <a:endParaRPr lang="en-US" sz="2800" smtClean="0"/>
          </a:p>
        </p:txBody>
      </p:sp>
      <p:grpSp>
        <p:nvGrpSpPr>
          <p:cNvPr id="4101" name="Group 11"/>
          <p:cNvGrpSpPr>
            <a:grpSpLocks/>
          </p:cNvGrpSpPr>
          <p:nvPr/>
        </p:nvGrpSpPr>
        <p:grpSpPr bwMode="auto">
          <a:xfrm>
            <a:off x="4419600" y="2057400"/>
            <a:ext cx="4375150" cy="3581400"/>
            <a:chOff x="2668" y="1824"/>
            <a:chExt cx="2756" cy="2256"/>
          </a:xfrm>
        </p:grpSpPr>
        <p:graphicFrame>
          <p:nvGraphicFramePr>
            <p:cNvPr id="4098" name="Object 2"/>
            <p:cNvGraphicFramePr>
              <a:graphicFrameLocks noChangeAspect="1"/>
            </p:cNvGraphicFramePr>
            <p:nvPr/>
          </p:nvGraphicFramePr>
          <p:xfrm>
            <a:off x="2668" y="1824"/>
            <a:ext cx="2756" cy="2256"/>
          </p:xfrm>
          <a:graphic>
            <a:graphicData uri="http://schemas.openxmlformats.org/presentationml/2006/ole">
              <mc:AlternateContent xmlns:mc="http://schemas.openxmlformats.org/markup-compatibility/2006">
                <mc:Choice xmlns:v="urn:schemas-microsoft-com:vml" Requires="v">
                  <p:oleObj spid="_x0000_s4126" name="Chart" r:id="rId4" imgW="3810406" imgH="4115250" progId="MSGraph.Chart.8">
                    <p:embed followColorScheme="full"/>
                  </p:oleObj>
                </mc:Choice>
                <mc:Fallback>
                  <p:oleObj name="Chart" r:id="rId4" imgW="3810406" imgH="4115250"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8" y="1824"/>
                          <a:ext cx="2756" cy="22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6790" name="Text Box 6"/>
            <p:cNvSpPr txBox="1">
              <a:spLocks noChangeArrowheads="1"/>
            </p:cNvSpPr>
            <p:nvPr/>
          </p:nvSpPr>
          <p:spPr bwMode="auto">
            <a:xfrm>
              <a:off x="3120" y="2832"/>
              <a:ext cx="1584" cy="1066"/>
            </a:xfrm>
            <a:prstGeom prst="rect">
              <a:avLst/>
            </a:prstGeom>
            <a:noFill/>
            <a:ln w="9525">
              <a:noFill/>
              <a:miter lim="800000"/>
              <a:headEnd/>
              <a:tailEnd/>
            </a:ln>
            <a:effectLst/>
          </p:spPr>
          <p:txBody>
            <a:bodyPr>
              <a:spAutoFit/>
            </a:bodyPr>
            <a:lstStyle/>
            <a:p>
              <a:pPr>
                <a:spcBef>
                  <a:spcPct val="50000"/>
                </a:spcBef>
                <a:defRPr/>
              </a:pPr>
              <a:r>
                <a:rPr lang="en-US" sz="10500" dirty="0">
                  <a:solidFill>
                    <a:srgbClr val="000000"/>
                  </a:solidFill>
                  <a:effectLst>
                    <a:outerShdw blurRad="38100" dist="38100" dir="2700000" algn="tl">
                      <a:srgbClr val="FFFFFF"/>
                    </a:outerShdw>
                  </a:effectLst>
                  <a:latin typeface="Impact" pitchFamily="34" charset="0"/>
                </a:rPr>
                <a:t>H</a:t>
              </a:r>
              <a:r>
                <a:rPr lang="en-US" sz="7200" dirty="0">
                  <a:solidFill>
                    <a:srgbClr val="000000"/>
                  </a:solidFill>
                  <a:effectLst>
                    <a:outerShdw blurRad="38100" dist="38100" dir="2700000" algn="tl">
                      <a:srgbClr val="FFFFFF"/>
                    </a:outerShdw>
                  </a:effectLst>
                  <a:latin typeface="Impact" pitchFamily="34" charset="0"/>
                </a:rPr>
                <a:t>A</a:t>
              </a:r>
              <a:r>
                <a:rPr lang="en-US" sz="6000" dirty="0">
                  <a:solidFill>
                    <a:srgbClr val="000000"/>
                  </a:solidFill>
                  <a:effectLst>
                    <a:outerShdw blurRad="38100" dist="38100" dir="2700000" algn="tl">
                      <a:srgbClr val="FFFFFF"/>
                    </a:outerShdw>
                  </a:effectLst>
                  <a:latin typeface="Impact" pitchFamily="34" charset="0"/>
                </a:rPr>
                <a:t>L</a:t>
              </a:r>
              <a:r>
                <a:rPr lang="en-US" sz="4800" dirty="0">
                  <a:solidFill>
                    <a:srgbClr val="000000"/>
                  </a:solidFill>
                  <a:effectLst>
                    <a:outerShdw blurRad="38100" dist="38100" dir="2700000" algn="tl">
                      <a:srgbClr val="FFFFFF"/>
                    </a:outerShdw>
                  </a:effectLst>
                  <a:latin typeface="Impact" pitchFamily="34" charset="0"/>
                </a:rPr>
                <a:t>F</a:t>
              </a:r>
              <a:r>
                <a:rPr lang="en-US" sz="4000" dirty="0">
                  <a:solidFill>
                    <a:srgbClr val="000000"/>
                  </a:solidFill>
                  <a:effectLst>
                    <a:outerShdw blurRad="38100" dist="38100" dir="2700000" algn="tl">
                      <a:srgbClr val="FFFFFF"/>
                    </a:outerShdw>
                  </a:effectLst>
                  <a:latin typeface="Impact" pitchFamily="34" charset="0"/>
                </a:rPr>
                <a:t>L</a:t>
              </a:r>
              <a:r>
                <a:rPr lang="en-US" sz="3200" dirty="0">
                  <a:solidFill>
                    <a:srgbClr val="000000"/>
                  </a:solidFill>
                  <a:effectLst>
                    <a:outerShdw blurRad="38100" dist="38100" dir="2700000" algn="tl">
                      <a:srgbClr val="FFFFFF"/>
                    </a:outerShdw>
                  </a:effectLst>
                  <a:latin typeface="Impact" pitchFamily="34" charset="0"/>
                </a:rPr>
                <a:t>I</a:t>
              </a:r>
              <a:r>
                <a:rPr lang="en-US" sz="2400" dirty="0">
                  <a:solidFill>
                    <a:srgbClr val="000000"/>
                  </a:solidFill>
                  <a:effectLst>
                    <a:outerShdw blurRad="38100" dist="38100" dir="2700000" algn="tl">
                      <a:srgbClr val="FFFFFF"/>
                    </a:outerShdw>
                  </a:effectLst>
                  <a:latin typeface="Impact" pitchFamily="34" charset="0"/>
                </a:rPr>
                <a:t>F</a:t>
              </a:r>
              <a:r>
                <a:rPr lang="en-US" sz="1800" dirty="0">
                  <a:solidFill>
                    <a:srgbClr val="000000"/>
                  </a:solidFill>
                  <a:effectLst>
                    <a:outerShdw blurRad="38100" dist="38100" dir="2700000" algn="tl">
                      <a:srgbClr val="FFFFFF"/>
                    </a:outerShdw>
                  </a:effectLst>
                  <a:latin typeface="Impact" pitchFamily="34" charset="0"/>
                </a:rPr>
                <a:t>E</a:t>
              </a:r>
              <a:endParaRPr lang="en-US" sz="2400" dirty="0">
                <a:solidFill>
                  <a:srgbClr val="000000"/>
                </a:solidFill>
                <a:effectLst>
                  <a:outerShdw blurRad="38100" dist="38100" dir="2700000" algn="tl">
                    <a:srgbClr val="FFFFFF"/>
                  </a:outerShdw>
                </a:effectLst>
                <a:latin typeface="Impact" pitchFamily="34" charset="0"/>
              </a:endParaRPr>
            </a:p>
          </p:txBody>
        </p:sp>
      </p:grpSp>
      <p:sp>
        <p:nvSpPr>
          <p:cNvPr id="4102" name="Text Box 9"/>
          <p:cNvSpPr txBox="1">
            <a:spLocks noChangeArrowheads="1"/>
          </p:cNvSpPr>
          <p:nvPr/>
        </p:nvSpPr>
        <p:spPr bwMode="auto">
          <a:xfrm rot="-5400000">
            <a:off x="3225007" y="3475831"/>
            <a:ext cx="2208212" cy="396875"/>
          </a:xfrm>
          <a:prstGeom prst="rect">
            <a:avLst/>
          </a:prstGeom>
          <a:noFill/>
          <a:ln w="9525">
            <a:noFill/>
            <a:miter lim="800000"/>
            <a:headEnd/>
            <a:tailEnd/>
          </a:ln>
        </p:spPr>
        <p:txBody>
          <a:bodyPr>
            <a:spAutoFit/>
          </a:bodyPr>
          <a:lstStyle/>
          <a:p>
            <a:pPr algn="l">
              <a:spcBef>
                <a:spcPct val="50000"/>
              </a:spcBef>
            </a:pPr>
            <a:r>
              <a:rPr lang="en-US">
                <a:solidFill>
                  <a:schemeClr val="bg1"/>
                </a:solidFill>
                <a:latin typeface="Arial" charset="0"/>
              </a:rPr>
              <a:t>% of Radioactivity</a:t>
            </a:r>
          </a:p>
        </p:txBody>
      </p:sp>
      <p:sp>
        <p:nvSpPr>
          <p:cNvPr id="4103" name="Text Box 10"/>
          <p:cNvSpPr txBox="1">
            <a:spLocks noChangeArrowheads="1"/>
          </p:cNvSpPr>
          <p:nvPr/>
        </p:nvSpPr>
        <p:spPr bwMode="auto">
          <a:xfrm>
            <a:off x="5746750" y="5692775"/>
            <a:ext cx="2635250" cy="396875"/>
          </a:xfrm>
          <a:prstGeom prst="rect">
            <a:avLst/>
          </a:prstGeom>
          <a:noFill/>
          <a:ln w="9525">
            <a:noFill/>
            <a:miter lim="800000"/>
            <a:headEnd/>
            <a:tailEnd/>
          </a:ln>
        </p:spPr>
        <p:txBody>
          <a:bodyPr>
            <a:spAutoFit/>
          </a:bodyPr>
          <a:lstStyle/>
          <a:p>
            <a:pPr algn="l">
              <a:spcBef>
                <a:spcPct val="50000"/>
              </a:spcBef>
            </a:pPr>
            <a:r>
              <a:rPr lang="en-US">
                <a:solidFill>
                  <a:schemeClr val="bg1"/>
                </a:solidFill>
                <a:latin typeface="Arial" charset="0"/>
              </a:rPr>
              <a:t>Number of Half-lives</a:t>
            </a:r>
          </a:p>
        </p:txBody>
      </p:sp>
      <p:sp>
        <p:nvSpPr>
          <p:cNvPr id="9" name="Slide Number Placeholder 8"/>
          <p:cNvSpPr>
            <a:spLocks noGrp="1"/>
          </p:cNvSpPr>
          <p:nvPr>
            <p:ph type="sldNum" sz="quarter" idx="12"/>
          </p:nvPr>
        </p:nvSpPr>
        <p:spPr/>
        <p:txBody>
          <a:bodyPr/>
          <a:lstStyle/>
          <a:p>
            <a:pPr>
              <a:defRPr/>
            </a:pPr>
            <a:fld id="{0C47AEC4-F214-4770-BE34-9480CD55C7F0}" type="slidenum">
              <a:rPr lang="en-US" smtClean="0"/>
              <a:pPr>
                <a:defRPr/>
              </a:pPr>
              <a:t>44</a:t>
            </a:fld>
            <a:endParaRPr lang="en-US"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026"/>
          <p:cNvSpPr>
            <a:spLocks noGrp="1" noChangeArrowheads="1"/>
          </p:cNvSpPr>
          <p:nvPr>
            <p:ph type="title"/>
          </p:nvPr>
        </p:nvSpPr>
        <p:spPr>
          <a:xfrm>
            <a:off x="762000" y="304800"/>
            <a:ext cx="7620000" cy="762000"/>
          </a:xfrm>
        </p:spPr>
        <p:txBody>
          <a:bodyPr/>
          <a:lstStyle/>
          <a:p>
            <a:r>
              <a:rPr lang="en-US" dirty="0" smtClean="0"/>
              <a:t>Activity Decay Calculation </a:t>
            </a:r>
          </a:p>
        </p:txBody>
      </p:sp>
      <p:sp>
        <p:nvSpPr>
          <p:cNvPr id="109571" name="Rectangle 1027"/>
          <p:cNvSpPr>
            <a:spLocks noGrp="1" noChangeArrowheads="1"/>
          </p:cNvSpPr>
          <p:nvPr>
            <p:ph type="body" idx="1"/>
          </p:nvPr>
        </p:nvSpPr>
        <p:spPr>
          <a:xfrm>
            <a:off x="685800" y="1295400"/>
            <a:ext cx="7772400" cy="5181600"/>
          </a:xfrm>
        </p:spPr>
        <p:txBody>
          <a:bodyPr/>
          <a:lstStyle/>
          <a:p>
            <a:pPr algn="ctr">
              <a:buFontTx/>
              <a:buNone/>
            </a:pPr>
            <a:r>
              <a:rPr lang="en-US" dirty="0" smtClean="0">
                <a:solidFill>
                  <a:srgbClr val="FF3300"/>
                </a:solidFill>
              </a:rPr>
              <a:t>A</a:t>
            </a:r>
            <a:r>
              <a:rPr lang="en-US" sz="2000" baseline="-25000" dirty="0" smtClean="0">
                <a:solidFill>
                  <a:srgbClr val="FF3300"/>
                </a:solidFill>
              </a:rPr>
              <a:t>t</a:t>
            </a:r>
            <a:r>
              <a:rPr lang="en-US" dirty="0" smtClean="0">
                <a:solidFill>
                  <a:srgbClr val="FF3300"/>
                </a:solidFill>
              </a:rPr>
              <a:t> = </a:t>
            </a:r>
            <a:r>
              <a:rPr lang="en-US" dirty="0" err="1" smtClean="0">
                <a:solidFill>
                  <a:srgbClr val="FF3300"/>
                </a:solidFill>
              </a:rPr>
              <a:t>A</a:t>
            </a:r>
            <a:r>
              <a:rPr lang="en-US" sz="2000" baseline="-25000" dirty="0" err="1" smtClean="0">
                <a:solidFill>
                  <a:srgbClr val="FF3300"/>
                </a:solidFill>
              </a:rPr>
              <a:t>o</a:t>
            </a:r>
            <a:r>
              <a:rPr lang="en-US" dirty="0" err="1" smtClean="0">
                <a:solidFill>
                  <a:srgbClr val="FF3300"/>
                </a:solidFill>
              </a:rPr>
              <a:t>e</a:t>
            </a:r>
            <a:r>
              <a:rPr lang="en-US" baseline="30000" dirty="0" smtClean="0">
                <a:solidFill>
                  <a:srgbClr val="FF3300"/>
                </a:solidFill>
              </a:rPr>
              <a:t>-</a:t>
            </a:r>
            <a:r>
              <a:rPr lang="en-US" baseline="30000" dirty="0" smtClean="0">
                <a:solidFill>
                  <a:srgbClr val="FF3300"/>
                </a:solidFill>
                <a:sym typeface="Symbol" pitchFamily="18" charset="2"/>
              </a:rPr>
              <a:t>t</a:t>
            </a:r>
          </a:p>
          <a:p>
            <a:pPr algn="ctr">
              <a:buFontTx/>
              <a:buNone/>
            </a:pPr>
            <a:endParaRPr lang="en-US" baseline="30000" dirty="0" smtClean="0">
              <a:solidFill>
                <a:srgbClr val="FF3300"/>
              </a:solidFill>
              <a:sym typeface="Symbol" pitchFamily="18" charset="2"/>
            </a:endParaRPr>
          </a:p>
          <a:p>
            <a:pPr>
              <a:buFontTx/>
              <a:buNone/>
            </a:pPr>
            <a:r>
              <a:rPr lang="en-US" sz="2800" dirty="0" smtClean="0">
                <a:sym typeface="Symbol" pitchFamily="18" charset="2"/>
              </a:rPr>
              <a:t>Where:	</a:t>
            </a:r>
            <a:r>
              <a:rPr lang="en-US" sz="2000" dirty="0" smtClean="0"/>
              <a:t>A</a:t>
            </a:r>
            <a:r>
              <a:rPr lang="en-US" sz="1400" baseline="-25000" dirty="0" smtClean="0"/>
              <a:t>t</a:t>
            </a:r>
            <a:r>
              <a:rPr lang="en-US" sz="2000" dirty="0" smtClean="0">
                <a:sym typeface="Symbol" pitchFamily="18" charset="2"/>
              </a:rPr>
              <a:t>  =   Activity at time t</a:t>
            </a:r>
          </a:p>
          <a:p>
            <a:pPr>
              <a:buFontTx/>
              <a:buNone/>
            </a:pPr>
            <a:r>
              <a:rPr lang="en-US" sz="2000" dirty="0" smtClean="0">
                <a:sym typeface="Symbol" pitchFamily="18" charset="2"/>
              </a:rPr>
              <a:t>			</a:t>
            </a:r>
            <a:r>
              <a:rPr lang="en-US" sz="2000" dirty="0" err="1" smtClean="0"/>
              <a:t>A</a:t>
            </a:r>
            <a:r>
              <a:rPr lang="en-US" sz="2000" baseline="-25000" dirty="0" err="1" smtClean="0"/>
              <a:t>o</a:t>
            </a:r>
            <a:r>
              <a:rPr lang="en-US" sz="2000" baseline="-25000" dirty="0" smtClean="0"/>
              <a:t> </a:t>
            </a:r>
            <a:r>
              <a:rPr lang="en-US" sz="2000" dirty="0" smtClean="0"/>
              <a:t>=   Original Activity of sample</a:t>
            </a:r>
          </a:p>
          <a:p>
            <a:pPr>
              <a:buFontTx/>
              <a:buNone/>
            </a:pPr>
            <a:r>
              <a:rPr lang="en-US" sz="2000" dirty="0" smtClean="0"/>
              <a:t>			</a:t>
            </a:r>
            <a:r>
              <a:rPr lang="en-US" sz="2000" dirty="0" smtClean="0">
                <a:sym typeface="Symbol" pitchFamily="18" charset="2"/>
              </a:rPr>
              <a:t>  =    The radioactivity decay constant </a:t>
            </a:r>
          </a:p>
          <a:p>
            <a:pPr>
              <a:buFontTx/>
              <a:buNone/>
            </a:pPr>
            <a:r>
              <a:rPr lang="en-US" sz="2000" dirty="0" smtClean="0">
                <a:sym typeface="Symbol" pitchFamily="18" charset="2"/>
              </a:rPr>
              <a:t>			  =    0.693/T</a:t>
            </a:r>
            <a:r>
              <a:rPr lang="en-US" sz="2000" baseline="-25000" dirty="0" smtClean="0">
                <a:sym typeface="Symbol" pitchFamily="18" charset="2"/>
              </a:rPr>
              <a:t>1/2</a:t>
            </a:r>
          </a:p>
          <a:p>
            <a:pPr>
              <a:buFontTx/>
              <a:buNone/>
            </a:pPr>
            <a:r>
              <a:rPr lang="en-US" sz="2000" dirty="0" smtClean="0"/>
              <a:t>			</a:t>
            </a:r>
            <a:r>
              <a:rPr lang="en-US" sz="2000" dirty="0" smtClean="0">
                <a:sym typeface="Symbol" pitchFamily="18" charset="2"/>
              </a:rPr>
              <a:t>T</a:t>
            </a:r>
            <a:r>
              <a:rPr lang="en-US" sz="2000" baseline="-25000" dirty="0" smtClean="0">
                <a:sym typeface="Symbol" pitchFamily="18" charset="2"/>
              </a:rPr>
              <a:t>1/2</a:t>
            </a:r>
            <a:r>
              <a:rPr lang="en-US" sz="2000" dirty="0" smtClean="0"/>
              <a:t> =  Half-life of isotope</a:t>
            </a:r>
          </a:p>
          <a:p>
            <a:pPr>
              <a:buFontTx/>
              <a:buNone/>
            </a:pPr>
            <a:r>
              <a:rPr lang="en-US" sz="2000" dirty="0" smtClean="0"/>
              <a:t>			 t  =    Decay time</a:t>
            </a:r>
          </a:p>
          <a:p>
            <a:pPr>
              <a:buFontTx/>
              <a:buNone/>
            </a:pPr>
            <a:endParaRPr lang="en-US" sz="2000" dirty="0" smtClean="0"/>
          </a:p>
          <a:p>
            <a:pPr>
              <a:buFontTx/>
              <a:buNone/>
            </a:pPr>
            <a:r>
              <a:rPr lang="en-US" sz="2400" dirty="0" smtClean="0"/>
              <a:t>	This is the equation for computing the activity of a radionuclide remaining in a sample after it has undergone decay for some time interval.</a:t>
            </a:r>
          </a:p>
          <a:p>
            <a:pPr>
              <a:buFontTx/>
              <a:buNone/>
            </a:pPr>
            <a:endParaRPr lang="en-US" sz="2400" dirty="0" smtClean="0"/>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45</a:t>
            </a:fld>
            <a:endParaRPr lang="en-US"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295400" y="228600"/>
            <a:ext cx="7620000" cy="990600"/>
          </a:xfrm>
        </p:spPr>
        <p:txBody>
          <a:bodyPr/>
          <a:lstStyle/>
          <a:p>
            <a:r>
              <a:rPr lang="en-US" dirty="0" smtClean="0"/>
              <a:t>Exposure Units</a:t>
            </a:r>
          </a:p>
        </p:txBody>
      </p:sp>
      <p:sp>
        <p:nvSpPr>
          <p:cNvPr id="111619" name="Rectangle 3"/>
          <p:cNvSpPr>
            <a:spLocks noGrp="1" noChangeArrowheads="1"/>
          </p:cNvSpPr>
          <p:nvPr>
            <p:ph type="body" idx="1"/>
          </p:nvPr>
        </p:nvSpPr>
        <p:spPr>
          <a:xfrm>
            <a:off x="533400" y="1447800"/>
            <a:ext cx="8305800" cy="5029200"/>
          </a:xfrm>
        </p:spPr>
        <p:txBody>
          <a:bodyPr/>
          <a:lstStyle/>
          <a:p>
            <a:pPr>
              <a:lnSpc>
                <a:spcPct val="90000"/>
              </a:lnSpc>
              <a:buSzPct val="65000"/>
              <a:buFont typeface="Symbol" pitchFamily="18" charset="2"/>
              <a:buChar char="·"/>
            </a:pPr>
            <a:r>
              <a:rPr lang="en-US" dirty="0" smtClean="0"/>
              <a:t>Roentgen (R)</a:t>
            </a:r>
          </a:p>
          <a:p>
            <a:pPr>
              <a:lnSpc>
                <a:spcPct val="90000"/>
              </a:lnSpc>
              <a:buSzPct val="65000"/>
              <a:buFont typeface="Symbol" pitchFamily="18" charset="2"/>
              <a:buChar char="·"/>
            </a:pPr>
            <a:r>
              <a:rPr lang="en-US" dirty="0" smtClean="0"/>
              <a:t>Radiation Absorbed Dose (Rad)</a:t>
            </a:r>
          </a:p>
          <a:p>
            <a:pPr>
              <a:lnSpc>
                <a:spcPct val="90000"/>
              </a:lnSpc>
              <a:buSzPct val="65000"/>
              <a:buFont typeface="Symbol" pitchFamily="18" charset="2"/>
              <a:buChar char="·"/>
            </a:pPr>
            <a:r>
              <a:rPr lang="en-US" dirty="0" smtClean="0"/>
              <a:t>Roentgen Equivalent Man (Rem)</a:t>
            </a:r>
          </a:p>
          <a:p>
            <a:pPr>
              <a:lnSpc>
                <a:spcPct val="90000"/>
              </a:lnSpc>
              <a:buSzPct val="65000"/>
              <a:buFont typeface="Symbol" pitchFamily="18" charset="2"/>
              <a:buChar char="·"/>
            </a:pPr>
            <a:r>
              <a:rPr lang="en-US" dirty="0" smtClean="0"/>
              <a:t>Dose Equivalent (DE)</a:t>
            </a:r>
          </a:p>
          <a:p>
            <a:pPr>
              <a:lnSpc>
                <a:spcPct val="90000"/>
              </a:lnSpc>
              <a:buSzPct val="65000"/>
              <a:buFont typeface="Symbol" pitchFamily="18" charset="2"/>
              <a:buChar char="·"/>
            </a:pPr>
            <a:r>
              <a:rPr lang="en-US" dirty="0" smtClean="0"/>
              <a:t>Effective Dose Equivalent (EDE)</a:t>
            </a:r>
          </a:p>
          <a:p>
            <a:pPr>
              <a:lnSpc>
                <a:spcPct val="90000"/>
              </a:lnSpc>
              <a:buSzPct val="65000"/>
              <a:buFont typeface="Symbol" pitchFamily="18" charset="2"/>
              <a:buChar char="·"/>
            </a:pPr>
            <a:r>
              <a:rPr lang="en-US" dirty="0" smtClean="0"/>
              <a:t>Committed Dose Equivalent (CDE)</a:t>
            </a:r>
          </a:p>
          <a:p>
            <a:pPr>
              <a:lnSpc>
                <a:spcPct val="90000"/>
              </a:lnSpc>
              <a:buSzPct val="65000"/>
              <a:buFont typeface="Symbol" pitchFamily="18" charset="2"/>
              <a:buChar char="·"/>
            </a:pPr>
            <a:r>
              <a:rPr lang="en-US" dirty="0" smtClean="0"/>
              <a:t>Committed Effective Dose Equivalent (CEDE)</a:t>
            </a:r>
          </a:p>
          <a:p>
            <a:pPr>
              <a:lnSpc>
                <a:spcPct val="90000"/>
              </a:lnSpc>
              <a:buSzPct val="65000"/>
              <a:buFont typeface="Symbol" pitchFamily="18" charset="2"/>
              <a:buChar char="·"/>
            </a:pPr>
            <a:r>
              <a:rPr lang="en-US" dirty="0" smtClean="0"/>
              <a:t>Total Effective Dose Equivalent (TEDE)</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46</a:t>
            </a:fld>
            <a:endParaRPr lang="en-US"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dirty="0"/>
              <a:t>Roentgen (R)</a:t>
            </a:r>
          </a:p>
        </p:txBody>
      </p:sp>
      <p:sp>
        <p:nvSpPr>
          <p:cNvPr id="112643" name="Rectangle 3"/>
          <p:cNvSpPr>
            <a:spLocks noGrp="1" noChangeArrowheads="1"/>
          </p:cNvSpPr>
          <p:nvPr>
            <p:ph type="body" idx="1"/>
          </p:nvPr>
        </p:nvSpPr>
        <p:spPr>
          <a:xfrm>
            <a:off x="685800" y="1752600"/>
            <a:ext cx="7772400" cy="4572000"/>
          </a:xfrm>
        </p:spPr>
        <p:txBody>
          <a:bodyPr/>
          <a:lstStyle/>
          <a:p>
            <a:pPr algn="ctr">
              <a:buFontTx/>
              <a:buNone/>
            </a:pPr>
            <a:endParaRPr lang="en-US" sz="2800" dirty="0" smtClean="0">
              <a:solidFill>
                <a:schemeClr val="tx2"/>
              </a:solidFill>
            </a:endParaRPr>
          </a:p>
          <a:p>
            <a:pPr algn="ctr">
              <a:buFontTx/>
              <a:buNone/>
            </a:pPr>
            <a:r>
              <a:rPr lang="en-US" sz="2800" dirty="0" smtClean="0"/>
              <a:t>A measure of exposure in air</a:t>
            </a:r>
          </a:p>
          <a:p>
            <a:pPr algn="ctr">
              <a:buFontTx/>
              <a:buNone/>
            </a:pPr>
            <a:endParaRPr lang="en-US" sz="2800" dirty="0" smtClean="0"/>
          </a:p>
          <a:p>
            <a:pPr algn="ctr">
              <a:buFontTx/>
              <a:buNone/>
            </a:pPr>
            <a:r>
              <a:rPr lang="en-US" sz="2800" dirty="0" smtClean="0"/>
              <a:t>2.58 x 10</a:t>
            </a:r>
            <a:r>
              <a:rPr lang="en-US" sz="2800" baseline="30000" dirty="0" smtClean="0"/>
              <a:t>-4</a:t>
            </a:r>
            <a:r>
              <a:rPr lang="en-US" sz="2800" dirty="0" smtClean="0"/>
              <a:t> coulombs per kg </a:t>
            </a:r>
            <a:r>
              <a:rPr lang="en-US" sz="2800" baseline="-25000" dirty="0" smtClean="0"/>
              <a:t>air</a:t>
            </a:r>
            <a:endParaRPr lang="en-US" sz="2800" dirty="0" smtClean="0"/>
          </a:p>
          <a:p>
            <a:pPr algn="ctr">
              <a:buFontTx/>
              <a:buNone/>
            </a:pPr>
            <a:endParaRPr lang="en-US" sz="2800" dirty="0" smtClean="0"/>
          </a:p>
          <a:p>
            <a:pPr algn="ctr">
              <a:buFontTx/>
              <a:buNone/>
            </a:pPr>
            <a:r>
              <a:rPr lang="en-US" sz="2800" dirty="0" smtClean="0"/>
              <a:t>5.4 x 10</a:t>
            </a:r>
            <a:r>
              <a:rPr lang="en-US" sz="2800" baseline="30000" dirty="0" smtClean="0"/>
              <a:t>7</a:t>
            </a:r>
            <a:r>
              <a:rPr lang="en-US" sz="2800" dirty="0" smtClean="0"/>
              <a:t> MeV per g </a:t>
            </a:r>
            <a:r>
              <a:rPr lang="en-US" sz="2800" baseline="-25000" dirty="0" smtClean="0"/>
              <a:t>air</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47</a:t>
            </a:fld>
            <a:endParaRPr lang="en-US"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762000" y="609600"/>
            <a:ext cx="7620000" cy="914400"/>
          </a:xfrm>
        </p:spPr>
        <p:txBody>
          <a:bodyPr/>
          <a:lstStyle/>
          <a:p>
            <a:r>
              <a:rPr lang="en-US" dirty="0" smtClean="0"/>
              <a:t>Radiation </a:t>
            </a:r>
            <a:r>
              <a:rPr lang="en-US" dirty="0"/>
              <a:t>Absorbed </a:t>
            </a:r>
            <a:r>
              <a:rPr lang="en-US" dirty="0" smtClean="0"/>
              <a:t>Dose (rad)</a:t>
            </a:r>
            <a:endParaRPr lang="en-US" dirty="0"/>
          </a:p>
        </p:txBody>
      </p:sp>
      <p:sp>
        <p:nvSpPr>
          <p:cNvPr id="113667" name="Rectangle 3"/>
          <p:cNvSpPr>
            <a:spLocks noGrp="1" noChangeArrowheads="1"/>
          </p:cNvSpPr>
          <p:nvPr>
            <p:ph type="body" idx="1"/>
          </p:nvPr>
        </p:nvSpPr>
        <p:spPr>
          <a:xfrm>
            <a:off x="762000" y="1676400"/>
            <a:ext cx="7467600" cy="4800600"/>
          </a:xfrm>
        </p:spPr>
        <p:txBody>
          <a:bodyPr/>
          <a:lstStyle/>
          <a:p>
            <a:pPr algn="ctr">
              <a:buFontTx/>
              <a:buNone/>
            </a:pPr>
            <a:endParaRPr lang="en-US" dirty="0" smtClean="0">
              <a:solidFill>
                <a:schemeClr val="tx2"/>
              </a:solidFill>
            </a:endParaRPr>
          </a:p>
          <a:p>
            <a:pPr algn="ctr">
              <a:buFontTx/>
              <a:buNone/>
            </a:pPr>
            <a:r>
              <a:rPr lang="en-US" dirty="0" smtClean="0"/>
              <a:t>Amount of energy imparted to matter</a:t>
            </a:r>
          </a:p>
          <a:p>
            <a:pPr algn="ctr">
              <a:buFontTx/>
              <a:buNone/>
            </a:pPr>
            <a:endParaRPr lang="en-US" dirty="0" smtClean="0"/>
          </a:p>
          <a:p>
            <a:pPr algn="ctr">
              <a:buFontTx/>
              <a:buNone/>
            </a:pPr>
            <a:r>
              <a:rPr lang="en-US" dirty="0" smtClean="0"/>
              <a:t>1 rad = 100 ergs per gram</a:t>
            </a:r>
          </a:p>
          <a:p>
            <a:pPr algn="ctr">
              <a:buFontTx/>
              <a:buNone/>
            </a:pPr>
            <a:endParaRPr lang="en-US" dirty="0" smtClean="0"/>
          </a:p>
          <a:p>
            <a:pPr algn="ctr">
              <a:buFontTx/>
              <a:buNone/>
            </a:pPr>
            <a:r>
              <a:rPr lang="en-US" dirty="0" smtClean="0"/>
              <a:t>Gray (</a:t>
            </a:r>
            <a:r>
              <a:rPr lang="en-US" dirty="0" err="1" smtClean="0"/>
              <a:t>Gy</a:t>
            </a:r>
            <a:r>
              <a:rPr lang="en-US" dirty="0" smtClean="0"/>
              <a:t>) = 100 </a:t>
            </a:r>
            <a:r>
              <a:rPr lang="en-US" dirty="0" err="1" smtClean="0"/>
              <a:t>rads</a:t>
            </a:r>
            <a:endParaRPr lang="en-US" dirty="0" smtClean="0">
              <a:solidFill>
                <a:schemeClr val="tx2"/>
              </a:solidFill>
            </a:endParaRP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48</a:t>
            </a:fld>
            <a:endParaRPr lang="en-US" dirty="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762000" y="609600"/>
            <a:ext cx="7620000" cy="914400"/>
          </a:xfrm>
        </p:spPr>
        <p:txBody>
          <a:bodyPr/>
          <a:lstStyle/>
          <a:p>
            <a:pPr>
              <a:lnSpc>
                <a:spcPct val="90000"/>
              </a:lnSpc>
            </a:pPr>
            <a:r>
              <a:rPr lang="en-US" dirty="0"/>
              <a:t>Roentgen Equivalent Man </a:t>
            </a:r>
            <a:r>
              <a:rPr lang="en-US" dirty="0" smtClean="0"/>
              <a:t>(rem) or (r)</a:t>
            </a:r>
            <a:endParaRPr lang="en-US" dirty="0"/>
          </a:p>
        </p:txBody>
      </p:sp>
      <p:sp>
        <p:nvSpPr>
          <p:cNvPr id="113667" name="Rectangle 3"/>
          <p:cNvSpPr>
            <a:spLocks noGrp="1" noChangeArrowheads="1"/>
          </p:cNvSpPr>
          <p:nvPr>
            <p:ph type="body" idx="1"/>
          </p:nvPr>
        </p:nvSpPr>
        <p:spPr>
          <a:xfrm>
            <a:off x="762000" y="1676400"/>
            <a:ext cx="7467600" cy="4800600"/>
          </a:xfrm>
        </p:spPr>
        <p:txBody>
          <a:bodyPr/>
          <a:lstStyle/>
          <a:p>
            <a:pPr algn="ctr">
              <a:buFontTx/>
              <a:buNone/>
            </a:pPr>
            <a:endParaRPr lang="en-US" dirty="0" smtClean="0">
              <a:solidFill>
                <a:schemeClr val="tx2"/>
              </a:solidFill>
            </a:endParaRPr>
          </a:p>
          <a:p>
            <a:pPr algn="ctr">
              <a:buFontTx/>
              <a:buNone/>
            </a:pPr>
            <a:r>
              <a:rPr lang="en-US" dirty="0" smtClean="0"/>
              <a:t>Dose equivalency (DE) applied to rad(s) for a specific type of radiation (Photon, Beta, Alpha, Neutron) and/or tissue sensitivity (W)</a:t>
            </a:r>
          </a:p>
          <a:p>
            <a:pPr algn="ctr">
              <a:buFontTx/>
              <a:buNone/>
            </a:pPr>
            <a:endParaRPr lang="en-US" dirty="0" smtClean="0"/>
          </a:p>
          <a:p>
            <a:pPr algn="ctr">
              <a:buFontTx/>
              <a:buNone/>
            </a:pPr>
            <a:r>
              <a:rPr lang="en-US" dirty="0"/>
              <a:t>r</a:t>
            </a:r>
            <a:r>
              <a:rPr lang="en-US" dirty="0" smtClean="0"/>
              <a:t>ad x DE x W = r</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49</a:t>
            </a:fld>
            <a:endParaRPr lang="en-US" dirty="0"/>
          </a:p>
        </p:txBody>
      </p:sp>
    </p:spTree>
    <p:extLst>
      <p:ext uri="{BB962C8B-B14F-4D97-AF65-F5344CB8AC3E}">
        <p14:creationId xmlns:p14="http://schemas.microsoft.com/office/powerpoint/2010/main" val="3925102784"/>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mtClean="0"/>
              <a:t>Introduction to Radiation Physics</a:t>
            </a:r>
          </a:p>
        </p:txBody>
      </p:sp>
      <p:sp>
        <p:nvSpPr>
          <p:cNvPr id="37891" name="Rectangle 4"/>
          <p:cNvSpPr>
            <a:spLocks noGrp="1" noChangeArrowheads="1"/>
          </p:cNvSpPr>
          <p:nvPr>
            <p:ph type="body" sz="half" idx="2"/>
          </p:nvPr>
        </p:nvSpPr>
        <p:spPr>
          <a:xfrm>
            <a:off x="3581400" y="2590800"/>
            <a:ext cx="5562600" cy="2667000"/>
          </a:xfrm>
        </p:spPr>
        <p:txBody>
          <a:bodyPr/>
          <a:lstStyle/>
          <a:p>
            <a:pPr>
              <a:buFontTx/>
              <a:buNone/>
            </a:pPr>
            <a:r>
              <a:rPr lang="en-US" dirty="0" smtClean="0"/>
              <a:t>In this section we will discuss</a:t>
            </a:r>
          </a:p>
          <a:p>
            <a:pPr lvl="1"/>
            <a:r>
              <a:rPr lang="en-US" sz="3200" dirty="0" smtClean="0"/>
              <a:t>Types of radiation</a:t>
            </a:r>
          </a:p>
          <a:p>
            <a:pPr lvl="1"/>
            <a:r>
              <a:rPr lang="en-US" sz="3200" dirty="0" smtClean="0"/>
              <a:t>Where it comes from</a:t>
            </a:r>
          </a:p>
          <a:p>
            <a:pPr lvl="1"/>
            <a:r>
              <a:rPr lang="en-US" sz="3200" dirty="0" smtClean="0"/>
              <a:t>Interactions </a:t>
            </a:r>
          </a:p>
        </p:txBody>
      </p:sp>
      <p:grpSp>
        <p:nvGrpSpPr>
          <p:cNvPr id="37892" name="Group 6"/>
          <p:cNvGrpSpPr>
            <a:grpSpLocks/>
          </p:cNvGrpSpPr>
          <p:nvPr/>
        </p:nvGrpSpPr>
        <p:grpSpPr bwMode="auto">
          <a:xfrm>
            <a:off x="381000" y="2514600"/>
            <a:ext cx="2946400" cy="2720975"/>
            <a:chOff x="256" y="1262"/>
            <a:chExt cx="2380" cy="2270"/>
          </a:xfrm>
        </p:grpSpPr>
        <p:sp>
          <p:nvSpPr>
            <p:cNvPr id="37893" name="Freeform 7"/>
            <p:cNvSpPr>
              <a:spLocks/>
            </p:cNvSpPr>
            <p:nvPr/>
          </p:nvSpPr>
          <p:spPr bwMode="auto">
            <a:xfrm>
              <a:off x="881" y="2626"/>
              <a:ext cx="1135" cy="906"/>
            </a:xfrm>
            <a:custGeom>
              <a:avLst/>
              <a:gdLst>
                <a:gd name="T0" fmla="*/ 1135 w 1135"/>
                <a:gd name="T1" fmla="*/ 758 h 906"/>
                <a:gd name="T2" fmla="*/ 1126 w 1135"/>
                <a:gd name="T3" fmla="*/ 763 h 906"/>
                <a:gd name="T4" fmla="*/ 1056 w 1135"/>
                <a:gd name="T5" fmla="*/ 800 h 906"/>
                <a:gd name="T6" fmla="*/ 982 w 1135"/>
                <a:gd name="T7" fmla="*/ 830 h 906"/>
                <a:gd name="T8" fmla="*/ 909 w 1135"/>
                <a:gd name="T9" fmla="*/ 854 h 906"/>
                <a:gd name="T10" fmla="*/ 834 w 1135"/>
                <a:gd name="T11" fmla="*/ 875 h 906"/>
                <a:gd name="T12" fmla="*/ 757 w 1135"/>
                <a:gd name="T13" fmla="*/ 889 h 906"/>
                <a:gd name="T14" fmla="*/ 680 w 1135"/>
                <a:gd name="T15" fmla="*/ 900 h 906"/>
                <a:gd name="T16" fmla="*/ 602 w 1135"/>
                <a:gd name="T17" fmla="*/ 906 h 906"/>
                <a:gd name="T18" fmla="*/ 522 w 1135"/>
                <a:gd name="T19" fmla="*/ 905 h 906"/>
                <a:gd name="T20" fmla="*/ 443 w 1135"/>
                <a:gd name="T21" fmla="*/ 899 h 906"/>
                <a:gd name="T22" fmla="*/ 367 w 1135"/>
                <a:gd name="T23" fmla="*/ 888 h 906"/>
                <a:gd name="T24" fmla="*/ 292 w 1135"/>
                <a:gd name="T25" fmla="*/ 872 h 906"/>
                <a:gd name="T26" fmla="*/ 216 w 1135"/>
                <a:gd name="T27" fmla="*/ 852 h 906"/>
                <a:gd name="T28" fmla="*/ 142 w 1135"/>
                <a:gd name="T29" fmla="*/ 825 h 906"/>
                <a:gd name="T30" fmla="*/ 70 w 1135"/>
                <a:gd name="T31" fmla="*/ 794 h 906"/>
                <a:gd name="T32" fmla="*/ 0 w 1135"/>
                <a:gd name="T33" fmla="*/ 758 h 906"/>
                <a:gd name="T34" fmla="*/ 405 w 1135"/>
                <a:gd name="T35" fmla="*/ 3 h 906"/>
                <a:gd name="T36" fmla="*/ 442 w 1135"/>
                <a:gd name="T37" fmla="*/ 20 h 906"/>
                <a:gd name="T38" fmla="*/ 480 w 1135"/>
                <a:gd name="T39" fmla="*/ 33 h 906"/>
                <a:gd name="T40" fmla="*/ 522 w 1135"/>
                <a:gd name="T41" fmla="*/ 40 h 906"/>
                <a:gd name="T42" fmla="*/ 562 w 1135"/>
                <a:gd name="T43" fmla="*/ 43 h 906"/>
                <a:gd name="T44" fmla="*/ 605 w 1135"/>
                <a:gd name="T45" fmla="*/ 40 h 906"/>
                <a:gd name="T46" fmla="*/ 645 w 1135"/>
                <a:gd name="T47" fmla="*/ 35 h 906"/>
                <a:gd name="T48" fmla="*/ 682 w 1135"/>
                <a:gd name="T49" fmla="*/ 21 h 906"/>
                <a:gd name="T50" fmla="*/ 721 w 1135"/>
                <a:gd name="T51" fmla="*/ 5 h 906"/>
                <a:gd name="T52" fmla="*/ 728 w 1135"/>
                <a:gd name="T53" fmla="*/ 0 h 906"/>
                <a:gd name="T54" fmla="*/ 1135 w 1135"/>
                <a:gd name="T55" fmla="*/ 758 h 906"/>
                <a:gd name="T56" fmla="*/ 1135 w 1135"/>
                <a:gd name="T57" fmla="*/ 758 h 9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35"/>
                <a:gd name="T88" fmla="*/ 0 h 906"/>
                <a:gd name="T89" fmla="*/ 1135 w 1135"/>
                <a:gd name="T90" fmla="*/ 906 h 9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35" h="906">
                  <a:moveTo>
                    <a:pt x="1135" y="758"/>
                  </a:moveTo>
                  <a:lnTo>
                    <a:pt x="1126" y="763"/>
                  </a:lnTo>
                  <a:lnTo>
                    <a:pt x="1056" y="800"/>
                  </a:lnTo>
                  <a:lnTo>
                    <a:pt x="982" y="830"/>
                  </a:lnTo>
                  <a:lnTo>
                    <a:pt x="909" y="854"/>
                  </a:lnTo>
                  <a:lnTo>
                    <a:pt x="834" y="875"/>
                  </a:lnTo>
                  <a:lnTo>
                    <a:pt x="757" y="889"/>
                  </a:lnTo>
                  <a:lnTo>
                    <a:pt x="680" y="900"/>
                  </a:lnTo>
                  <a:lnTo>
                    <a:pt x="602" y="906"/>
                  </a:lnTo>
                  <a:lnTo>
                    <a:pt x="522" y="905"/>
                  </a:lnTo>
                  <a:lnTo>
                    <a:pt x="443" y="899"/>
                  </a:lnTo>
                  <a:lnTo>
                    <a:pt x="367" y="888"/>
                  </a:lnTo>
                  <a:lnTo>
                    <a:pt x="292" y="872"/>
                  </a:lnTo>
                  <a:lnTo>
                    <a:pt x="216" y="852"/>
                  </a:lnTo>
                  <a:lnTo>
                    <a:pt x="142" y="825"/>
                  </a:lnTo>
                  <a:lnTo>
                    <a:pt x="70" y="794"/>
                  </a:lnTo>
                  <a:lnTo>
                    <a:pt x="0" y="758"/>
                  </a:lnTo>
                  <a:lnTo>
                    <a:pt x="405" y="3"/>
                  </a:lnTo>
                  <a:lnTo>
                    <a:pt x="442" y="20"/>
                  </a:lnTo>
                  <a:lnTo>
                    <a:pt x="480" y="33"/>
                  </a:lnTo>
                  <a:lnTo>
                    <a:pt x="522" y="40"/>
                  </a:lnTo>
                  <a:lnTo>
                    <a:pt x="562" y="43"/>
                  </a:lnTo>
                  <a:lnTo>
                    <a:pt x="605" y="40"/>
                  </a:lnTo>
                  <a:lnTo>
                    <a:pt x="645" y="35"/>
                  </a:lnTo>
                  <a:lnTo>
                    <a:pt x="682" y="21"/>
                  </a:lnTo>
                  <a:lnTo>
                    <a:pt x="721" y="5"/>
                  </a:lnTo>
                  <a:lnTo>
                    <a:pt x="728" y="0"/>
                  </a:lnTo>
                  <a:lnTo>
                    <a:pt x="1135" y="758"/>
                  </a:lnTo>
                  <a:close/>
                </a:path>
              </a:pathLst>
            </a:custGeom>
            <a:solidFill>
              <a:srgbClr val="FFFF00"/>
            </a:solidFill>
            <a:ln w="9525">
              <a:noFill/>
              <a:round/>
              <a:headEnd/>
              <a:tailEnd/>
            </a:ln>
          </p:spPr>
          <p:txBody>
            <a:bodyPr/>
            <a:lstStyle/>
            <a:p>
              <a:endParaRPr lang="en-US"/>
            </a:p>
          </p:txBody>
        </p:sp>
        <p:sp>
          <p:nvSpPr>
            <p:cNvPr id="37894" name="Freeform 8"/>
            <p:cNvSpPr>
              <a:spLocks/>
            </p:cNvSpPr>
            <p:nvPr/>
          </p:nvSpPr>
          <p:spPr bwMode="auto">
            <a:xfrm>
              <a:off x="256" y="1262"/>
              <a:ext cx="1034" cy="1061"/>
            </a:xfrm>
            <a:custGeom>
              <a:avLst/>
              <a:gdLst>
                <a:gd name="T0" fmla="*/ 1034 w 1034"/>
                <a:gd name="T1" fmla="*/ 758 h 1061"/>
                <a:gd name="T2" fmla="*/ 998 w 1034"/>
                <a:gd name="T3" fmla="*/ 779 h 1061"/>
                <a:gd name="T4" fmla="*/ 965 w 1034"/>
                <a:gd name="T5" fmla="*/ 804 h 1061"/>
                <a:gd name="T6" fmla="*/ 937 w 1034"/>
                <a:gd name="T7" fmla="*/ 831 h 1061"/>
                <a:gd name="T8" fmla="*/ 911 w 1034"/>
                <a:gd name="T9" fmla="*/ 864 h 1061"/>
                <a:gd name="T10" fmla="*/ 890 w 1034"/>
                <a:gd name="T11" fmla="*/ 900 h 1061"/>
                <a:gd name="T12" fmla="*/ 873 w 1034"/>
                <a:gd name="T13" fmla="*/ 937 h 1061"/>
                <a:gd name="T14" fmla="*/ 861 w 1034"/>
                <a:gd name="T15" fmla="*/ 978 h 1061"/>
                <a:gd name="T16" fmla="*/ 856 w 1034"/>
                <a:gd name="T17" fmla="*/ 1020 h 1061"/>
                <a:gd name="T18" fmla="*/ 852 w 1034"/>
                <a:gd name="T19" fmla="*/ 1061 h 1061"/>
                <a:gd name="T20" fmla="*/ 852 w 1034"/>
                <a:gd name="T21" fmla="*/ 1061 h 1061"/>
                <a:gd name="T22" fmla="*/ 0 w 1034"/>
                <a:gd name="T23" fmla="*/ 1061 h 1061"/>
                <a:gd name="T24" fmla="*/ 2 w 1034"/>
                <a:gd name="T25" fmla="*/ 1019 h 1061"/>
                <a:gd name="T26" fmla="*/ 4 w 1034"/>
                <a:gd name="T27" fmla="*/ 938 h 1061"/>
                <a:gd name="T28" fmla="*/ 16 w 1034"/>
                <a:gd name="T29" fmla="*/ 860 h 1061"/>
                <a:gd name="T30" fmla="*/ 30 w 1034"/>
                <a:gd name="T31" fmla="*/ 785 h 1061"/>
                <a:gd name="T32" fmla="*/ 50 w 1034"/>
                <a:gd name="T33" fmla="*/ 709 h 1061"/>
                <a:gd name="T34" fmla="*/ 75 w 1034"/>
                <a:gd name="T35" fmla="*/ 633 h 1061"/>
                <a:gd name="T36" fmla="*/ 105 w 1034"/>
                <a:gd name="T37" fmla="*/ 560 h 1061"/>
                <a:gd name="T38" fmla="*/ 140 w 1034"/>
                <a:gd name="T39" fmla="*/ 491 h 1061"/>
                <a:gd name="T40" fmla="*/ 179 w 1034"/>
                <a:gd name="T41" fmla="*/ 422 h 1061"/>
                <a:gd name="T42" fmla="*/ 221 w 1034"/>
                <a:gd name="T43" fmla="*/ 356 h 1061"/>
                <a:gd name="T44" fmla="*/ 269 w 1034"/>
                <a:gd name="T45" fmla="*/ 293 h 1061"/>
                <a:gd name="T46" fmla="*/ 322 w 1034"/>
                <a:gd name="T47" fmla="*/ 235 h 1061"/>
                <a:gd name="T48" fmla="*/ 378 w 1034"/>
                <a:gd name="T49" fmla="*/ 182 h 1061"/>
                <a:gd name="T50" fmla="*/ 436 w 1034"/>
                <a:gd name="T51" fmla="*/ 130 h 1061"/>
                <a:gd name="T52" fmla="*/ 497 w 1034"/>
                <a:gd name="T53" fmla="*/ 81 h 1061"/>
                <a:gd name="T54" fmla="*/ 561 w 1034"/>
                <a:gd name="T55" fmla="*/ 39 h 1061"/>
                <a:gd name="T56" fmla="*/ 630 w 1034"/>
                <a:gd name="T57" fmla="*/ 0 h 1061"/>
                <a:gd name="T58" fmla="*/ 1034 w 1034"/>
                <a:gd name="T59" fmla="*/ 758 h 1061"/>
                <a:gd name="T60" fmla="*/ 1034 w 1034"/>
                <a:gd name="T61" fmla="*/ 758 h 10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34"/>
                <a:gd name="T94" fmla="*/ 0 h 1061"/>
                <a:gd name="T95" fmla="*/ 1034 w 1034"/>
                <a:gd name="T96" fmla="*/ 1061 h 106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34" h="1061">
                  <a:moveTo>
                    <a:pt x="1034" y="758"/>
                  </a:moveTo>
                  <a:lnTo>
                    <a:pt x="998" y="779"/>
                  </a:lnTo>
                  <a:lnTo>
                    <a:pt x="965" y="804"/>
                  </a:lnTo>
                  <a:lnTo>
                    <a:pt x="937" y="831"/>
                  </a:lnTo>
                  <a:lnTo>
                    <a:pt x="911" y="864"/>
                  </a:lnTo>
                  <a:lnTo>
                    <a:pt x="890" y="900"/>
                  </a:lnTo>
                  <a:lnTo>
                    <a:pt x="873" y="937"/>
                  </a:lnTo>
                  <a:lnTo>
                    <a:pt x="861" y="978"/>
                  </a:lnTo>
                  <a:lnTo>
                    <a:pt x="856" y="1020"/>
                  </a:lnTo>
                  <a:lnTo>
                    <a:pt x="852" y="1061"/>
                  </a:lnTo>
                  <a:lnTo>
                    <a:pt x="0" y="1061"/>
                  </a:lnTo>
                  <a:lnTo>
                    <a:pt x="2" y="1019"/>
                  </a:lnTo>
                  <a:lnTo>
                    <a:pt x="4" y="938"/>
                  </a:lnTo>
                  <a:lnTo>
                    <a:pt x="16" y="860"/>
                  </a:lnTo>
                  <a:lnTo>
                    <a:pt x="30" y="785"/>
                  </a:lnTo>
                  <a:lnTo>
                    <a:pt x="50" y="709"/>
                  </a:lnTo>
                  <a:lnTo>
                    <a:pt x="75" y="633"/>
                  </a:lnTo>
                  <a:lnTo>
                    <a:pt x="105" y="560"/>
                  </a:lnTo>
                  <a:lnTo>
                    <a:pt x="140" y="491"/>
                  </a:lnTo>
                  <a:lnTo>
                    <a:pt x="179" y="422"/>
                  </a:lnTo>
                  <a:lnTo>
                    <a:pt x="221" y="356"/>
                  </a:lnTo>
                  <a:lnTo>
                    <a:pt x="269" y="293"/>
                  </a:lnTo>
                  <a:lnTo>
                    <a:pt x="322" y="235"/>
                  </a:lnTo>
                  <a:lnTo>
                    <a:pt x="378" y="182"/>
                  </a:lnTo>
                  <a:lnTo>
                    <a:pt x="436" y="130"/>
                  </a:lnTo>
                  <a:lnTo>
                    <a:pt x="497" y="81"/>
                  </a:lnTo>
                  <a:lnTo>
                    <a:pt x="561" y="39"/>
                  </a:lnTo>
                  <a:lnTo>
                    <a:pt x="630" y="0"/>
                  </a:lnTo>
                  <a:lnTo>
                    <a:pt x="1034" y="758"/>
                  </a:lnTo>
                  <a:close/>
                </a:path>
              </a:pathLst>
            </a:custGeom>
            <a:solidFill>
              <a:srgbClr val="FFFF00"/>
            </a:solidFill>
            <a:ln w="9525">
              <a:noFill/>
              <a:round/>
              <a:headEnd/>
              <a:tailEnd/>
            </a:ln>
          </p:spPr>
          <p:txBody>
            <a:bodyPr/>
            <a:lstStyle/>
            <a:p>
              <a:endParaRPr lang="en-US"/>
            </a:p>
          </p:txBody>
        </p:sp>
        <p:sp>
          <p:nvSpPr>
            <p:cNvPr id="37895" name="Freeform 9"/>
            <p:cNvSpPr>
              <a:spLocks/>
            </p:cNvSpPr>
            <p:nvPr/>
          </p:nvSpPr>
          <p:spPr bwMode="auto">
            <a:xfrm>
              <a:off x="1602" y="1264"/>
              <a:ext cx="1034" cy="1061"/>
            </a:xfrm>
            <a:custGeom>
              <a:avLst/>
              <a:gdLst>
                <a:gd name="T0" fmla="*/ 0 w 1034"/>
                <a:gd name="T1" fmla="*/ 757 h 1061"/>
                <a:gd name="T2" fmla="*/ 35 w 1034"/>
                <a:gd name="T3" fmla="*/ 779 h 1061"/>
                <a:gd name="T4" fmla="*/ 69 w 1034"/>
                <a:gd name="T5" fmla="*/ 802 h 1061"/>
                <a:gd name="T6" fmla="*/ 98 w 1034"/>
                <a:gd name="T7" fmla="*/ 830 h 1061"/>
                <a:gd name="T8" fmla="*/ 123 w 1034"/>
                <a:gd name="T9" fmla="*/ 864 h 1061"/>
                <a:gd name="T10" fmla="*/ 144 w 1034"/>
                <a:gd name="T11" fmla="*/ 899 h 1061"/>
                <a:gd name="T12" fmla="*/ 162 w 1034"/>
                <a:gd name="T13" fmla="*/ 936 h 1061"/>
                <a:gd name="T14" fmla="*/ 174 w 1034"/>
                <a:gd name="T15" fmla="*/ 977 h 1061"/>
                <a:gd name="T16" fmla="*/ 180 w 1034"/>
                <a:gd name="T17" fmla="*/ 1019 h 1061"/>
                <a:gd name="T18" fmla="*/ 180 w 1034"/>
                <a:gd name="T19" fmla="*/ 1061 h 1061"/>
                <a:gd name="T20" fmla="*/ 180 w 1034"/>
                <a:gd name="T21" fmla="*/ 1061 h 1061"/>
                <a:gd name="T22" fmla="*/ 1034 w 1034"/>
                <a:gd name="T23" fmla="*/ 1061 h 1061"/>
                <a:gd name="T24" fmla="*/ 1032 w 1034"/>
                <a:gd name="T25" fmla="*/ 1018 h 1061"/>
                <a:gd name="T26" fmla="*/ 1028 w 1034"/>
                <a:gd name="T27" fmla="*/ 938 h 1061"/>
                <a:gd name="T28" fmla="*/ 1019 w 1034"/>
                <a:gd name="T29" fmla="*/ 862 h 1061"/>
                <a:gd name="T30" fmla="*/ 1003 w 1034"/>
                <a:gd name="T31" fmla="*/ 783 h 1061"/>
                <a:gd name="T32" fmla="*/ 983 w 1034"/>
                <a:gd name="T33" fmla="*/ 708 h 1061"/>
                <a:gd name="T34" fmla="*/ 958 w 1034"/>
                <a:gd name="T35" fmla="*/ 633 h 1061"/>
                <a:gd name="T36" fmla="*/ 929 w 1034"/>
                <a:gd name="T37" fmla="*/ 561 h 1061"/>
                <a:gd name="T38" fmla="*/ 893 w 1034"/>
                <a:gd name="T39" fmla="*/ 489 h 1061"/>
                <a:gd name="T40" fmla="*/ 853 w 1034"/>
                <a:gd name="T41" fmla="*/ 420 h 1061"/>
                <a:gd name="T42" fmla="*/ 811 w 1034"/>
                <a:gd name="T43" fmla="*/ 355 h 1061"/>
                <a:gd name="T44" fmla="*/ 762 w 1034"/>
                <a:gd name="T45" fmla="*/ 293 h 1061"/>
                <a:gd name="T46" fmla="*/ 713 w 1034"/>
                <a:gd name="T47" fmla="*/ 234 h 1061"/>
                <a:gd name="T48" fmla="*/ 657 w 1034"/>
                <a:gd name="T49" fmla="*/ 180 h 1061"/>
                <a:gd name="T50" fmla="*/ 598 w 1034"/>
                <a:gd name="T51" fmla="*/ 128 h 1061"/>
                <a:gd name="T52" fmla="*/ 536 w 1034"/>
                <a:gd name="T53" fmla="*/ 80 h 1061"/>
                <a:gd name="T54" fmla="*/ 472 w 1034"/>
                <a:gd name="T55" fmla="*/ 38 h 1061"/>
                <a:gd name="T56" fmla="*/ 402 w 1034"/>
                <a:gd name="T57" fmla="*/ 0 h 1061"/>
                <a:gd name="T58" fmla="*/ 0 w 1034"/>
                <a:gd name="T59" fmla="*/ 757 h 1061"/>
                <a:gd name="T60" fmla="*/ 0 w 1034"/>
                <a:gd name="T61" fmla="*/ 757 h 106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34"/>
                <a:gd name="T94" fmla="*/ 0 h 1061"/>
                <a:gd name="T95" fmla="*/ 1034 w 1034"/>
                <a:gd name="T96" fmla="*/ 1061 h 106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34" h="1061">
                  <a:moveTo>
                    <a:pt x="0" y="757"/>
                  </a:moveTo>
                  <a:lnTo>
                    <a:pt x="35" y="779"/>
                  </a:lnTo>
                  <a:lnTo>
                    <a:pt x="69" y="802"/>
                  </a:lnTo>
                  <a:lnTo>
                    <a:pt x="98" y="830"/>
                  </a:lnTo>
                  <a:lnTo>
                    <a:pt x="123" y="864"/>
                  </a:lnTo>
                  <a:lnTo>
                    <a:pt x="144" y="899"/>
                  </a:lnTo>
                  <a:lnTo>
                    <a:pt x="162" y="936"/>
                  </a:lnTo>
                  <a:lnTo>
                    <a:pt x="174" y="977"/>
                  </a:lnTo>
                  <a:lnTo>
                    <a:pt x="180" y="1019"/>
                  </a:lnTo>
                  <a:lnTo>
                    <a:pt x="180" y="1061"/>
                  </a:lnTo>
                  <a:lnTo>
                    <a:pt x="1034" y="1061"/>
                  </a:lnTo>
                  <a:lnTo>
                    <a:pt x="1032" y="1018"/>
                  </a:lnTo>
                  <a:lnTo>
                    <a:pt x="1028" y="938"/>
                  </a:lnTo>
                  <a:lnTo>
                    <a:pt x="1019" y="862"/>
                  </a:lnTo>
                  <a:lnTo>
                    <a:pt x="1003" y="783"/>
                  </a:lnTo>
                  <a:lnTo>
                    <a:pt x="983" y="708"/>
                  </a:lnTo>
                  <a:lnTo>
                    <a:pt x="958" y="633"/>
                  </a:lnTo>
                  <a:lnTo>
                    <a:pt x="929" y="561"/>
                  </a:lnTo>
                  <a:lnTo>
                    <a:pt x="893" y="489"/>
                  </a:lnTo>
                  <a:lnTo>
                    <a:pt x="853" y="420"/>
                  </a:lnTo>
                  <a:lnTo>
                    <a:pt x="811" y="355"/>
                  </a:lnTo>
                  <a:lnTo>
                    <a:pt x="762" y="293"/>
                  </a:lnTo>
                  <a:lnTo>
                    <a:pt x="713" y="234"/>
                  </a:lnTo>
                  <a:lnTo>
                    <a:pt x="657" y="180"/>
                  </a:lnTo>
                  <a:lnTo>
                    <a:pt x="598" y="128"/>
                  </a:lnTo>
                  <a:lnTo>
                    <a:pt x="536" y="80"/>
                  </a:lnTo>
                  <a:lnTo>
                    <a:pt x="472" y="38"/>
                  </a:lnTo>
                  <a:lnTo>
                    <a:pt x="402" y="0"/>
                  </a:lnTo>
                  <a:lnTo>
                    <a:pt x="0" y="757"/>
                  </a:lnTo>
                  <a:close/>
                </a:path>
              </a:pathLst>
            </a:custGeom>
            <a:solidFill>
              <a:srgbClr val="FFFF00"/>
            </a:solidFill>
            <a:ln w="9525">
              <a:noFill/>
              <a:round/>
              <a:headEnd/>
              <a:tailEnd/>
            </a:ln>
          </p:spPr>
          <p:txBody>
            <a:bodyPr/>
            <a:lstStyle/>
            <a:p>
              <a:endParaRPr lang="en-US"/>
            </a:p>
          </p:txBody>
        </p:sp>
        <p:sp>
          <p:nvSpPr>
            <p:cNvPr id="37896" name="Freeform 10"/>
            <p:cNvSpPr>
              <a:spLocks/>
            </p:cNvSpPr>
            <p:nvPr/>
          </p:nvSpPr>
          <p:spPr bwMode="auto">
            <a:xfrm>
              <a:off x="1264" y="2142"/>
              <a:ext cx="363" cy="366"/>
            </a:xfrm>
            <a:custGeom>
              <a:avLst/>
              <a:gdLst>
                <a:gd name="T0" fmla="*/ 363 w 363"/>
                <a:gd name="T1" fmla="*/ 184 h 366"/>
                <a:gd name="T2" fmla="*/ 360 w 363"/>
                <a:gd name="T3" fmla="*/ 153 h 366"/>
                <a:gd name="T4" fmla="*/ 351 w 363"/>
                <a:gd name="T5" fmla="*/ 123 h 366"/>
                <a:gd name="T6" fmla="*/ 340 w 363"/>
                <a:gd name="T7" fmla="*/ 95 h 366"/>
                <a:gd name="T8" fmla="*/ 323 w 363"/>
                <a:gd name="T9" fmla="*/ 69 h 366"/>
                <a:gd name="T10" fmla="*/ 303 w 363"/>
                <a:gd name="T11" fmla="*/ 47 h 366"/>
                <a:gd name="T12" fmla="*/ 279 w 363"/>
                <a:gd name="T13" fmla="*/ 27 h 366"/>
                <a:gd name="T14" fmla="*/ 250 w 363"/>
                <a:gd name="T15" fmla="*/ 13 h 366"/>
                <a:gd name="T16" fmla="*/ 222 w 363"/>
                <a:gd name="T17" fmla="*/ 4 h 366"/>
                <a:gd name="T18" fmla="*/ 190 w 363"/>
                <a:gd name="T19" fmla="*/ 0 h 366"/>
                <a:gd name="T20" fmla="*/ 160 w 363"/>
                <a:gd name="T21" fmla="*/ 1 h 366"/>
                <a:gd name="T22" fmla="*/ 130 w 363"/>
                <a:gd name="T23" fmla="*/ 7 h 366"/>
                <a:gd name="T24" fmla="*/ 102 w 363"/>
                <a:gd name="T25" fmla="*/ 18 h 366"/>
                <a:gd name="T26" fmla="*/ 75 w 363"/>
                <a:gd name="T27" fmla="*/ 34 h 366"/>
                <a:gd name="T28" fmla="*/ 53 w 363"/>
                <a:gd name="T29" fmla="*/ 54 h 366"/>
                <a:gd name="T30" fmla="*/ 33 w 363"/>
                <a:gd name="T31" fmla="*/ 79 h 366"/>
                <a:gd name="T32" fmla="*/ 16 w 363"/>
                <a:gd name="T33" fmla="*/ 105 h 366"/>
                <a:gd name="T34" fmla="*/ 7 w 363"/>
                <a:gd name="T35" fmla="*/ 134 h 366"/>
                <a:gd name="T36" fmla="*/ 2 w 363"/>
                <a:gd name="T37" fmla="*/ 166 h 366"/>
                <a:gd name="T38" fmla="*/ 0 w 363"/>
                <a:gd name="T39" fmla="*/ 195 h 366"/>
                <a:gd name="T40" fmla="*/ 6 w 363"/>
                <a:gd name="T41" fmla="*/ 226 h 366"/>
                <a:gd name="T42" fmla="*/ 13 w 363"/>
                <a:gd name="T43" fmla="*/ 256 h 366"/>
                <a:gd name="T44" fmla="*/ 30 w 363"/>
                <a:gd name="T45" fmla="*/ 284 h 366"/>
                <a:gd name="T46" fmla="*/ 49 w 363"/>
                <a:gd name="T47" fmla="*/ 307 h 366"/>
                <a:gd name="T48" fmla="*/ 71 w 363"/>
                <a:gd name="T49" fmla="*/ 329 h 366"/>
                <a:gd name="T50" fmla="*/ 97 w 363"/>
                <a:gd name="T51" fmla="*/ 346 h 366"/>
                <a:gd name="T52" fmla="*/ 123 w 363"/>
                <a:gd name="T53" fmla="*/ 359 h 366"/>
                <a:gd name="T54" fmla="*/ 152 w 363"/>
                <a:gd name="T55" fmla="*/ 364 h 366"/>
                <a:gd name="T56" fmla="*/ 186 w 363"/>
                <a:gd name="T57" fmla="*/ 366 h 366"/>
                <a:gd name="T58" fmla="*/ 215 w 363"/>
                <a:gd name="T59" fmla="*/ 363 h 366"/>
                <a:gd name="T60" fmla="*/ 244 w 363"/>
                <a:gd name="T61" fmla="*/ 355 h 366"/>
                <a:gd name="T62" fmla="*/ 272 w 363"/>
                <a:gd name="T63" fmla="*/ 343 h 366"/>
                <a:gd name="T64" fmla="*/ 297 w 363"/>
                <a:gd name="T65" fmla="*/ 325 h 366"/>
                <a:gd name="T66" fmla="*/ 319 w 363"/>
                <a:gd name="T67" fmla="*/ 305 h 366"/>
                <a:gd name="T68" fmla="*/ 336 w 363"/>
                <a:gd name="T69" fmla="*/ 279 h 366"/>
                <a:gd name="T70" fmla="*/ 351 w 363"/>
                <a:gd name="T71" fmla="*/ 249 h 366"/>
                <a:gd name="T72" fmla="*/ 360 w 363"/>
                <a:gd name="T73" fmla="*/ 221 h 366"/>
                <a:gd name="T74" fmla="*/ 363 w 363"/>
                <a:gd name="T75" fmla="*/ 189 h 366"/>
                <a:gd name="T76" fmla="*/ 363 w 363"/>
                <a:gd name="T77" fmla="*/ 184 h 366"/>
                <a:gd name="T78" fmla="*/ 363 w 363"/>
                <a:gd name="T79" fmla="*/ 184 h 366"/>
                <a:gd name="T80" fmla="*/ 363 w 363"/>
                <a:gd name="T81" fmla="*/ 184 h 3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3"/>
                <a:gd name="T124" fmla="*/ 0 h 366"/>
                <a:gd name="T125" fmla="*/ 363 w 363"/>
                <a:gd name="T126" fmla="*/ 366 h 3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3" h="366">
                  <a:moveTo>
                    <a:pt x="363" y="184"/>
                  </a:moveTo>
                  <a:lnTo>
                    <a:pt x="360" y="153"/>
                  </a:lnTo>
                  <a:lnTo>
                    <a:pt x="351" y="123"/>
                  </a:lnTo>
                  <a:lnTo>
                    <a:pt x="340" y="95"/>
                  </a:lnTo>
                  <a:lnTo>
                    <a:pt x="323" y="69"/>
                  </a:lnTo>
                  <a:lnTo>
                    <a:pt x="303" y="47"/>
                  </a:lnTo>
                  <a:lnTo>
                    <a:pt x="279" y="27"/>
                  </a:lnTo>
                  <a:lnTo>
                    <a:pt x="250" y="13"/>
                  </a:lnTo>
                  <a:lnTo>
                    <a:pt x="222" y="4"/>
                  </a:lnTo>
                  <a:lnTo>
                    <a:pt x="190" y="0"/>
                  </a:lnTo>
                  <a:lnTo>
                    <a:pt x="160" y="1"/>
                  </a:lnTo>
                  <a:lnTo>
                    <a:pt x="130" y="7"/>
                  </a:lnTo>
                  <a:lnTo>
                    <a:pt x="102" y="18"/>
                  </a:lnTo>
                  <a:lnTo>
                    <a:pt x="75" y="34"/>
                  </a:lnTo>
                  <a:lnTo>
                    <a:pt x="53" y="54"/>
                  </a:lnTo>
                  <a:lnTo>
                    <a:pt x="33" y="79"/>
                  </a:lnTo>
                  <a:lnTo>
                    <a:pt x="16" y="105"/>
                  </a:lnTo>
                  <a:lnTo>
                    <a:pt x="7" y="134"/>
                  </a:lnTo>
                  <a:lnTo>
                    <a:pt x="2" y="166"/>
                  </a:lnTo>
                  <a:lnTo>
                    <a:pt x="0" y="195"/>
                  </a:lnTo>
                  <a:lnTo>
                    <a:pt x="6" y="226"/>
                  </a:lnTo>
                  <a:lnTo>
                    <a:pt x="13" y="256"/>
                  </a:lnTo>
                  <a:lnTo>
                    <a:pt x="30" y="284"/>
                  </a:lnTo>
                  <a:lnTo>
                    <a:pt x="49" y="307"/>
                  </a:lnTo>
                  <a:lnTo>
                    <a:pt x="71" y="329"/>
                  </a:lnTo>
                  <a:lnTo>
                    <a:pt x="97" y="346"/>
                  </a:lnTo>
                  <a:lnTo>
                    <a:pt x="123" y="359"/>
                  </a:lnTo>
                  <a:lnTo>
                    <a:pt x="152" y="364"/>
                  </a:lnTo>
                  <a:lnTo>
                    <a:pt x="186" y="366"/>
                  </a:lnTo>
                  <a:lnTo>
                    <a:pt x="215" y="363"/>
                  </a:lnTo>
                  <a:lnTo>
                    <a:pt x="244" y="355"/>
                  </a:lnTo>
                  <a:lnTo>
                    <a:pt x="272" y="343"/>
                  </a:lnTo>
                  <a:lnTo>
                    <a:pt x="297" y="325"/>
                  </a:lnTo>
                  <a:lnTo>
                    <a:pt x="319" y="305"/>
                  </a:lnTo>
                  <a:lnTo>
                    <a:pt x="336" y="279"/>
                  </a:lnTo>
                  <a:lnTo>
                    <a:pt x="351" y="249"/>
                  </a:lnTo>
                  <a:lnTo>
                    <a:pt x="360" y="221"/>
                  </a:lnTo>
                  <a:lnTo>
                    <a:pt x="363" y="189"/>
                  </a:lnTo>
                  <a:lnTo>
                    <a:pt x="363" y="184"/>
                  </a:lnTo>
                  <a:close/>
                </a:path>
              </a:pathLst>
            </a:custGeom>
            <a:solidFill>
              <a:srgbClr val="FFFF00"/>
            </a:solidFill>
            <a:ln w="9525">
              <a:noFill/>
              <a:round/>
              <a:headEnd/>
              <a:tailEnd/>
            </a:ln>
          </p:spPr>
          <p:txBody>
            <a:bodyPr/>
            <a:lstStyle/>
            <a:p>
              <a:endParaRPr lang="en-US"/>
            </a:p>
          </p:txBody>
        </p:sp>
      </p:grpSp>
      <p:sp>
        <p:nvSpPr>
          <p:cNvPr id="9" name="Slide Number Placeholder 8"/>
          <p:cNvSpPr>
            <a:spLocks noGrp="1"/>
          </p:cNvSpPr>
          <p:nvPr>
            <p:ph type="sldNum" sz="quarter" idx="12"/>
          </p:nvPr>
        </p:nvSpPr>
        <p:spPr/>
        <p:txBody>
          <a:bodyPr/>
          <a:lstStyle/>
          <a:p>
            <a:pPr>
              <a:defRPr/>
            </a:pPr>
            <a:fld id="{83755D6E-AA42-4434-8B81-4CB1A78D4D3D}" type="slidenum">
              <a:rPr lang="en-US" smtClean="0"/>
              <a:pPr>
                <a:defRPr/>
              </a:pPr>
              <a:t>5</a:t>
            </a:fld>
            <a:endParaRPr 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dirty="0" smtClean="0"/>
              <a:t>Exposure metrics (r)</a:t>
            </a:r>
          </a:p>
        </p:txBody>
      </p:sp>
      <p:sp>
        <p:nvSpPr>
          <p:cNvPr id="114691" name="Rectangle 3"/>
          <p:cNvSpPr>
            <a:spLocks noGrp="1" noChangeArrowheads="1"/>
          </p:cNvSpPr>
          <p:nvPr>
            <p:ph type="body" idx="1"/>
          </p:nvPr>
        </p:nvSpPr>
        <p:spPr>
          <a:xfrm>
            <a:off x="838200" y="1600200"/>
            <a:ext cx="7467600" cy="4648200"/>
          </a:xfrm>
        </p:spPr>
        <p:txBody>
          <a:bodyPr/>
          <a:lstStyle/>
          <a:p>
            <a:pPr>
              <a:lnSpc>
                <a:spcPct val="90000"/>
              </a:lnSpc>
              <a:buSzPct val="65000"/>
              <a:buFont typeface="Symbol" pitchFamily="18" charset="2"/>
              <a:buChar char="·"/>
            </a:pPr>
            <a:r>
              <a:rPr lang="en-US" dirty="0"/>
              <a:t>Effective </a:t>
            </a:r>
            <a:r>
              <a:rPr lang="en-US" dirty="0" smtClean="0"/>
              <a:t>DE </a:t>
            </a:r>
            <a:r>
              <a:rPr lang="en-US" dirty="0"/>
              <a:t>(EDE</a:t>
            </a:r>
            <a:r>
              <a:rPr lang="en-US" dirty="0" smtClean="0"/>
              <a:t>)</a:t>
            </a:r>
          </a:p>
          <a:p>
            <a:pPr lvl="1">
              <a:lnSpc>
                <a:spcPct val="90000"/>
              </a:lnSpc>
              <a:buSzPct val="65000"/>
              <a:buFont typeface="Symbol" pitchFamily="18" charset="2"/>
              <a:buChar char="·"/>
            </a:pPr>
            <a:r>
              <a:rPr lang="en-US" dirty="0" smtClean="0"/>
              <a:t>Sum of DE and W for each irradiated organ(s)</a:t>
            </a:r>
            <a:endParaRPr lang="en-US" dirty="0"/>
          </a:p>
          <a:p>
            <a:pPr>
              <a:lnSpc>
                <a:spcPct val="90000"/>
              </a:lnSpc>
              <a:buSzPct val="65000"/>
              <a:buFont typeface="Symbol" pitchFamily="18" charset="2"/>
              <a:buChar char="·"/>
            </a:pPr>
            <a:r>
              <a:rPr lang="en-US" dirty="0"/>
              <a:t>Committed </a:t>
            </a:r>
            <a:r>
              <a:rPr lang="en-US" dirty="0" smtClean="0"/>
              <a:t>DE </a:t>
            </a:r>
            <a:r>
              <a:rPr lang="en-US" dirty="0"/>
              <a:t>(</a:t>
            </a:r>
            <a:r>
              <a:rPr lang="en-US" dirty="0" smtClean="0"/>
              <a:t>CDE)</a:t>
            </a:r>
          </a:p>
          <a:p>
            <a:pPr lvl="1">
              <a:lnSpc>
                <a:spcPct val="90000"/>
              </a:lnSpc>
              <a:buSzPct val="65000"/>
              <a:buFont typeface="Symbol" pitchFamily="18" charset="2"/>
              <a:buChar char="·"/>
            </a:pPr>
            <a:r>
              <a:rPr lang="en-US" dirty="0"/>
              <a:t>Sum of DE and W for </a:t>
            </a:r>
            <a:r>
              <a:rPr lang="en-US" dirty="0" smtClean="0"/>
              <a:t>organ(s) from intake of RAM</a:t>
            </a:r>
            <a:endParaRPr lang="en-US" dirty="0"/>
          </a:p>
          <a:p>
            <a:pPr>
              <a:lnSpc>
                <a:spcPct val="90000"/>
              </a:lnSpc>
              <a:buSzPct val="65000"/>
              <a:buFont typeface="Symbol" pitchFamily="18" charset="2"/>
              <a:buChar char="·"/>
            </a:pPr>
            <a:r>
              <a:rPr lang="en-US" dirty="0"/>
              <a:t>Committed Effective </a:t>
            </a:r>
            <a:r>
              <a:rPr lang="en-US" dirty="0" smtClean="0"/>
              <a:t>DE </a:t>
            </a:r>
            <a:r>
              <a:rPr lang="en-US" dirty="0"/>
              <a:t>(CEDE</a:t>
            </a:r>
            <a:r>
              <a:rPr lang="en-US" dirty="0" smtClean="0"/>
              <a:t>)</a:t>
            </a:r>
          </a:p>
          <a:p>
            <a:pPr lvl="1">
              <a:lnSpc>
                <a:spcPct val="90000"/>
              </a:lnSpc>
              <a:buSzPct val="65000"/>
              <a:buFont typeface="Symbol" pitchFamily="18" charset="2"/>
              <a:buChar char="·"/>
            </a:pPr>
            <a:r>
              <a:rPr lang="en-US" dirty="0"/>
              <a:t> </a:t>
            </a:r>
            <a:r>
              <a:rPr lang="en-US" dirty="0" smtClean="0"/>
              <a:t>Sum of CDE and W for irradiated organs</a:t>
            </a:r>
            <a:endParaRPr lang="en-US" dirty="0"/>
          </a:p>
          <a:p>
            <a:pPr>
              <a:lnSpc>
                <a:spcPct val="90000"/>
              </a:lnSpc>
              <a:buSzPct val="65000"/>
              <a:buFont typeface="Symbol" pitchFamily="18" charset="2"/>
              <a:buChar char="·"/>
            </a:pPr>
            <a:r>
              <a:rPr lang="en-US" dirty="0"/>
              <a:t>Total Effective </a:t>
            </a:r>
            <a:r>
              <a:rPr lang="en-US" dirty="0" smtClean="0"/>
              <a:t>DE </a:t>
            </a:r>
            <a:r>
              <a:rPr lang="en-US" dirty="0"/>
              <a:t>(TEDE</a:t>
            </a:r>
            <a:r>
              <a:rPr lang="en-US" dirty="0" smtClean="0"/>
              <a:t>)</a:t>
            </a:r>
          </a:p>
          <a:p>
            <a:pPr lvl="1">
              <a:lnSpc>
                <a:spcPct val="90000"/>
              </a:lnSpc>
              <a:buSzPct val="65000"/>
              <a:buFont typeface="Symbol" pitchFamily="18" charset="2"/>
              <a:buChar char="·"/>
            </a:pPr>
            <a:r>
              <a:rPr lang="en-US" dirty="0" smtClean="0"/>
              <a:t>Sum of EDE and CDE</a:t>
            </a:r>
          </a:p>
          <a:p>
            <a:pPr lvl="1">
              <a:lnSpc>
                <a:spcPct val="90000"/>
              </a:lnSpc>
              <a:buSzPct val="65000"/>
              <a:buFont typeface="Symbol" pitchFamily="18" charset="2"/>
              <a:buChar char="·"/>
            </a:pPr>
            <a:endParaRPr lang="en-US" dirty="0" smtClean="0">
              <a:solidFill>
                <a:schemeClr val="tx2"/>
              </a:solidFill>
            </a:endParaRP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50</a:t>
            </a:fld>
            <a:endParaRPr lang="en-US"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mtClean="0"/>
              <a:t>Part IV -- Radiation Biology</a:t>
            </a:r>
          </a:p>
        </p:txBody>
      </p:sp>
      <p:sp>
        <p:nvSpPr>
          <p:cNvPr id="119811" name="Rectangle 3"/>
          <p:cNvSpPr>
            <a:spLocks noGrp="1" noChangeArrowheads="1"/>
          </p:cNvSpPr>
          <p:nvPr>
            <p:ph type="body" idx="1"/>
          </p:nvPr>
        </p:nvSpPr>
        <p:spPr/>
        <p:txBody>
          <a:bodyPr/>
          <a:lstStyle/>
          <a:p>
            <a:r>
              <a:rPr lang="en-US" smtClean="0"/>
              <a:t>Here we will explore:</a:t>
            </a:r>
          </a:p>
          <a:p>
            <a:pPr lvl="1"/>
            <a:r>
              <a:rPr lang="en-US" smtClean="0"/>
              <a:t>Sources of Radiation</a:t>
            </a:r>
          </a:p>
          <a:p>
            <a:pPr lvl="1"/>
            <a:r>
              <a:rPr lang="en-US" smtClean="0"/>
              <a:t>Biological Effects</a:t>
            </a:r>
          </a:p>
          <a:p>
            <a:pPr lvl="1"/>
            <a:r>
              <a:rPr lang="en-US" smtClean="0"/>
              <a:t>Exposure Limits</a:t>
            </a:r>
          </a:p>
          <a:p>
            <a:pPr lvl="1"/>
            <a:endParaRPr lang="en-US" smtClean="0"/>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51</a:t>
            </a:fld>
            <a:endParaRPr 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xfrm>
            <a:off x="381000" y="304800"/>
            <a:ext cx="8534400" cy="762000"/>
          </a:xfrm>
        </p:spPr>
        <p:txBody>
          <a:bodyPr/>
          <a:lstStyle/>
          <a:p>
            <a:r>
              <a:rPr lang="en-US" smtClean="0"/>
              <a:t>Sources of Radiation Exposure</a:t>
            </a:r>
          </a:p>
        </p:txBody>
      </p:sp>
      <p:grpSp>
        <p:nvGrpSpPr>
          <p:cNvPr id="5125" name="Group 21"/>
          <p:cNvGrpSpPr>
            <a:grpSpLocks/>
          </p:cNvGrpSpPr>
          <p:nvPr/>
        </p:nvGrpSpPr>
        <p:grpSpPr bwMode="auto">
          <a:xfrm>
            <a:off x="1371600" y="1981200"/>
            <a:ext cx="6781800" cy="4584700"/>
            <a:chOff x="240" y="1008"/>
            <a:chExt cx="5316" cy="3224"/>
          </a:xfrm>
        </p:grpSpPr>
        <p:graphicFrame>
          <p:nvGraphicFramePr>
            <p:cNvPr id="5122" name="Object 2"/>
            <p:cNvGraphicFramePr>
              <a:graphicFrameLocks noChangeAspect="1"/>
            </p:cNvGraphicFramePr>
            <p:nvPr/>
          </p:nvGraphicFramePr>
          <p:xfrm>
            <a:off x="240" y="1008"/>
            <a:ext cx="5316" cy="3191"/>
          </p:xfrm>
          <a:graphic>
            <a:graphicData uri="http://schemas.openxmlformats.org/presentationml/2006/ole">
              <mc:AlternateContent xmlns:mc="http://schemas.openxmlformats.org/markup-compatibility/2006">
                <mc:Choice xmlns:v="urn:schemas-microsoft-com:vml" Requires="v">
                  <p:oleObj spid="_x0000_s5178" name="Chart" r:id="rId4" imgW="8439393" imgH="5067537" progId="MSGraph.Chart.8">
                    <p:embed followColorScheme="full"/>
                  </p:oleObj>
                </mc:Choice>
                <mc:Fallback>
                  <p:oleObj name="Chart" r:id="rId4" imgW="8439393" imgH="5067537"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1008"/>
                          <a:ext cx="5316" cy="31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nvGraphicFramePr>
          <p:xfrm>
            <a:off x="528" y="1152"/>
            <a:ext cx="4730" cy="3080"/>
          </p:xfrm>
          <a:graphic>
            <a:graphicData uri="http://schemas.openxmlformats.org/presentationml/2006/ole">
              <mc:AlternateContent xmlns:mc="http://schemas.openxmlformats.org/markup-compatibility/2006">
                <mc:Choice xmlns:v="urn:schemas-microsoft-com:vml" Requires="v">
                  <p:oleObj spid="_x0000_s5179" name="Chart" r:id="rId6" imgW="7290274" imgH="4972530" progId="MSGraph.Chart.8">
                    <p:embed followColorScheme="full"/>
                  </p:oleObj>
                </mc:Choice>
                <mc:Fallback>
                  <p:oleObj name="Chart" r:id="rId6" imgW="7290274" imgH="4972530"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 y="1152"/>
                          <a:ext cx="4730" cy="30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126" name="Text Box 22"/>
          <p:cNvSpPr txBox="1">
            <a:spLocks noChangeArrowheads="1"/>
          </p:cNvSpPr>
          <p:nvPr/>
        </p:nvSpPr>
        <p:spPr bwMode="auto">
          <a:xfrm>
            <a:off x="1066800" y="1295400"/>
            <a:ext cx="7280275" cy="457200"/>
          </a:xfrm>
          <a:prstGeom prst="rect">
            <a:avLst/>
          </a:prstGeom>
          <a:noFill/>
          <a:ln w="9525">
            <a:noFill/>
            <a:miter lim="800000"/>
            <a:headEnd/>
            <a:tailEnd/>
          </a:ln>
        </p:spPr>
        <p:txBody>
          <a:bodyPr wrap="none">
            <a:spAutoFit/>
          </a:bodyPr>
          <a:lstStyle/>
          <a:p>
            <a:pPr algn="l"/>
            <a:r>
              <a:rPr lang="en-US" sz="2400">
                <a:solidFill>
                  <a:schemeClr val="bg1"/>
                </a:solidFill>
                <a:latin typeface="Arial" charset="0"/>
              </a:rPr>
              <a:t>Background radiation (non-smoker)= 360 mrem/year</a:t>
            </a:r>
          </a:p>
        </p:txBody>
      </p:sp>
      <p:sp>
        <p:nvSpPr>
          <p:cNvPr id="7" name="Slide Number Placeholder 6"/>
          <p:cNvSpPr>
            <a:spLocks noGrp="1"/>
          </p:cNvSpPr>
          <p:nvPr>
            <p:ph type="sldNum" sz="quarter" idx="12"/>
          </p:nvPr>
        </p:nvSpPr>
        <p:spPr/>
        <p:txBody>
          <a:bodyPr/>
          <a:lstStyle/>
          <a:p>
            <a:pPr>
              <a:defRPr/>
            </a:pPr>
            <a:fld id="{68A458C8-0386-4430-B55D-ED44794BE158}" type="slidenum">
              <a:rPr lang="en-US" smtClean="0"/>
              <a:pPr>
                <a:defRPr/>
              </a:pPr>
              <a:t>52</a:t>
            </a:fld>
            <a:endParaRPr lang="en-US"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p:cNvPicPr>
            <a:picLocks noChangeAspect="1" noChangeArrowheads="1"/>
          </p:cNvPicPr>
          <p:nvPr/>
        </p:nvPicPr>
        <p:blipFill>
          <a:blip r:embed="rId3" cstate="print"/>
          <a:srcRect/>
          <a:stretch>
            <a:fillRect/>
          </a:stretch>
        </p:blipFill>
        <p:spPr bwMode="auto">
          <a:xfrm>
            <a:off x="304800" y="457200"/>
            <a:ext cx="8534400" cy="61722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C522BB97-A1AB-4EB0-BFA7-E8CD839FB1E6}" type="slidenum">
              <a:rPr lang="en-US" smtClean="0"/>
              <a:pPr>
                <a:defRPr/>
              </a:pPr>
              <a:t>53</a:t>
            </a:fld>
            <a:endParaRPr lang="en-US"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762000" y="228600"/>
            <a:ext cx="8077200" cy="533400"/>
          </a:xfrm>
        </p:spPr>
        <p:txBody>
          <a:bodyPr/>
          <a:lstStyle/>
          <a:p>
            <a:r>
              <a:rPr lang="en-US" smtClean="0"/>
              <a:t>Sources of Ionizing Radiation</a:t>
            </a:r>
          </a:p>
        </p:txBody>
      </p:sp>
      <p:sp>
        <p:nvSpPr>
          <p:cNvPr id="121859" name="Rectangle 3"/>
          <p:cNvSpPr>
            <a:spLocks noGrp="1" noChangeArrowheads="1"/>
          </p:cNvSpPr>
          <p:nvPr>
            <p:ph type="body" idx="1"/>
          </p:nvPr>
        </p:nvSpPr>
        <p:spPr>
          <a:xfrm>
            <a:off x="228600" y="1143000"/>
            <a:ext cx="8534400" cy="5410200"/>
          </a:xfrm>
        </p:spPr>
        <p:txBody>
          <a:bodyPr/>
          <a:lstStyle/>
          <a:p>
            <a:pPr lvl="4">
              <a:buFontTx/>
              <a:buChar char="•"/>
            </a:pPr>
            <a:r>
              <a:rPr lang="en-US" sz="3200" smtClean="0"/>
              <a:t>Consumer products</a:t>
            </a:r>
          </a:p>
          <a:p>
            <a:pPr algn="ctr">
              <a:buFontTx/>
              <a:buNone/>
            </a:pPr>
            <a:endParaRPr lang="en-US" smtClean="0"/>
          </a:p>
          <a:p>
            <a:pPr algn="ctr">
              <a:buFontTx/>
              <a:buNone/>
            </a:pPr>
            <a:endParaRPr lang="en-US" smtClean="0"/>
          </a:p>
          <a:p>
            <a:pPr algn="r"/>
            <a:r>
              <a:rPr lang="en-US" smtClean="0"/>
              <a:t>Naturally Occurring</a:t>
            </a:r>
          </a:p>
          <a:p>
            <a:pPr algn="ctr"/>
            <a:endParaRPr lang="en-US" smtClean="0"/>
          </a:p>
          <a:p>
            <a:endParaRPr lang="en-US" smtClean="0"/>
          </a:p>
          <a:p>
            <a:endParaRPr lang="en-US" sz="4400" smtClean="0"/>
          </a:p>
          <a:p>
            <a:pPr lvl="1">
              <a:buFontTx/>
              <a:buChar char="•"/>
            </a:pPr>
            <a:r>
              <a:rPr lang="en-US" sz="3200" smtClean="0"/>
              <a:t>Medical exposure</a:t>
            </a:r>
          </a:p>
        </p:txBody>
      </p:sp>
      <p:pic>
        <p:nvPicPr>
          <p:cNvPr id="121860" name="Picture 4" descr="LS005817"/>
          <p:cNvPicPr>
            <a:picLocks noChangeAspect="1" noChangeArrowheads="1"/>
          </p:cNvPicPr>
          <p:nvPr/>
        </p:nvPicPr>
        <p:blipFill>
          <a:blip r:embed="rId3" cstate="print"/>
          <a:srcRect/>
          <a:stretch>
            <a:fillRect/>
          </a:stretch>
        </p:blipFill>
        <p:spPr bwMode="auto">
          <a:xfrm>
            <a:off x="6172200" y="990600"/>
            <a:ext cx="2324100" cy="1524000"/>
          </a:xfrm>
          <a:prstGeom prst="rect">
            <a:avLst/>
          </a:prstGeom>
          <a:noFill/>
          <a:ln w="9525">
            <a:noFill/>
            <a:miter lim="800000"/>
            <a:headEnd/>
            <a:tailEnd/>
          </a:ln>
        </p:spPr>
      </p:pic>
      <p:pic>
        <p:nvPicPr>
          <p:cNvPr id="121861" name="Picture 5" descr="AA013516"/>
          <p:cNvPicPr>
            <a:picLocks noChangeAspect="1" noChangeArrowheads="1"/>
          </p:cNvPicPr>
          <p:nvPr/>
        </p:nvPicPr>
        <p:blipFill>
          <a:blip r:embed="rId4" cstate="print"/>
          <a:srcRect/>
          <a:stretch>
            <a:fillRect/>
          </a:stretch>
        </p:blipFill>
        <p:spPr bwMode="auto">
          <a:xfrm>
            <a:off x="6019800" y="4114800"/>
            <a:ext cx="2451100" cy="2590800"/>
          </a:xfrm>
          <a:prstGeom prst="rect">
            <a:avLst/>
          </a:prstGeom>
          <a:noFill/>
          <a:ln w="9525">
            <a:noFill/>
            <a:miter lim="800000"/>
            <a:headEnd/>
            <a:tailEnd/>
          </a:ln>
        </p:spPr>
      </p:pic>
      <p:pic>
        <p:nvPicPr>
          <p:cNvPr id="121862" name="Picture 6" descr="NA006334"/>
          <p:cNvPicPr>
            <a:picLocks noChangeAspect="1" noChangeArrowheads="1"/>
          </p:cNvPicPr>
          <p:nvPr/>
        </p:nvPicPr>
        <p:blipFill>
          <a:blip r:embed="rId5" cstate="print"/>
          <a:srcRect/>
          <a:stretch>
            <a:fillRect/>
          </a:stretch>
        </p:blipFill>
        <p:spPr bwMode="auto">
          <a:xfrm>
            <a:off x="533400" y="2362200"/>
            <a:ext cx="3429000" cy="22098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6F53CE6B-D316-48F6-A9F3-70C8145D86AC}" type="slidenum">
              <a:rPr lang="en-US" smtClean="0"/>
              <a:pPr>
                <a:defRPr/>
              </a:pPr>
              <a:t>54</a:t>
            </a:fld>
            <a:endParaRPr lang="en-US"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4"/>
          <p:cNvSpPr>
            <a:spLocks noGrp="1" noChangeArrowheads="1"/>
          </p:cNvSpPr>
          <p:nvPr>
            <p:ph type="title"/>
          </p:nvPr>
        </p:nvSpPr>
        <p:spPr>
          <a:xfrm>
            <a:off x="762000" y="228600"/>
            <a:ext cx="7620000" cy="1143000"/>
          </a:xfrm>
        </p:spPr>
        <p:txBody>
          <a:bodyPr/>
          <a:lstStyle/>
          <a:p>
            <a:r>
              <a:rPr lang="en-US" smtClean="0"/>
              <a:t>Consumer Products</a:t>
            </a:r>
          </a:p>
        </p:txBody>
      </p:sp>
      <p:sp>
        <p:nvSpPr>
          <p:cNvPr id="122883" name="Rectangle 5"/>
          <p:cNvSpPr>
            <a:spLocks noGrp="1" noChangeArrowheads="1"/>
          </p:cNvSpPr>
          <p:nvPr>
            <p:ph type="body" idx="1"/>
          </p:nvPr>
        </p:nvSpPr>
        <p:spPr>
          <a:xfrm>
            <a:off x="2286000" y="1524000"/>
            <a:ext cx="4648200" cy="609600"/>
          </a:xfrm>
        </p:spPr>
        <p:txBody>
          <a:bodyPr/>
          <a:lstStyle/>
          <a:p>
            <a:pPr>
              <a:buFontTx/>
              <a:buNone/>
            </a:pPr>
            <a:r>
              <a:rPr lang="en-US" smtClean="0"/>
              <a:t>Radio-luminous Products</a:t>
            </a:r>
          </a:p>
          <a:p>
            <a:endParaRPr lang="en-US" smtClean="0"/>
          </a:p>
        </p:txBody>
      </p:sp>
      <p:pic>
        <p:nvPicPr>
          <p:cNvPr id="122884" name="Picture 6" descr="LS021526"/>
          <p:cNvPicPr>
            <a:picLocks noChangeAspect="1" noChangeArrowheads="1"/>
          </p:cNvPicPr>
          <p:nvPr/>
        </p:nvPicPr>
        <p:blipFill>
          <a:blip r:embed="rId3" cstate="print"/>
          <a:srcRect/>
          <a:stretch>
            <a:fillRect/>
          </a:stretch>
        </p:blipFill>
        <p:spPr bwMode="auto">
          <a:xfrm>
            <a:off x="1600200" y="2438400"/>
            <a:ext cx="2590800" cy="1893888"/>
          </a:xfrm>
          <a:prstGeom prst="rect">
            <a:avLst/>
          </a:prstGeom>
          <a:noFill/>
          <a:ln w="9525">
            <a:noFill/>
            <a:miter lim="800000"/>
            <a:headEnd/>
            <a:tailEnd/>
          </a:ln>
        </p:spPr>
      </p:pic>
      <p:pic>
        <p:nvPicPr>
          <p:cNvPr id="122885" name="Picture 9" descr="H3lights"/>
          <p:cNvPicPr>
            <a:picLocks noChangeAspect="1" noChangeArrowheads="1"/>
          </p:cNvPicPr>
          <p:nvPr/>
        </p:nvPicPr>
        <p:blipFill>
          <a:blip r:embed="rId4" cstate="print"/>
          <a:srcRect/>
          <a:stretch>
            <a:fillRect/>
          </a:stretch>
        </p:blipFill>
        <p:spPr bwMode="auto">
          <a:xfrm>
            <a:off x="1600200" y="4419600"/>
            <a:ext cx="2590800" cy="2098675"/>
          </a:xfrm>
          <a:prstGeom prst="rect">
            <a:avLst/>
          </a:prstGeom>
          <a:noFill/>
          <a:ln w="9525">
            <a:noFill/>
            <a:miter lim="800000"/>
            <a:headEnd/>
            <a:tailEnd/>
          </a:ln>
        </p:spPr>
      </p:pic>
      <p:pic>
        <p:nvPicPr>
          <p:cNvPr id="122886" name="Picture 11" descr="exit_day"/>
          <p:cNvPicPr>
            <a:picLocks noChangeAspect="1" noChangeArrowheads="1"/>
          </p:cNvPicPr>
          <p:nvPr/>
        </p:nvPicPr>
        <p:blipFill>
          <a:blip r:embed="rId5" cstate="print"/>
          <a:srcRect/>
          <a:stretch>
            <a:fillRect/>
          </a:stretch>
        </p:blipFill>
        <p:spPr bwMode="auto">
          <a:xfrm>
            <a:off x="5503863" y="2438400"/>
            <a:ext cx="2395537" cy="40386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6F53CE6B-D316-48F6-A9F3-70C8145D86AC}" type="slidenum">
              <a:rPr lang="en-US" smtClean="0"/>
              <a:pPr>
                <a:defRPr/>
              </a:pPr>
              <a:t>55</a:t>
            </a:fld>
            <a:endParaRPr lang="en-US" dirty="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r>
              <a:rPr lang="en-US" smtClean="0"/>
              <a:t>Consumer Products</a:t>
            </a:r>
          </a:p>
        </p:txBody>
      </p:sp>
      <p:sp>
        <p:nvSpPr>
          <p:cNvPr id="123907" name="Rectangle 3"/>
          <p:cNvSpPr>
            <a:spLocks noChangeArrowheads="1"/>
          </p:cNvSpPr>
          <p:nvPr/>
        </p:nvSpPr>
        <p:spPr bwMode="auto">
          <a:xfrm>
            <a:off x="3657600" y="2209800"/>
            <a:ext cx="1830388" cy="579438"/>
          </a:xfrm>
          <a:prstGeom prst="rect">
            <a:avLst/>
          </a:prstGeom>
          <a:noFill/>
          <a:ln w="9525">
            <a:noFill/>
            <a:miter lim="800000"/>
            <a:headEnd/>
            <a:tailEnd/>
          </a:ln>
        </p:spPr>
        <p:txBody>
          <a:bodyPr wrap="none">
            <a:spAutoFit/>
          </a:bodyPr>
          <a:lstStyle/>
          <a:p>
            <a:pPr>
              <a:spcBef>
                <a:spcPct val="20000"/>
              </a:spcBef>
            </a:pPr>
            <a:r>
              <a:rPr lang="en-US" sz="3200">
                <a:solidFill>
                  <a:schemeClr val="bg1"/>
                </a:solidFill>
                <a:latin typeface="Arial" charset="0"/>
              </a:rPr>
              <a:t>Industrial</a:t>
            </a:r>
          </a:p>
        </p:txBody>
      </p:sp>
      <p:pic>
        <p:nvPicPr>
          <p:cNvPr id="123908" name="Picture 4" descr="ind_radiography"/>
          <p:cNvPicPr>
            <a:picLocks noChangeAspect="1" noChangeArrowheads="1"/>
          </p:cNvPicPr>
          <p:nvPr/>
        </p:nvPicPr>
        <p:blipFill>
          <a:blip r:embed="rId3" cstate="print"/>
          <a:srcRect/>
          <a:stretch>
            <a:fillRect/>
          </a:stretch>
        </p:blipFill>
        <p:spPr bwMode="auto">
          <a:xfrm>
            <a:off x="1752600" y="3124200"/>
            <a:ext cx="2324100" cy="2614613"/>
          </a:xfrm>
          <a:prstGeom prst="rect">
            <a:avLst/>
          </a:prstGeom>
          <a:noFill/>
          <a:ln w="9525">
            <a:noFill/>
            <a:miter lim="800000"/>
            <a:headEnd/>
            <a:tailEnd/>
          </a:ln>
        </p:spPr>
      </p:pic>
      <p:pic>
        <p:nvPicPr>
          <p:cNvPr id="123909" name="Picture 9" descr="md_gauge"/>
          <p:cNvPicPr>
            <a:picLocks noChangeAspect="1" noChangeArrowheads="1"/>
          </p:cNvPicPr>
          <p:nvPr/>
        </p:nvPicPr>
        <p:blipFill>
          <a:blip r:embed="rId4" cstate="print"/>
          <a:srcRect/>
          <a:stretch>
            <a:fillRect/>
          </a:stretch>
        </p:blipFill>
        <p:spPr bwMode="auto">
          <a:xfrm>
            <a:off x="4800600" y="3124200"/>
            <a:ext cx="3429000" cy="262413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68A458C8-0386-4430-B55D-ED44794BE158}" type="slidenum">
              <a:rPr lang="en-US" smtClean="0"/>
              <a:pPr>
                <a:defRPr/>
              </a:pPr>
              <a:t>56</a:t>
            </a:fld>
            <a:endParaRPr lang="en-US"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762000" y="381000"/>
            <a:ext cx="7620000" cy="1143000"/>
          </a:xfrm>
        </p:spPr>
        <p:txBody>
          <a:bodyPr/>
          <a:lstStyle/>
          <a:p>
            <a:r>
              <a:rPr lang="en-US" smtClean="0"/>
              <a:t>Consumer Products</a:t>
            </a:r>
          </a:p>
        </p:txBody>
      </p:sp>
      <p:sp>
        <p:nvSpPr>
          <p:cNvPr id="124931" name="Rectangle 3"/>
          <p:cNvSpPr>
            <a:spLocks noChangeArrowheads="1"/>
          </p:cNvSpPr>
          <p:nvPr/>
        </p:nvSpPr>
        <p:spPr bwMode="auto">
          <a:xfrm>
            <a:off x="3200400" y="1524000"/>
            <a:ext cx="2755900" cy="579438"/>
          </a:xfrm>
          <a:prstGeom prst="rect">
            <a:avLst/>
          </a:prstGeom>
          <a:noFill/>
          <a:ln w="9525">
            <a:noFill/>
            <a:miter lim="800000"/>
            <a:headEnd/>
            <a:tailEnd/>
          </a:ln>
        </p:spPr>
        <p:txBody>
          <a:bodyPr wrap="none">
            <a:spAutoFit/>
          </a:bodyPr>
          <a:lstStyle/>
          <a:p>
            <a:pPr>
              <a:spcBef>
                <a:spcPct val="20000"/>
              </a:spcBef>
            </a:pPr>
            <a:r>
              <a:rPr lang="en-US" sz="3200">
                <a:solidFill>
                  <a:schemeClr val="bg1"/>
                </a:solidFill>
                <a:latin typeface="Arial" charset="0"/>
              </a:rPr>
              <a:t>Miscellaneous</a:t>
            </a:r>
          </a:p>
        </p:txBody>
      </p:sp>
      <p:pic>
        <p:nvPicPr>
          <p:cNvPr id="124932" name="Picture 4" descr="cigholdr"/>
          <p:cNvPicPr>
            <a:picLocks noChangeAspect="1" noChangeArrowheads="1"/>
          </p:cNvPicPr>
          <p:nvPr/>
        </p:nvPicPr>
        <p:blipFill>
          <a:blip r:embed="rId3" cstate="print"/>
          <a:srcRect/>
          <a:stretch>
            <a:fillRect/>
          </a:stretch>
        </p:blipFill>
        <p:spPr bwMode="auto">
          <a:xfrm>
            <a:off x="609600" y="2438400"/>
            <a:ext cx="2057400" cy="1492250"/>
          </a:xfrm>
          <a:prstGeom prst="rect">
            <a:avLst/>
          </a:prstGeom>
          <a:noFill/>
          <a:ln w="9525">
            <a:noFill/>
            <a:miter lim="800000"/>
            <a:headEnd/>
            <a:tailEnd/>
          </a:ln>
        </p:spPr>
      </p:pic>
      <p:pic>
        <p:nvPicPr>
          <p:cNvPr id="124933" name="Picture 5" descr="revigator"/>
          <p:cNvPicPr>
            <a:picLocks noChangeAspect="1" noChangeArrowheads="1"/>
          </p:cNvPicPr>
          <p:nvPr/>
        </p:nvPicPr>
        <p:blipFill>
          <a:blip r:embed="rId4" cstate="print"/>
          <a:srcRect/>
          <a:stretch>
            <a:fillRect/>
          </a:stretch>
        </p:blipFill>
        <p:spPr bwMode="auto">
          <a:xfrm>
            <a:off x="762000" y="4114800"/>
            <a:ext cx="1808163" cy="2471738"/>
          </a:xfrm>
          <a:prstGeom prst="rect">
            <a:avLst/>
          </a:prstGeom>
          <a:noFill/>
          <a:ln w="9525">
            <a:noFill/>
            <a:miter lim="800000"/>
            <a:headEnd/>
            <a:tailEnd/>
          </a:ln>
        </p:spPr>
      </p:pic>
      <p:pic>
        <p:nvPicPr>
          <p:cNvPr id="124934" name="Picture 6" descr="welding_thoriated"/>
          <p:cNvPicPr>
            <a:picLocks noChangeAspect="1" noChangeArrowheads="1"/>
          </p:cNvPicPr>
          <p:nvPr/>
        </p:nvPicPr>
        <p:blipFill>
          <a:blip r:embed="rId5" cstate="print"/>
          <a:srcRect/>
          <a:stretch>
            <a:fillRect/>
          </a:stretch>
        </p:blipFill>
        <p:spPr bwMode="auto">
          <a:xfrm>
            <a:off x="2971800" y="4876800"/>
            <a:ext cx="3276600" cy="1003300"/>
          </a:xfrm>
          <a:prstGeom prst="rect">
            <a:avLst/>
          </a:prstGeom>
          <a:noFill/>
          <a:ln w="9525">
            <a:noFill/>
            <a:miter lim="800000"/>
            <a:headEnd/>
            <a:tailEnd/>
          </a:ln>
        </p:spPr>
      </p:pic>
      <p:pic>
        <p:nvPicPr>
          <p:cNvPr id="124935" name="Picture 7" descr="fiesta"/>
          <p:cNvPicPr>
            <a:picLocks noChangeAspect="1" noChangeArrowheads="1"/>
          </p:cNvPicPr>
          <p:nvPr/>
        </p:nvPicPr>
        <p:blipFill>
          <a:blip r:embed="rId6" cstate="print"/>
          <a:srcRect/>
          <a:stretch>
            <a:fillRect/>
          </a:stretch>
        </p:blipFill>
        <p:spPr bwMode="auto">
          <a:xfrm>
            <a:off x="3124200" y="2438400"/>
            <a:ext cx="2590800" cy="1943100"/>
          </a:xfrm>
          <a:prstGeom prst="rect">
            <a:avLst/>
          </a:prstGeom>
          <a:noFill/>
          <a:ln w="9525">
            <a:noFill/>
            <a:miter lim="800000"/>
            <a:headEnd/>
            <a:tailEnd/>
          </a:ln>
        </p:spPr>
      </p:pic>
      <p:pic>
        <p:nvPicPr>
          <p:cNvPr id="124936" name="Picture 8" descr="sparkplug"/>
          <p:cNvPicPr>
            <a:picLocks noChangeAspect="1" noChangeArrowheads="1"/>
          </p:cNvPicPr>
          <p:nvPr/>
        </p:nvPicPr>
        <p:blipFill>
          <a:blip r:embed="rId7" cstate="print"/>
          <a:srcRect/>
          <a:stretch>
            <a:fillRect/>
          </a:stretch>
        </p:blipFill>
        <p:spPr bwMode="auto">
          <a:xfrm>
            <a:off x="6248400" y="2438400"/>
            <a:ext cx="2438400" cy="1905000"/>
          </a:xfrm>
          <a:prstGeom prst="rect">
            <a:avLst/>
          </a:prstGeom>
          <a:noFill/>
          <a:ln w="9525">
            <a:noFill/>
            <a:miter lim="800000"/>
            <a:headEnd/>
            <a:tailEnd/>
          </a:ln>
        </p:spPr>
      </p:pic>
      <p:pic>
        <p:nvPicPr>
          <p:cNvPr id="124937" name="Picture 10" descr="lantern_mantel"/>
          <p:cNvPicPr>
            <a:picLocks noChangeAspect="1" noChangeArrowheads="1"/>
          </p:cNvPicPr>
          <p:nvPr/>
        </p:nvPicPr>
        <p:blipFill>
          <a:blip r:embed="rId8" cstate="print"/>
          <a:srcRect/>
          <a:stretch>
            <a:fillRect/>
          </a:stretch>
        </p:blipFill>
        <p:spPr bwMode="auto">
          <a:xfrm>
            <a:off x="6705600" y="4648200"/>
            <a:ext cx="1981200" cy="1782763"/>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pPr>
              <a:defRPr/>
            </a:pPr>
            <a:fld id="{68A458C8-0386-4430-B55D-ED44794BE158}" type="slidenum">
              <a:rPr lang="en-US" smtClean="0"/>
              <a:pPr>
                <a:defRPr/>
              </a:pPr>
              <a:t>57</a:t>
            </a:fld>
            <a:endParaRPr lang="en-US"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304800" y="152400"/>
            <a:ext cx="8686800" cy="1143000"/>
          </a:xfrm>
        </p:spPr>
        <p:txBody>
          <a:bodyPr/>
          <a:lstStyle/>
          <a:p>
            <a:r>
              <a:rPr lang="en-US" smtClean="0"/>
              <a:t>Naturally Occurring Radiation</a:t>
            </a:r>
          </a:p>
        </p:txBody>
      </p:sp>
      <p:sp>
        <p:nvSpPr>
          <p:cNvPr id="125955" name="Rectangle 3"/>
          <p:cNvSpPr>
            <a:spLocks noGrp="1" noChangeArrowheads="1"/>
          </p:cNvSpPr>
          <p:nvPr>
            <p:ph type="body" idx="1"/>
          </p:nvPr>
        </p:nvSpPr>
        <p:spPr>
          <a:xfrm>
            <a:off x="381000" y="1143000"/>
            <a:ext cx="8534400" cy="5562600"/>
          </a:xfrm>
        </p:spPr>
        <p:txBody>
          <a:bodyPr/>
          <a:lstStyle/>
          <a:p>
            <a:endParaRPr lang="en-US" smtClean="0"/>
          </a:p>
          <a:p>
            <a:r>
              <a:rPr lang="en-US" smtClean="0"/>
              <a:t>Cosmic radiation--originating from outside the earth’s atmosphere</a:t>
            </a:r>
          </a:p>
          <a:p>
            <a:endParaRPr lang="en-US" smtClean="0"/>
          </a:p>
          <a:p>
            <a:endParaRPr lang="en-US" smtClean="0"/>
          </a:p>
          <a:p>
            <a:endParaRPr lang="en-US" smtClean="0"/>
          </a:p>
          <a:p>
            <a:endParaRPr lang="en-US" smtClean="0"/>
          </a:p>
          <a:p>
            <a:r>
              <a:rPr lang="en-US" smtClean="0"/>
              <a:t>Terrestrial radiation--naturally occurring radionuclides in the environment</a:t>
            </a:r>
          </a:p>
        </p:txBody>
      </p:sp>
      <p:pic>
        <p:nvPicPr>
          <p:cNvPr id="125956" name="Picture 5" descr="AA025730"/>
          <p:cNvPicPr>
            <a:picLocks noChangeAspect="1" noChangeArrowheads="1"/>
          </p:cNvPicPr>
          <p:nvPr/>
        </p:nvPicPr>
        <p:blipFill>
          <a:blip r:embed="rId3" cstate="print"/>
          <a:srcRect/>
          <a:stretch>
            <a:fillRect/>
          </a:stretch>
        </p:blipFill>
        <p:spPr bwMode="auto">
          <a:xfrm>
            <a:off x="5334000" y="2362200"/>
            <a:ext cx="3352800" cy="24511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58</a:t>
            </a:fld>
            <a:endParaRPr lang="en-US"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762000" y="152400"/>
            <a:ext cx="7620000" cy="609600"/>
          </a:xfrm>
        </p:spPr>
        <p:txBody>
          <a:bodyPr/>
          <a:lstStyle/>
          <a:p>
            <a:r>
              <a:rPr lang="en-US" sz="3600" smtClean="0"/>
              <a:t>Medical Exposures</a:t>
            </a:r>
          </a:p>
        </p:txBody>
      </p:sp>
      <p:sp>
        <p:nvSpPr>
          <p:cNvPr id="126979" name="Rectangle 3"/>
          <p:cNvSpPr>
            <a:spLocks noGrp="1" noChangeArrowheads="1"/>
          </p:cNvSpPr>
          <p:nvPr>
            <p:ph type="body" idx="1"/>
          </p:nvPr>
        </p:nvSpPr>
        <p:spPr>
          <a:xfrm>
            <a:off x="228600" y="838200"/>
            <a:ext cx="8610600" cy="5715000"/>
          </a:xfrm>
        </p:spPr>
        <p:txBody>
          <a:bodyPr/>
          <a:lstStyle/>
          <a:p>
            <a:pPr>
              <a:buFontTx/>
              <a:buNone/>
            </a:pPr>
            <a:r>
              <a:rPr lang="en-US" smtClean="0"/>
              <a:t> </a:t>
            </a:r>
          </a:p>
          <a:p>
            <a:pPr>
              <a:buFontTx/>
              <a:buNone/>
            </a:pPr>
            <a:r>
              <a:rPr lang="en-US" smtClean="0"/>
              <a:t>         	X-ray exposure</a:t>
            </a:r>
          </a:p>
          <a:p>
            <a:endParaRPr lang="en-US" smtClean="0"/>
          </a:p>
          <a:p>
            <a:endParaRPr lang="en-US" smtClean="0"/>
          </a:p>
          <a:p>
            <a:pPr>
              <a:buFontTx/>
              <a:buNone/>
            </a:pPr>
            <a:r>
              <a:rPr lang="en-US" smtClean="0"/>
              <a:t>                             Nuclear medicine procedure</a:t>
            </a:r>
          </a:p>
          <a:p>
            <a:endParaRPr lang="en-US" sz="2800" smtClean="0"/>
          </a:p>
          <a:p>
            <a:endParaRPr lang="en-US" smtClean="0"/>
          </a:p>
          <a:p>
            <a:pPr>
              <a:buFontTx/>
              <a:buNone/>
            </a:pPr>
            <a:r>
              <a:rPr lang="en-US" smtClean="0"/>
              <a:t>                       </a:t>
            </a:r>
          </a:p>
          <a:p>
            <a:pPr>
              <a:buFontTx/>
              <a:buNone/>
            </a:pPr>
            <a:r>
              <a:rPr lang="en-US" smtClean="0"/>
              <a:t>Radiation oncology procedure</a:t>
            </a:r>
          </a:p>
        </p:txBody>
      </p:sp>
      <p:pic>
        <p:nvPicPr>
          <p:cNvPr id="126980" name="Picture 4" descr="MD001730"/>
          <p:cNvPicPr>
            <a:picLocks noChangeAspect="1" noChangeArrowheads="1"/>
          </p:cNvPicPr>
          <p:nvPr/>
        </p:nvPicPr>
        <p:blipFill>
          <a:blip r:embed="rId3" cstate="print"/>
          <a:srcRect/>
          <a:stretch>
            <a:fillRect/>
          </a:stretch>
        </p:blipFill>
        <p:spPr bwMode="auto">
          <a:xfrm>
            <a:off x="5867400" y="762000"/>
            <a:ext cx="2324100" cy="2438400"/>
          </a:xfrm>
          <a:prstGeom prst="rect">
            <a:avLst/>
          </a:prstGeom>
          <a:noFill/>
          <a:ln w="9525">
            <a:noFill/>
            <a:miter lim="800000"/>
            <a:headEnd/>
            <a:tailEnd/>
          </a:ln>
        </p:spPr>
      </p:pic>
      <p:pic>
        <p:nvPicPr>
          <p:cNvPr id="126981" name="Picture 5" descr="MD001864"/>
          <p:cNvPicPr>
            <a:picLocks noChangeAspect="1" noChangeArrowheads="1"/>
          </p:cNvPicPr>
          <p:nvPr/>
        </p:nvPicPr>
        <p:blipFill>
          <a:blip r:embed="rId4" cstate="print"/>
          <a:srcRect/>
          <a:stretch>
            <a:fillRect/>
          </a:stretch>
        </p:blipFill>
        <p:spPr bwMode="auto">
          <a:xfrm>
            <a:off x="228600" y="2590800"/>
            <a:ext cx="2870200" cy="1981200"/>
          </a:xfrm>
          <a:prstGeom prst="rect">
            <a:avLst/>
          </a:prstGeom>
          <a:noFill/>
          <a:ln w="9525">
            <a:noFill/>
            <a:miter lim="800000"/>
            <a:headEnd/>
            <a:tailEnd/>
          </a:ln>
        </p:spPr>
      </p:pic>
      <p:pic>
        <p:nvPicPr>
          <p:cNvPr id="126982" name="Picture 7" descr="Gamma Knife 2005"/>
          <p:cNvPicPr>
            <a:picLocks noChangeAspect="1" noChangeArrowheads="1"/>
          </p:cNvPicPr>
          <p:nvPr/>
        </p:nvPicPr>
        <p:blipFill>
          <a:blip r:embed="rId5" cstate="print"/>
          <a:srcRect/>
          <a:stretch>
            <a:fillRect/>
          </a:stretch>
        </p:blipFill>
        <p:spPr bwMode="auto">
          <a:xfrm>
            <a:off x="5791200" y="3962400"/>
            <a:ext cx="3216275" cy="2697163"/>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6F53CE6B-D316-48F6-A9F3-70C8145D86AC}" type="slidenum">
              <a:rPr lang="en-US" smtClean="0"/>
              <a:pPr>
                <a:defRPr/>
              </a:pPr>
              <a:t>59</a:t>
            </a:fld>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685800"/>
            <a:ext cx="7620000" cy="1143000"/>
          </a:xfrm>
        </p:spPr>
        <p:txBody>
          <a:bodyPr/>
          <a:lstStyle/>
          <a:p>
            <a:r>
              <a:rPr lang="en-US" sz="6400" u="sng" dirty="0" smtClean="0">
                <a:cs typeface="Aharoni" pitchFamily="2" charset="-79"/>
              </a:rPr>
              <a:t>RADIATION</a:t>
            </a:r>
          </a:p>
        </p:txBody>
      </p:sp>
      <p:sp>
        <p:nvSpPr>
          <p:cNvPr id="38915" name="Rectangle 3"/>
          <p:cNvSpPr>
            <a:spLocks noGrp="1" noChangeArrowheads="1"/>
          </p:cNvSpPr>
          <p:nvPr>
            <p:ph type="body" idx="1"/>
          </p:nvPr>
        </p:nvSpPr>
        <p:spPr>
          <a:xfrm>
            <a:off x="533400" y="2514600"/>
            <a:ext cx="7772400" cy="1447800"/>
          </a:xfrm>
        </p:spPr>
        <p:txBody>
          <a:bodyPr/>
          <a:lstStyle/>
          <a:p>
            <a:pPr algn="ctr">
              <a:buFontTx/>
              <a:buNone/>
            </a:pPr>
            <a:r>
              <a:rPr lang="en-US" smtClean="0">
                <a:solidFill>
                  <a:srgbClr val="FFFF00"/>
                </a:solidFill>
              </a:rPr>
              <a:t>The emission of energy</a:t>
            </a:r>
          </a:p>
          <a:p>
            <a:pPr algn="ctr">
              <a:buFontTx/>
              <a:buNone/>
            </a:pPr>
            <a:r>
              <a:rPr lang="en-US" smtClean="0">
                <a:solidFill>
                  <a:srgbClr val="FFFF00"/>
                </a:solidFill>
              </a:rPr>
              <a:t>in particles or waves.</a:t>
            </a:r>
          </a:p>
        </p:txBody>
      </p:sp>
      <p:sp>
        <p:nvSpPr>
          <p:cNvPr id="38916" name="Text Box 5"/>
          <p:cNvSpPr txBox="1">
            <a:spLocks noChangeArrowheads="1"/>
          </p:cNvSpPr>
          <p:nvPr/>
        </p:nvSpPr>
        <p:spPr bwMode="auto">
          <a:xfrm>
            <a:off x="2123353" y="4554538"/>
            <a:ext cx="4194033" cy="707886"/>
          </a:xfrm>
          <a:prstGeom prst="rect">
            <a:avLst/>
          </a:prstGeom>
          <a:noFill/>
          <a:ln w="9525">
            <a:noFill/>
            <a:miter lim="800000"/>
            <a:headEnd/>
            <a:tailEnd/>
          </a:ln>
        </p:spPr>
        <p:txBody>
          <a:bodyPr wrap="none">
            <a:spAutoFit/>
          </a:bodyPr>
          <a:lstStyle/>
          <a:p>
            <a:r>
              <a:rPr lang="en-US" sz="4000" dirty="0" smtClean="0">
                <a:solidFill>
                  <a:srgbClr val="66FF33"/>
                </a:solidFill>
              </a:rPr>
              <a:t>“Energy in Transit”</a:t>
            </a:r>
            <a:endParaRPr lang="en-US" sz="4000" dirty="0">
              <a:solidFill>
                <a:srgbClr val="66FF33"/>
              </a:solidFill>
            </a:endParaRPr>
          </a:p>
        </p:txBody>
      </p:sp>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6</a:t>
            </a:fld>
            <a:endParaRPr 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685800" y="304800"/>
            <a:ext cx="7772400" cy="914400"/>
          </a:xfrm>
        </p:spPr>
        <p:txBody>
          <a:bodyPr/>
          <a:lstStyle/>
          <a:p>
            <a:r>
              <a:rPr lang="en-US" smtClean="0"/>
              <a:t>Biological Effects</a:t>
            </a:r>
          </a:p>
        </p:txBody>
      </p:sp>
      <p:sp>
        <p:nvSpPr>
          <p:cNvPr id="128003" name="Rectangle 3"/>
          <p:cNvSpPr>
            <a:spLocks noGrp="1" noChangeArrowheads="1"/>
          </p:cNvSpPr>
          <p:nvPr>
            <p:ph type="body" sz="half" idx="1"/>
          </p:nvPr>
        </p:nvSpPr>
        <p:spPr>
          <a:xfrm>
            <a:off x="228600" y="1600200"/>
            <a:ext cx="8915400" cy="4495800"/>
          </a:xfrm>
        </p:spPr>
        <p:txBody>
          <a:bodyPr/>
          <a:lstStyle/>
          <a:p>
            <a:r>
              <a:rPr lang="en-US" sz="2400" smtClean="0"/>
              <a:t>Whether the source of radiation is natural or man made, whether it is a small dose of radiation or a  large dose, there will be some biological effects.</a:t>
            </a:r>
          </a:p>
          <a:p>
            <a:pPr>
              <a:buFontTx/>
              <a:buNone/>
            </a:pPr>
            <a:endParaRPr lang="en-US" sz="2400" smtClean="0"/>
          </a:p>
          <a:p>
            <a:r>
              <a:rPr lang="en-US" sz="2000" smtClean="0">
                <a:solidFill>
                  <a:srgbClr val="FF99FF"/>
                </a:solidFill>
              </a:rPr>
              <a:t>Radiation causes ionization of atoms</a:t>
            </a:r>
          </a:p>
          <a:p>
            <a:pPr lvl="1">
              <a:buFontTx/>
              <a:buNone/>
            </a:pPr>
            <a:r>
              <a:rPr lang="en-US" sz="2200" smtClean="0">
                <a:solidFill>
                  <a:srgbClr val="FFCCCC"/>
                </a:solidFill>
              </a:rPr>
              <a:t>	which affect molecule</a:t>
            </a:r>
          </a:p>
          <a:p>
            <a:pPr lvl="2">
              <a:buFontTx/>
              <a:buNone/>
            </a:pPr>
            <a:r>
              <a:rPr lang="en-US" sz="2400" smtClean="0">
                <a:solidFill>
                  <a:srgbClr val="FFFFCC"/>
                </a:solidFill>
              </a:rPr>
              <a:t>	which may affect cells</a:t>
            </a:r>
          </a:p>
          <a:p>
            <a:pPr lvl="3">
              <a:buFontTx/>
              <a:buNone/>
            </a:pPr>
            <a:r>
              <a:rPr lang="en-US" sz="2600" smtClean="0">
                <a:solidFill>
                  <a:srgbClr val="CCFF99"/>
                </a:solidFill>
              </a:rPr>
              <a:t>	which may affect tissue</a:t>
            </a:r>
            <a:r>
              <a:rPr lang="en-US" sz="2600" smtClean="0"/>
              <a:t> </a:t>
            </a:r>
          </a:p>
          <a:p>
            <a:pPr lvl="4">
              <a:buFontTx/>
              <a:buNone/>
            </a:pPr>
            <a:r>
              <a:rPr lang="en-US" sz="2800" smtClean="0">
                <a:solidFill>
                  <a:srgbClr val="33CCCC"/>
                </a:solidFill>
              </a:rPr>
              <a:t>	which may affect organs</a:t>
            </a:r>
          </a:p>
          <a:p>
            <a:pPr lvl="4">
              <a:buFontTx/>
              <a:buNone/>
            </a:pPr>
            <a:r>
              <a:rPr lang="en-US" sz="3000" smtClean="0">
                <a:solidFill>
                  <a:srgbClr val="FF0066"/>
                </a:solidFill>
              </a:rPr>
              <a:t>		which may affect the whole body</a:t>
            </a:r>
          </a:p>
        </p:txBody>
      </p:sp>
      <p:sp>
        <p:nvSpPr>
          <p:cNvPr id="4" name="Slide Number Placeholder 3"/>
          <p:cNvSpPr>
            <a:spLocks noGrp="1"/>
          </p:cNvSpPr>
          <p:nvPr>
            <p:ph type="sldNum" sz="quarter" idx="12"/>
          </p:nvPr>
        </p:nvSpPr>
        <p:spPr/>
        <p:txBody>
          <a:bodyPr/>
          <a:lstStyle/>
          <a:p>
            <a:pPr>
              <a:defRPr/>
            </a:pPr>
            <a:fld id="{743E77C2-AEA3-44A8-9027-FBCCDECA7FAE}" type="slidenum">
              <a:rPr lang="en-US" smtClean="0"/>
              <a:pPr>
                <a:defRPr/>
              </a:pPr>
              <a:t>60</a:t>
            </a:fld>
            <a:endParaRPr lang="en-US"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r>
              <a:rPr lang="en-US" smtClean="0"/>
              <a:t>Direct vs. Indirect Effects</a:t>
            </a:r>
          </a:p>
        </p:txBody>
      </p:sp>
      <p:sp>
        <p:nvSpPr>
          <p:cNvPr id="129027" name="Rectangle 3"/>
          <p:cNvSpPr>
            <a:spLocks noGrp="1" noChangeArrowheads="1"/>
          </p:cNvSpPr>
          <p:nvPr>
            <p:ph type="body" sz="half" idx="1"/>
          </p:nvPr>
        </p:nvSpPr>
        <p:spPr/>
        <p:txBody>
          <a:bodyPr/>
          <a:lstStyle/>
          <a:p>
            <a:pPr algn="ctr">
              <a:buFontTx/>
              <a:buNone/>
            </a:pPr>
            <a:r>
              <a:rPr lang="en-US" sz="2800" i="1" smtClean="0"/>
              <a:t>Direct</a:t>
            </a:r>
            <a:endParaRPr lang="en-US" sz="2800" smtClean="0"/>
          </a:p>
          <a:p>
            <a:r>
              <a:rPr lang="en-US" sz="2800" smtClean="0"/>
              <a:t>Produced by the initial action of the radiation</a:t>
            </a:r>
          </a:p>
          <a:p>
            <a:r>
              <a:rPr lang="en-US" sz="2800" smtClean="0"/>
              <a:t>Example is a strand break in the DNA caused by an ionization in the molecule</a:t>
            </a:r>
          </a:p>
          <a:p>
            <a:endParaRPr lang="en-US" sz="2800" smtClean="0"/>
          </a:p>
        </p:txBody>
      </p:sp>
      <p:grpSp>
        <p:nvGrpSpPr>
          <p:cNvPr id="129028" name="Group 19"/>
          <p:cNvGrpSpPr>
            <a:grpSpLocks/>
          </p:cNvGrpSpPr>
          <p:nvPr/>
        </p:nvGrpSpPr>
        <p:grpSpPr bwMode="auto">
          <a:xfrm rot="679633">
            <a:off x="5334000" y="1600200"/>
            <a:ext cx="2589213" cy="4787900"/>
            <a:chOff x="3024" y="975"/>
            <a:chExt cx="1631" cy="3016"/>
          </a:xfrm>
        </p:grpSpPr>
        <p:sp>
          <p:nvSpPr>
            <p:cNvPr id="129029" name="Freeform 10"/>
            <p:cNvSpPr>
              <a:spLocks/>
            </p:cNvSpPr>
            <p:nvPr/>
          </p:nvSpPr>
          <p:spPr bwMode="auto">
            <a:xfrm rot="1800000">
              <a:off x="3024" y="2880"/>
              <a:ext cx="484" cy="984"/>
            </a:xfrm>
            <a:custGeom>
              <a:avLst/>
              <a:gdLst>
                <a:gd name="T0" fmla="*/ 0 w 1019"/>
                <a:gd name="T1" fmla="*/ 1412 h 830"/>
                <a:gd name="T2" fmla="*/ 1 w 1019"/>
                <a:gd name="T3" fmla="*/ 1241 h 830"/>
                <a:gd name="T4" fmla="*/ 1 w 1019"/>
                <a:gd name="T5" fmla="*/ 1017 h 830"/>
                <a:gd name="T6" fmla="*/ 1 w 1019"/>
                <a:gd name="T7" fmla="*/ 820 h 830"/>
                <a:gd name="T8" fmla="*/ 1 w 1019"/>
                <a:gd name="T9" fmla="*/ 648 h 830"/>
                <a:gd name="T10" fmla="*/ 1 w 1019"/>
                <a:gd name="T11" fmla="*/ 500 h 830"/>
                <a:gd name="T12" fmla="*/ 1 w 1019"/>
                <a:gd name="T13" fmla="*/ 356 h 830"/>
                <a:gd name="T14" fmla="*/ 1 w 1019"/>
                <a:gd name="T15" fmla="*/ 198 h 830"/>
                <a:gd name="T16" fmla="*/ 1 w 1019"/>
                <a:gd name="T17" fmla="*/ 0 h 830"/>
                <a:gd name="T18" fmla="*/ 1 w 1019"/>
                <a:gd name="T19" fmla="*/ 36 h 830"/>
                <a:gd name="T20" fmla="*/ 1 w 1019"/>
                <a:gd name="T21" fmla="*/ 126 h 830"/>
                <a:gd name="T22" fmla="*/ 1 w 1019"/>
                <a:gd name="T23" fmla="*/ 235 h 830"/>
                <a:gd name="T24" fmla="*/ 1 w 1019"/>
                <a:gd name="T25" fmla="*/ 392 h 830"/>
                <a:gd name="T26" fmla="*/ 1 w 1019"/>
                <a:gd name="T27" fmla="*/ 520 h 830"/>
                <a:gd name="T28" fmla="*/ 1 w 1019"/>
                <a:gd name="T29" fmla="*/ 648 h 830"/>
                <a:gd name="T30" fmla="*/ 1 w 1019"/>
                <a:gd name="T31" fmla="*/ 780 h 830"/>
                <a:gd name="T32" fmla="*/ 1 w 1019"/>
                <a:gd name="T33" fmla="*/ 945 h 830"/>
                <a:gd name="T34" fmla="*/ 1 w 1019"/>
                <a:gd name="T35" fmla="*/ 1073 h 830"/>
                <a:gd name="T36" fmla="*/ 1 w 1019"/>
                <a:gd name="T37" fmla="*/ 1191 h 830"/>
                <a:gd name="T38" fmla="*/ 1 w 1019"/>
                <a:gd name="T39" fmla="*/ 1317 h 830"/>
                <a:gd name="T40" fmla="*/ 1 w 1019"/>
                <a:gd name="T41" fmla="*/ 1417 h 830"/>
                <a:gd name="T42" fmla="*/ 1 w 1019"/>
                <a:gd name="T43" fmla="*/ 1501 h 830"/>
                <a:gd name="T44" fmla="*/ 0 w 1019"/>
                <a:gd name="T45" fmla="*/ 2548 h 830"/>
                <a:gd name="T46" fmla="*/ 0 w 1019"/>
                <a:gd name="T47" fmla="*/ 3385 h 830"/>
                <a:gd name="T48" fmla="*/ 0 w 1019"/>
                <a:gd name="T49" fmla="*/ 3495 h 830"/>
                <a:gd name="T50" fmla="*/ 0 w 1019"/>
                <a:gd name="T51" fmla="*/ 3548 h 830"/>
                <a:gd name="T52" fmla="*/ 0 w 1019"/>
                <a:gd name="T53" fmla="*/ 3616 h 830"/>
                <a:gd name="T54" fmla="*/ 0 w 1019"/>
                <a:gd name="T55" fmla="*/ 3701 h 830"/>
                <a:gd name="T56" fmla="*/ 0 w 1019"/>
                <a:gd name="T57" fmla="*/ 3842 h 830"/>
                <a:gd name="T58" fmla="*/ 0 w 1019"/>
                <a:gd name="T59" fmla="*/ 3707 h 830"/>
                <a:gd name="T60" fmla="*/ 0 w 1019"/>
                <a:gd name="T61" fmla="*/ 3590 h 830"/>
                <a:gd name="T62" fmla="*/ 0 w 1019"/>
                <a:gd name="T63" fmla="*/ 3484 h 830"/>
                <a:gd name="T64" fmla="*/ 0 w 1019"/>
                <a:gd name="T65" fmla="*/ 3393 h 830"/>
                <a:gd name="T66" fmla="*/ 0 w 1019"/>
                <a:gd name="T67" fmla="*/ 3283 h 830"/>
                <a:gd name="T68" fmla="*/ 0 w 1019"/>
                <a:gd name="T69" fmla="*/ 3173 h 830"/>
                <a:gd name="T70" fmla="*/ 0 w 1019"/>
                <a:gd name="T71" fmla="*/ 3055 h 830"/>
                <a:gd name="T72" fmla="*/ 0 w 1019"/>
                <a:gd name="T73" fmla="*/ 2983 h 830"/>
                <a:gd name="T74" fmla="*/ 0 w 1019"/>
                <a:gd name="T75" fmla="*/ 2916 h 830"/>
                <a:gd name="T76" fmla="*/ 0 w 1019"/>
                <a:gd name="T77" fmla="*/ 2841 h 830"/>
                <a:gd name="T78" fmla="*/ 0 w 1019"/>
                <a:gd name="T79" fmla="*/ 2728 h 830"/>
                <a:gd name="T80" fmla="*/ 0 w 1019"/>
                <a:gd name="T81" fmla="*/ 2569 h 830"/>
                <a:gd name="T82" fmla="*/ 0 w 1019"/>
                <a:gd name="T83" fmla="*/ 2398 h 830"/>
                <a:gd name="T84" fmla="*/ 0 w 1019"/>
                <a:gd name="T85" fmla="*/ 1412 h 8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19"/>
                <a:gd name="T130" fmla="*/ 0 h 830"/>
                <a:gd name="T131" fmla="*/ 1019 w 1019"/>
                <a:gd name="T132" fmla="*/ 830 h 8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19" h="830">
                  <a:moveTo>
                    <a:pt x="603" y="305"/>
                  </a:moveTo>
                  <a:lnTo>
                    <a:pt x="660" y="268"/>
                  </a:lnTo>
                  <a:lnTo>
                    <a:pt x="727" y="220"/>
                  </a:lnTo>
                  <a:lnTo>
                    <a:pt x="783" y="178"/>
                  </a:lnTo>
                  <a:lnTo>
                    <a:pt x="820" y="140"/>
                  </a:lnTo>
                  <a:lnTo>
                    <a:pt x="844" y="108"/>
                  </a:lnTo>
                  <a:lnTo>
                    <a:pt x="863" y="77"/>
                  </a:lnTo>
                  <a:lnTo>
                    <a:pt x="875" y="43"/>
                  </a:lnTo>
                  <a:lnTo>
                    <a:pt x="883" y="0"/>
                  </a:lnTo>
                  <a:lnTo>
                    <a:pt x="915" y="8"/>
                  </a:lnTo>
                  <a:lnTo>
                    <a:pt x="941" y="27"/>
                  </a:lnTo>
                  <a:lnTo>
                    <a:pt x="972" y="51"/>
                  </a:lnTo>
                  <a:lnTo>
                    <a:pt x="988" y="84"/>
                  </a:lnTo>
                  <a:lnTo>
                    <a:pt x="999" y="112"/>
                  </a:lnTo>
                  <a:lnTo>
                    <a:pt x="1007" y="140"/>
                  </a:lnTo>
                  <a:lnTo>
                    <a:pt x="1015" y="169"/>
                  </a:lnTo>
                  <a:lnTo>
                    <a:pt x="1019" y="204"/>
                  </a:lnTo>
                  <a:lnTo>
                    <a:pt x="1015" y="232"/>
                  </a:lnTo>
                  <a:lnTo>
                    <a:pt x="996" y="257"/>
                  </a:lnTo>
                  <a:lnTo>
                    <a:pt x="972" y="284"/>
                  </a:lnTo>
                  <a:lnTo>
                    <a:pt x="947" y="306"/>
                  </a:lnTo>
                  <a:lnTo>
                    <a:pt x="915" y="325"/>
                  </a:lnTo>
                  <a:lnTo>
                    <a:pt x="572" y="551"/>
                  </a:lnTo>
                  <a:lnTo>
                    <a:pt x="260" y="731"/>
                  </a:lnTo>
                  <a:lnTo>
                    <a:pt x="217" y="756"/>
                  </a:lnTo>
                  <a:lnTo>
                    <a:pt x="197" y="768"/>
                  </a:lnTo>
                  <a:lnTo>
                    <a:pt x="181" y="781"/>
                  </a:lnTo>
                  <a:lnTo>
                    <a:pt x="169" y="800"/>
                  </a:lnTo>
                  <a:lnTo>
                    <a:pt x="165" y="830"/>
                  </a:lnTo>
                  <a:lnTo>
                    <a:pt x="91" y="801"/>
                  </a:lnTo>
                  <a:lnTo>
                    <a:pt x="37" y="776"/>
                  </a:lnTo>
                  <a:lnTo>
                    <a:pt x="17" y="753"/>
                  </a:lnTo>
                  <a:lnTo>
                    <a:pt x="8" y="733"/>
                  </a:lnTo>
                  <a:lnTo>
                    <a:pt x="1" y="710"/>
                  </a:lnTo>
                  <a:lnTo>
                    <a:pt x="0" y="686"/>
                  </a:lnTo>
                  <a:lnTo>
                    <a:pt x="6" y="661"/>
                  </a:lnTo>
                  <a:lnTo>
                    <a:pt x="20" y="645"/>
                  </a:lnTo>
                  <a:lnTo>
                    <a:pt x="40" y="630"/>
                  </a:lnTo>
                  <a:lnTo>
                    <a:pt x="71" y="614"/>
                  </a:lnTo>
                  <a:lnTo>
                    <a:pt x="113" y="590"/>
                  </a:lnTo>
                  <a:lnTo>
                    <a:pt x="178" y="555"/>
                  </a:lnTo>
                  <a:lnTo>
                    <a:pt x="244" y="519"/>
                  </a:lnTo>
                  <a:lnTo>
                    <a:pt x="603" y="305"/>
                  </a:lnTo>
                  <a:close/>
                </a:path>
              </a:pathLst>
            </a:custGeom>
            <a:solidFill>
              <a:srgbClr val="800000"/>
            </a:solidFill>
            <a:ln w="17463">
              <a:solidFill>
                <a:srgbClr val="800000"/>
              </a:solidFill>
              <a:round/>
              <a:headEnd/>
              <a:tailEnd/>
            </a:ln>
          </p:spPr>
          <p:txBody>
            <a:bodyPr/>
            <a:lstStyle/>
            <a:p>
              <a:endParaRPr lang="en-US"/>
            </a:p>
          </p:txBody>
        </p:sp>
        <p:sp>
          <p:nvSpPr>
            <p:cNvPr id="129030" name="Freeform 14"/>
            <p:cNvSpPr>
              <a:spLocks/>
            </p:cNvSpPr>
            <p:nvPr/>
          </p:nvSpPr>
          <p:spPr bwMode="auto">
            <a:xfrm rot="1800000">
              <a:off x="3120" y="2880"/>
              <a:ext cx="574" cy="846"/>
            </a:xfrm>
            <a:custGeom>
              <a:avLst/>
              <a:gdLst>
                <a:gd name="T0" fmla="*/ 0 w 1155"/>
                <a:gd name="T1" fmla="*/ 86 h 707"/>
                <a:gd name="T2" fmla="*/ 0 w 1155"/>
                <a:gd name="T3" fmla="*/ 377 h 707"/>
                <a:gd name="T4" fmla="*/ 0 w 1155"/>
                <a:gd name="T5" fmla="*/ 644 h 707"/>
                <a:gd name="T6" fmla="*/ 0 w 1155"/>
                <a:gd name="T7" fmla="*/ 982 h 707"/>
                <a:gd name="T8" fmla="*/ 0 w 1155"/>
                <a:gd name="T9" fmla="*/ 1398 h 707"/>
                <a:gd name="T10" fmla="*/ 0 w 1155"/>
                <a:gd name="T11" fmla="*/ 1662 h 707"/>
                <a:gd name="T12" fmla="*/ 0 w 1155"/>
                <a:gd name="T13" fmla="*/ 1864 h 707"/>
                <a:gd name="T14" fmla="*/ 0 w 1155"/>
                <a:gd name="T15" fmla="*/ 2002 h 707"/>
                <a:gd name="T16" fmla="*/ 0 w 1155"/>
                <a:gd name="T17" fmla="*/ 2095 h 707"/>
                <a:gd name="T18" fmla="*/ 0 w 1155"/>
                <a:gd name="T19" fmla="*/ 2125 h 707"/>
                <a:gd name="T20" fmla="*/ 1 w 1155"/>
                <a:gd name="T21" fmla="*/ 2229 h 707"/>
                <a:gd name="T22" fmla="*/ 1 w 1155"/>
                <a:gd name="T23" fmla="*/ 2284 h 707"/>
                <a:gd name="T24" fmla="*/ 1 w 1155"/>
                <a:gd name="T25" fmla="*/ 2350 h 707"/>
                <a:gd name="T26" fmla="*/ 1 w 1155"/>
                <a:gd name="T27" fmla="*/ 2483 h 707"/>
                <a:gd name="T28" fmla="*/ 2 w 1155"/>
                <a:gd name="T29" fmla="*/ 2641 h 707"/>
                <a:gd name="T30" fmla="*/ 2 w 1155"/>
                <a:gd name="T31" fmla="*/ 2838 h 707"/>
                <a:gd name="T32" fmla="*/ 2 w 1155"/>
                <a:gd name="T33" fmla="*/ 3120 h 707"/>
                <a:gd name="T34" fmla="*/ 2 w 1155"/>
                <a:gd name="T35" fmla="*/ 3345 h 707"/>
                <a:gd name="T36" fmla="*/ 2 w 1155"/>
                <a:gd name="T37" fmla="*/ 3555 h 707"/>
                <a:gd name="T38" fmla="*/ 2 w 1155"/>
                <a:gd name="T39" fmla="*/ 3407 h 707"/>
                <a:gd name="T40" fmla="*/ 2 w 1155"/>
                <a:gd name="T41" fmla="*/ 3209 h 707"/>
                <a:gd name="T42" fmla="*/ 2 w 1155"/>
                <a:gd name="T43" fmla="*/ 3017 h 707"/>
                <a:gd name="T44" fmla="*/ 2 w 1155"/>
                <a:gd name="T45" fmla="*/ 2612 h 707"/>
                <a:gd name="T46" fmla="*/ 2 w 1155"/>
                <a:gd name="T47" fmla="*/ 2095 h 707"/>
                <a:gd name="T48" fmla="*/ 2 w 1155"/>
                <a:gd name="T49" fmla="*/ 1711 h 707"/>
                <a:gd name="T50" fmla="*/ 2 w 1155"/>
                <a:gd name="T51" fmla="*/ 1468 h 707"/>
                <a:gd name="T52" fmla="*/ 2 w 1155"/>
                <a:gd name="T53" fmla="*/ 1326 h 707"/>
                <a:gd name="T54" fmla="*/ 1 w 1155"/>
                <a:gd name="T55" fmla="*/ 1222 h 707"/>
                <a:gd name="T56" fmla="*/ 1 w 1155"/>
                <a:gd name="T57" fmla="*/ 1175 h 707"/>
                <a:gd name="T58" fmla="*/ 1 w 1155"/>
                <a:gd name="T59" fmla="*/ 1095 h 707"/>
                <a:gd name="T60" fmla="*/ 0 w 1155"/>
                <a:gd name="T61" fmla="*/ 1047 h 707"/>
                <a:gd name="T62" fmla="*/ 0 w 1155"/>
                <a:gd name="T63" fmla="*/ 986 h 707"/>
                <a:gd name="T64" fmla="*/ 0 w 1155"/>
                <a:gd name="T65" fmla="*/ 878 h 707"/>
                <a:gd name="T66" fmla="*/ 0 w 1155"/>
                <a:gd name="T67" fmla="*/ 713 h 707"/>
                <a:gd name="T68" fmla="*/ 0 w 1155"/>
                <a:gd name="T69" fmla="*/ 517 h 707"/>
                <a:gd name="T70" fmla="*/ 0 w 1155"/>
                <a:gd name="T71" fmla="*/ 282 h 707"/>
                <a:gd name="T72" fmla="*/ 0 w 1155"/>
                <a:gd name="T73" fmla="*/ 0 h 7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55"/>
                <a:gd name="T112" fmla="*/ 0 h 707"/>
                <a:gd name="T113" fmla="*/ 1155 w 1155"/>
                <a:gd name="T114" fmla="*/ 707 h 7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55" h="707">
                  <a:moveTo>
                    <a:pt x="89" y="0"/>
                  </a:moveTo>
                  <a:lnTo>
                    <a:pt x="70" y="17"/>
                  </a:lnTo>
                  <a:lnTo>
                    <a:pt x="46" y="48"/>
                  </a:lnTo>
                  <a:lnTo>
                    <a:pt x="30" y="75"/>
                  </a:lnTo>
                  <a:lnTo>
                    <a:pt x="17" y="103"/>
                  </a:lnTo>
                  <a:lnTo>
                    <a:pt x="9" y="128"/>
                  </a:lnTo>
                  <a:lnTo>
                    <a:pt x="2" y="159"/>
                  </a:lnTo>
                  <a:lnTo>
                    <a:pt x="0" y="195"/>
                  </a:lnTo>
                  <a:lnTo>
                    <a:pt x="0" y="241"/>
                  </a:lnTo>
                  <a:lnTo>
                    <a:pt x="3" y="278"/>
                  </a:lnTo>
                  <a:lnTo>
                    <a:pt x="9" y="304"/>
                  </a:lnTo>
                  <a:lnTo>
                    <a:pt x="19" y="331"/>
                  </a:lnTo>
                  <a:lnTo>
                    <a:pt x="33" y="351"/>
                  </a:lnTo>
                  <a:lnTo>
                    <a:pt x="50" y="371"/>
                  </a:lnTo>
                  <a:lnTo>
                    <a:pt x="72" y="386"/>
                  </a:lnTo>
                  <a:lnTo>
                    <a:pt x="92" y="398"/>
                  </a:lnTo>
                  <a:lnTo>
                    <a:pt x="119" y="409"/>
                  </a:lnTo>
                  <a:lnTo>
                    <a:pt x="151" y="417"/>
                  </a:lnTo>
                  <a:lnTo>
                    <a:pt x="189" y="421"/>
                  </a:lnTo>
                  <a:lnTo>
                    <a:pt x="242" y="423"/>
                  </a:lnTo>
                  <a:lnTo>
                    <a:pt x="521" y="435"/>
                  </a:lnTo>
                  <a:lnTo>
                    <a:pt x="802" y="443"/>
                  </a:lnTo>
                  <a:lnTo>
                    <a:pt x="845" y="447"/>
                  </a:lnTo>
                  <a:lnTo>
                    <a:pt x="888" y="454"/>
                  </a:lnTo>
                  <a:lnTo>
                    <a:pt x="923" y="459"/>
                  </a:lnTo>
                  <a:lnTo>
                    <a:pt x="962" y="467"/>
                  </a:lnTo>
                  <a:lnTo>
                    <a:pt x="997" y="478"/>
                  </a:lnTo>
                  <a:lnTo>
                    <a:pt x="1025" y="494"/>
                  </a:lnTo>
                  <a:lnTo>
                    <a:pt x="1046" y="509"/>
                  </a:lnTo>
                  <a:lnTo>
                    <a:pt x="1061" y="525"/>
                  </a:lnTo>
                  <a:lnTo>
                    <a:pt x="1076" y="544"/>
                  </a:lnTo>
                  <a:lnTo>
                    <a:pt x="1084" y="564"/>
                  </a:lnTo>
                  <a:lnTo>
                    <a:pt x="1091" y="592"/>
                  </a:lnTo>
                  <a:lnTo>
                    <a:pt x="1098" y="620"/>
                  </a:lnTo>
                  <a:lnTo>
                    <a:pt x="1102" y="642"/>
                  </a:lnTo>
                  <a:lnTo>
                    <a:pt x="1106" y="665"/>
                  </a:lnTo>
                  <a:lnTo>
                    <a:pt x="1107" y="686"/>
                  </a:lnTo>
                  <a:lnTo>
                    <a:pt x="1102" y="707"/>
                  </a:lnTo>
                  <a:lnTo>
                    <a:pt x="1115" y="692"/>
                  </a:lnTo>
                  <a:lnTo>
                    <a:pt x="1126" y="677"/>
                  </a:lnTo>
                  <a:lnTo>
                    <a:pt x="1137" y="658"/>
                  </a:lnTo>
                  <a:lnTo>
                    <a:pt x="1145" y="638"/>
                  </a:lnTo>
                  <a:lnTo>
                    <a:pt x="1150" y="622"/>
                  </a:lnTo>
                  <a:lnTo>
                    <a:pt x="1154" y="600"/>
                  </a:lnTo>
                  <a:lnTo>
                    <a:pt x="1155" y="565"/>
                  </a:lnTo>
                  <a:lnTo>
                    <a:pt x="1154" y="520"/>
                  </a:lnTo>
                  <a:lnTo>
                    <a:pt x="1151" y="467"/>
                  </a:lnTo>
                  <a:lnTo>
                    <a:pt x="1149" y="417"/>
                  </a:lnTo>
                  <a:lnTo>
                    <a:pt x="1143" y="369"/>
                  </a:lnTo>
                  <a:lnTo>
                    <a:pt x="1138" y="340"/>
                  </a:lnTo>
                  <a:lnTo>
                    <a:pt x="1128" y="315"/>
                  </a:lnTo>
                  <a:lnTo>
                    <a:pt x="1114" y="292"/>
                  </a:lnTo>
                  <a:lnTo>
                    <a:pt x="1098" y="276"/>
                  </a:lnTo>
                  <a:lnTo>
                    <a:pt x="1079" y="264"/>
                  </a:lnTo>
                  <a:lnTo>
                    <a:pt x="1050" y="253"/>
                  </a:lnTo>
                  <a:lnTo>
                    <a:pt x="1020" y="243"/>
                  </a:lnTo>
                  <a:lnTo>
                    <a:pt x="982" y="237"/>
                  </a:lnTo>
                  <a:lnTo>
                    <a:pt x="940" y="233"/>
                  </a:lnTo>
                  <a:lnTo>
                    <a:pt x="888" y="230"/>
                  </a:lnTo>
                  <a:lnTo>
                    <a:pt x="612" y="218"/>
                  </a:lnTo>
                  <a:lnTo>
                    <a:pt x="370" y="213"/>
                  </a:lnTo>
                  <a:lnTo>
                    <a:pt x="307" y="208"/>
                  </a:lnTo>
                  <a:lnTo>
                    <a:pt x="268" y="204"/>
                  </a:lnTo>
                  <a:lnTo>
                    <a:pt x="230" y="196"/>
                  </a:lnTo>
                  <a:lnTo>
                    <a:pt x="198" y="187"/>
                  </a:lnTo>
                  <a:lnTo>
                    <a:pt x="167" y="175"/>
                  </a:lnTo>
                  <a:lnTo>
                    <a:pt x="140" y="161"/>
                  </a:lnTo>
                  <a:lnTo>
                    <a:pt x="117" y="142"/>
                  </a:lnTo>
                  <a:lnTo>
                    <a:pt x="101" y="122"/>
                  </a:lnTo>
                  <a:lnTo>
                    <a:pt x="91" y="103"/>
                  </a:lnTo>
                  <a:lnTo>
                    <a:pt x="84" y="78"/>
                  </a:lnTo>
                  <a:lnTo>
                    <a:pt x="81" y="56"/>
                  </a:lnTo>
                  <a:lnTo>
                    <a:pt x="84" y="33"/>
                  </a:lnTo>
                  <a:lnTo>
                    <a:pt x="89" y="0"/>
                  </a:lnTo>
                  <a:close/>
                </a:path>
              </a:pathLst>
            </a:custGeom>
            <a:solidFill>
              <a:srgbClr val="FF0000"/>
            </a:solidFill>
            <a:ln w="17463">
              <a:solidFill>
                <a:srgbClr val="FF0000"/>
              </a:solidFill>
              <a:round/>
              <a:headEnd/>
              <a:tailEnd/>
            </a:ln>
          </p:spPr>
          <p:txBody>
            <a:bodyPr/>
            <a:lstStyle/>
            <a:p>
              <a:endParaRPr lang="en-US"/>
            </a:p>
          </p:txBody>
        </p:sp>
        <p:sp>
          <p:nvSpPr>
            <p:cNvPr id="129031" name="Freeform 18"/>
            <p:cNvSpPr>
              <a:spLocks/>
            </p:cNvSpPr>
            <p:nvPr/>
          </p:nvSpPr>
          <p:spPr bwMode="auto">
            <a:xfrm rot="-8099269">
              <a:off x="2786" y="3070"/>
              <a:ext cx="1639" cy="203"/>
            </a:xfrm>
            <a:custGeom>
              <a:avLst/>
              <a:gdLst>
                <a:gd name="T0" fmla="*/ 0 w 2544"/>
                <a:gd name="T1" fmla="*/ 0 h 448"/>
                <a:gd name="T2" fmla="*/ 2 w 2544"/>
                <a:gd name="T3" fmla="*/ 0 h 448"/>
                <a:gd name="T4" fmla="*/ 6 w 2544"/>
                <a:gd name="T5" fmla="*/ 0 h 448"/>
                <a:gd name="T6" fmla="*/ 11 w 2544"/>
                <a:gd name="T7" fmla="*/ 0 h 448"/>
                <a:gd name="T8" fmla="*/ 15 w 2544"/>
                <a:gd name="T9" fmla="*/ 0 h 448"/>
                <a:gd name="T10" fmla="*/ 20 w 2544"/>
                <a:gd name="T11" fmla="*/ 0 h 448"/>
                <a:gd name="T12" fmla="*/ 25 w 2544"/>
                <a:gd name="T13" fmla="*/ 0 h 448"/>
                <a:gd name="T14" fmla="*/ 30 w 2544"/>
                <a:gd name="T15" fmla="*/ 0 h 448"/>
                <a:gd name="T16" fmla="*/ 34 w 2544"/>
                <a:gd name="T17" fmla="*/ 0 h 448"/>
                <a:gd name="T18" fmla="*/ 39 w 2544"/>
                <a:gd name="T19" fmla="*/ 0 h 448"/>
                <a:gd name="T20" fmla="*/ 41 w 2544"/>
                <a:gd name="T21" fmla="*/ 0 h 448"/>
                <a:gd name="T22" fmla="*/ 48 w 2544"/>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44"/>
                <a:gd name="T37" fmla="*/ 0 h 448"/>
                <a:gd name="T38" fmla="*/ 2544 w 2544"/>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44" h="448">
                  <a:moveTo>
                    <a:pt x="0" y="224"/>
                  </a:moveTo>
                  <a:cubicBezTo>
                    <a:pt x="20" y="240"/>
                    <a:pt x="40" y="256"/>
                    <a:pt x="96" y="224"/>
                  </a:cubicBezTo>
                  <a:cubicBezTo>
                    <a:pt x="152" y="192"/>
                    <a:pt x="256" y="0"/>
                    <a:pt x="336" y="32"/>
                  </a:cubicBezTo>
                  <a:cubicBezTo>
                    <a:pt x="416" y="64"/>
                    <a:pt x="496" y="416"/>
                    <a:pt x="576" y="416"/>
                  </a:cubicBezTo>
                  <a:cubicBezTo>
                    <a:pt x="656" y="416"/>
                    <a:pt x="736" y="32"/>
                    <a:pt x="816" y="32"/>
                  </a:cubicBezTo>
                  <a:cubicBezTo>
                    <a:pt x="896" y="32"/>
                    <a:pt x="976" y="416"/>
                    <a:pt x="1056" y="416"/>
                  </a:cubicBezTo>
                  <a:cubicBezTo>
                    <a:pt x="1136" y="416"/>
                    <a:pt x="1216" y="32"/>
                    <a:pt x="1296" y="32"/>
                  </a:cubicBezTo>
                  <a:cubicBezTo>
                    <a:pt x="1376" y="32"/>
                    <a:pt x="1456" y="416"/>
                    <a:pt x="1536" y="416"/>
                  </a:cubicBezTo>
                  <a:cubicBezTo>
                    <a:pt x="1616" y="416"/>
                    <a:pt x="1696" y="32"/>
                    <a:pt x="1776" y="32"/>
                  </a:cubicBezTo>
                  <a:cubicBezTo>
                    <a:pt x="1856" y="32"/>
                    <a:pt x="1952" y="384"/>
                    <a:pt x="2016" y="416"/>
                  </a:cubicBezTo>
                  <a:cubicBezTo>
                    <a:pt x="2080" y="448"/>
                    <a:pt x="2072" y="264"/>
                    <a:pt x="2160" y="224"/>
                  </a:cubicBezTo>
                  <a:cubicBezTo>
                    <a:pt x="2248" y="184"/>
                    <a:pt x="2480" y="184"/>
                    <a:pt x="2544" y="176"/>
                  </a:cubicBezTo>
                </a:path>
              </a:pathLst>
            </a:custGeom>
            <a:noFill/>
            <a:ln w="38100">
              <a:solidFill>
                <a:schemeClr val="tx1"/>
              </a:solidFill>
              <a:round/>
              <a:headEnd/>
              <a:tailEnd type="triangle" w="med" len="med"/>
            </a:ln>
          </p:spPr>
          <p:txBody>
            <a:bodyPr wrap="none" anchor="ctr"/>
            <a:lstStyle/>
            <a:p>
              <a:endParaRPr lang="en-US"/>
            </a:p>
          </p:txBody>
        </p:sp>
        <p:sp>
          <p:nvSpPr>
            <p:cNvPr id="129032" name="Freeform 7"/>
            <p:cNvSpPr>
              <a:spLocks/>
            </p:cNvSpPr>
            <p:nvPr/>
          </p:nvSpPr>
          <p:spPr bwMode="auto">
            <a:xfrm rot="1800000">
              <a:off x="3840" y="1632"/>
              <a:ext cx="494" cy="1005"/>
            </a:xfrm>
            <a:custGeom>
              <a:avLst/>
              <a:gdLst>
                <a:gd name="T0" fmla="*/ 0 w 1039"/>
                <a:gd name="T1" fmla="*/ 1417 h 848"/>
                <a:gd name="T2" fmla="*/ 1 w 1039"/>
                <a:gd name="T3" fmla="*/ 1215 h 848"/>
                <a:gd name="T4" fmla="*/ 1 w 1039"/>
                <a:gd name="T5" fmla="*/ 1012 h 848"/>
                <a:gd name="T6" fmla="*/ 1 w 1039"/>
                <a:gd name="T7" fmla="*/ 812 h 848"/>
                <a:gd name="T8" fmla="*/ 1 w 1039"/>
                <a:gd name="T9" fmla="*/ 639 h 848"/>
                <a:gd name="T10" fmla="*/ 1 w 1039"/>
                <a:gd name="T11" fmla="*/ 492 h 848"/>
                <a:gd name="T12" fmla="*/ 1 w 1039"/>
                <a:gd name="T13" fmla="*/ 343 h 848"/>
                <a:gd name="T14" fmla="*/ 1 w 1039"/>
                <a:gd name="T15" fmla="*/ 191 h 848"/>
                <a:gd name="T16" fmla="*/ 1 w 1039"/>
                <a:gd name="T17" fmla="*/ 0 h 848"/>
                <a:gd name="T18" fmla="*/ 1 w 1039"/>
                <a:gd name="T19" fmla="*/ 25 h 848"/>
                <a:gd name="T20" fmla="*/ 1 w 1039"/>
                <a:gd name="T21" fmla="*/ 119 h 848"/>
                <a:gd name="T22" fmla="*/ 1 w 1039"/>
                <a:gd name="T23" fmla="*/ 226 h 848"/>
                <a:gd name="T24" fmla="*/ 1 w 1039"/>
                <a:gd name="T25" fmla="*/ 377 h 848"/>
                <a:gd name="T26" fmla="*/ 1 w 1039"/>
                <a:gd name="T27" fmla="*/ 507 h 848"/>
                <a:gd name="T28" fmla="*/ 1 w 1039"/>
                <a:gd name="T29" fmla="*/ 639 h 848"/>
                <a:gd name="T30" fmla="*/ 1 w 1039"/>
                <a:gd name="T31" fmla="*/ 774 h 848"/>
                <a:gd name="T32" fmla="*/ 1 w 1039"/>
                <a:gd name="T33" fmla="*/ 939 h 848"/>
                <a:gd name="T34" fmla="*/ 1 w 1039"/>
                <a:gd name="T35" fmla="*/ 1064 h 848"/>
                <a:gd name="T36" fmla="*/ 1 w 1039"/>
                <a:gd name="T37" fmla="*/ 1185 h 848"/>
                <a:gd name="T38" fmla="*/ 1 w 1039"/>
                <a:gd name="T39" fmla="*/ 1314 h 848"/>
                <a:gd name="T40" fmla="*/ 1 w 1039"/>
                <a:gd name="T41" fmla="*/ 1417 h 848"/>
                <a:gd name="T42" fmla="*/ 1 w 1039"/>
                <a:gd name="T43" fmla="*/ 1517 h 848"/>
                <a:gd name="T44" fmla="*/ 0 w 1039"/>
                <a:gd name="T45" fmla="*/ 2535 h 848"/>
                <a:gd name="T46" fmla="*/ 0 w 1039"/>
                <a:gd name="T47" fmla="*/ 3369 h 848"/>
                <a:gd name="T48" fmla="*/ 0 w 1039"/>
                <a:gd name="T49" fmla="*/ 3484 h 848"/>
                <a:gd name="T50" fmla="*/ 0 w 1039"/>
                <a:gd name="T51" fmla="*/ 3551 h 848"/>
                <a:gd name="T52" fmla="*/ 0 w 1039"/>
                <a:gd name="T53" fmla="*/ 3638 h 848"/>
                <a:gd name="T54" fmla="*/ 0 w 1039"/>
                <a:gd name="T55" fmla="*/ 3741 h 848"/>
                <a:gd name="T56" fmla="*/ 0 w 1039"/>
                <a:gd name="T57" fmla="*/ 3912 h 848"/>
                <a:gd name="T58" fmla="*/ 0 w 1039"/>
                <a:gd name="T59" fmla="*/ 3843 h 848"/>
                <a:gd name="T60" fmla="*/ 0 w 1039"/>
                <a:gd name="T61" fmla="*/ 3666 h 848"/>
                <a:gd name="T62" fmla="*/ 0 w 1039"/>
                <a:gd name="T63" fmla="*/ 3535 h 848"/>
                <a:gd name="T64" fmla="*/ 0 w 1039"/>
                <a:gd name="T65" fmla="*/ 3427 h 848"/>
                <a:gd name="T66" fmla="*/ 0 w 1039"/>
                <a:gd name="T67" fmla="*/ 3280 h 848"/>
                <a:gd name="T68" fmla="*/ 0 w 1039"/>
                <a:gd name="T69" fmla="*/ 3163 h 848"/>
                <a:gd name="T70" fmla="*/ 0 w 1039"/>
                <a:gd name="T71" fmla="*/ 2983 h 848"/>
                <a:gd name="T72" fmla="*/ 0 w 1039"/>
                <a:gd name="T73" fmla="*/ 2895 h 848"/>
                <a:gd name="T74" fmla="*/ 0 w 1039"/>
                <a:gd name="T75" fmla="*/ 2799 h 848"/>
                <a:gd name="T76" fmla="*/ 0 w 1039"/>
                <a:gd name="T77" fmla="*/ 2694 h 848"/>
                <a:gd name="T78" fmla="*/ 0 w 1039"/>
                <a:gd name="T79" fmla="*/ 2539 h 848"/>
                <a:gd name="T80" fmla="*/ 0 w 1039"/>
                <a:gd name="T81" fmla="*/ 2336 h 848"/>
                <a:gd name="T82" fmla="*/ 0 w 1039"/>
                <a:gd name="T83" fmla="*/ 1417 h 8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39"/>
                <a:gd name="T127" fmla="*/ 0 h 848"/>
                <a:gd name="T128" fmla="*/ 1039 w 1039"/>
                <a:gd name="T129" fmla="*/ 848 h 8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39" h="848">
                  <a:moveTo>
                    <a:pt x="606" y="307"/>
                  </a:moveTo>
                  <a:lnTo>
                    <a:pt x="678" y="263"/>
                  </a:lnTo>
                  <a:lnTo>
                    <a:pt x="747" y="219"/>
                  </a:lnTo>
                  <a:lnTo>
                    <a:pt x="804" y="176"/>
                  </a:lnTo>
                  <a:lnTo>
                    <a:pt x="840" y="138"/>
                  </a:lnTo>
                  <a:lnTo>
                    <a:pt x="864" y="106"/>
                  </a:lnTo>
                  <a:lnTo>
                    <a:pt x="883" y="75"/>
                  </a:lnTo>
                  <a:lnTo>
                    <a:pt x="895" y="41"/>
                  </a:lnTo>
                  <a:lnTo>
                    <a:pt x="903" y="0"/>
                  </a:lnTo>
                  <a:lnTo>
                    <a:pt x="935" y="6"/>
                  </a:lnTo>
                  <a:lnTo>
                    <a:pt x="961" y="25"/>
                  </a:lnTo>
                  <a:lnTo>
                    <a:pt x="992" y="49"/>
                  </a:lnTo>
                  <a:lnTo>
                    <a:pt x="1008" y="82"/>
                  </a:lnTo>
                  <a:lnTo>
                    <a:pt x="1019" y="110"/>
                  </a:lnTo>
                  <a:lnTo>
                    <a:pt x="1027" y="138"/>
                  </a:lnTo>
                  <a:lnTo>
                    <a:pt x="1035" y="167"/>
                  </a:lnTo>
                  <a:lnTo>
                    <a:pt x="1039" y="203"/>
                  </a:lnTo>
                  <a:lnTo>
                    <a:pt x="1035" y="231"/>
                  </a:lnTo>
                  <a:lnTo>
                    <a:pt x="1020" y="257"/>
                  </a:lnTo>
                  <a:lnTo>
                    <a:pt x="994" y="285"/>
                  </a:lnTo>
                  <a:lnTo>
                    <a:pt x="966" y="307"/>
                  </a:lnTo>
                  <a:lnTo>
                    <a:pt x="937" y="329"/>
                  </a:lnTo>
                  <a:lnTo>
                    <a:pt x="592" y="549"/>
                  </a:lnTo>
                  <a:lnTo>
                    <a:pt x="281" y="731"/>
                  </a:lnTo>
                  <a:lnTo>
                    <a:pt x="237" y="755"/>
                  </a:lnTo>
                  <a:lnTo>
                    <a:pt x="220" y="770"/>
                  </a:lnTo>
                  <a:lnTo>
                    <a:pt x="204" y="789"/>
                  </a:lnTo>
                  <a:lnTo>
                    <a:pt x="190" y="812"/>
                  </a:lnTo>
                  <a:lnTo>
                    <a:pt x="178" y="848"/>
                  </a:lnTo>
                  <a:lnTo>
                    <a:pt x="103" y="833"/>
                  </a:lnTo>
                  <a:lnTo>
                    <a:pt x="39" y="795"/>
                  </a:lnTo>
                  <a:lnTo>
                    <a:pt x="14" y="767"/>
                  </a:lnTo>
                  <a:lnTo>
                    <a:pt x="0" y="743"/>
                  </a:lnTo>
                  <a:lnTo>
                    <a:pt x="2" y="711"/>
                  </a:lnTo>
                  <a:lnTo>
                    <a:pt x="4" y="686"/>
                  </a:lnTo>
                  <a:lnTo>
                    <a:pt x="33" y="647"/>
                  </a:lnTo>
                  <a:lnTo>
                    <a:pt x="56" y="628"/>
                  </a:lnTo>
                  <a:lnTo>
                    <a:pt x="88" y="607"/>
                  </a:lnTo>
                  <a:lnTo>
                    <a:pt x="121" y="584"/>
                  </a:lnTo>
                  <a:lnTo>
                    <a:pt x="177" y="550"/>
                  </a:lnTo>
                  <a:lnTo>
                    <a:pt x="256" y="506"/>
                  </a:lnTo>
                  <a:lnTo>
                    <a:pt x="606" y="307"/>
                  </a:lnTo>
                  <a:close/>
                </a:path>
              </a:pathLst>
            </a:custGeom>
            <a:solidFill>
              <a:srgbClr val="800000"/>
            </a:solidFill>
            <a:ln w="17463">
              <a:solidFill>
                <a:srgbClr val="800000"/>
              </a:solidFill>
              <a:round/>
              <a:headEnd/>
              <a:tailEnd/>
            </a:ln>
          </p:spPr>
          <p:txBody>
            <a:bodyPr/>
            <a:lstStyle/>
            <a:p>
              <a:endParaRPr lang="en-US"/>
            </a:p>
          </p:txBody>
        </p:sp>
        <p:sp>
          <p:nvSpPr>
            <p:cNvPr id="129033" name="Freeform 8"/>
            <p:cNvSpPr>
              <a:spLocks/>
            </p:cNvSpPr>
            <p:nvPr/>
          </p:nvSpPr>
          <p:spPr bwMode="auto">
            <a:xfrm rot="1800000">
              <a:off x="4166" y="975"/>
              <a:ext cx="489" cy="1080"/>
            </a:xfrm>
            <a:custGeom>
              <a:avLst/>
              <a:gdLst>
                <a:gd name="T0" fmla="*/ 0 w 1030"/>
                <a:gd name="T1" fmla="*/ 1840 h 911"/>
                <a:gd name="T2" fmla="*/ 0 w 1030"/>
                <a:gd name="T3" fmla="*/ 1392 h 911"/>
                <a:gd name="T4" fmla="*/ 1 w 1030"/>
                <a:gd name="T5" fmla="*/ 1104 h 911"/>
                <a:gd name="T6" fmla="*/ 1 w 1030"/>
                <a:gd name="T7" fmla="*/ 850 h 911"/>
                <a:gd name="T8" fmla="*/ 1 w 1030"/>
                <a:gd name="T9" fmla="*/ 672 h 911"/>
                <a:gd name="T10" fmla="*/ 1 w 1030"/>
                <a:gd name="T11" fmla="*/ 522 h 911"/>
                <a:gd name="T12" fmla="*/ 1 w 1030"/>
                <a:gd name="T13" fmla="*/ 384 h 911"/>
                <a:gd name="T14" fmla="*/ 1 w 1030"/>
                <a:gd name="T15" fmla="*/ 253 h 911"/>
                <a:gd name="T16" fmla="*/ 1 w 1030"/>
                <a:gd name="T17" fmla="*/ 128 h 911"/>
                <a:gd name="T18" fmla="*/ 1 w 1030"/>
                <a:gd name="T19" fmla="*/ 0 h 911"/>
                <a:gd name="T20" fmla="*/ 1 w 1030"/>
                <a:gd name="T21" fmla="*/ 128 h 911"/>
                <a:gd name="T22" fmla="*/ 1 w 1030"/>
                <a:gd name="T23" fmla="*/ 253 h 911"/>
                <a:gd name="T24" fmla="*/ 1 w 1030"/>
                <a:gd name="T25" fmla="*/ 394 h 911"/>
                <a:gd name="T26" fmla="*/ 1 w 1030"/>
                <a:gd name="T27" fmla="*/ 554 h 911"/>
                <a:gd name="T28" fmla="*/ 1 w 1030"/>
                <a:gd name="T29" fmla="*/ 745 h 911"/>
                <a:gd name="T30" fmla="*/ 1 w 1030"/>
                <a:gd name="T31" fmla="*/ 918 h 911"/>
                <a:gd name="T32" fmla="*/ 1 w 1030"/>
                <a:gd name="T33" fmla="*/ 988 h 911"/>
                <a:gd name="T34" fmla="*/ 1 w 1030"/>
                <a:gd name="T35" fmla="*/ 1097 h 911"/>
                <a:gd name="T36" fmla="*/ 1 w 1030"/>
                <a:gd name="T37" fmla="*/ 1174 h 911"/>
                <a:gd name="T38" fmla="*/ 1 w 1030"/>
                <a:gd name="T39" fmla="*/ 1266 h 911"/>
                <a:gd name="T40" fmla="*/ 1 w 1030"/>
                <a:gd name="T41" fmla="*/ 1366 h 911"/>
                <a:gd name="T42" fmla="*/ 1 w 1030"/>
                <a:gd name="T43" fmla="*/ 1465 h 911"/>
                <a:gd name="T44" fmla="*/ 1 w 1030"/>
                <a:gd name="T45" fmla="*/ 1600 h 911"/>
                <a:gd name="T46" fmla="*/ 1 w 1030"/>
                <a:gd name="T47" fmla="*/ 1737 h 911"/>
                <a:gd name="T48" fmla="*/ 0 w 1030"/>
                <a:gd name="T49" fmla="*/ 2840 h 911"/>
                <a:gd name="T50" fmla="*/ 0 w 1030"/>
                <a:gd name="T51" fmla="*/ 3707 h 911"/>
                <a:gd name="T52" fmla="*/ 0 w 1030"/>
                <a:gd name="T53" fmla="*/ 3782 h 911"/>
                <a:gd name="T54" fmla="*/ 0 w 1030"/>
                <a:gd name="T55" fmla="*/ 3872 h 911"/>
                <a:gd name="T56" fmla="*/ 0 w 1030"/>
                <a:gd name="T57" fmla="*/ 3954 h 911"/>
                <a:gd name="T58" fmla="*/ 0 w 1030"/>
                <a:gd name="T59" fmla="*/ 4035 h 911"/>
                <a:gd name="T60" fmla="*/ 0 w 1030"/>
                <a:gd name="T61" fmla="*/ 4120 h 911"/>
                <a:gd name="T62" fmla="*/ 0 w 1030"/>
                <a:gd name="T63" fmla="*/ 4212 h 911"/>
                <a:gd name="T64" fmla="*/ 0 w 1030"/>
                <a:gd name="T65" fmla="*/ 4188 h 911"/>
                <a:gd name="T66" fmla="*/ 0 w 1030"/>
                <a:gd name="T67" fmla="*/ 4156 h 911"/>
                <a:gd name="T68" fmla="*/ 0 w 1030"/>
                <a:gd name="T69" fmla="*/ 4111 h 911"/>
                <a:gd name="T70" fmla="*/ 0 w 1030"/>
                <a:gd name="T71" fmla="*/ 4056 h 911"/>
                <a:gd name="T72" fmla="*/ 0 w 1030"/>
                <a:gd name="T73" fmla="*/ 3990 h 911"/>
                <a:gd name="T74" fmla="*/ 0 w 1030"/>
                <a:gd name="T75" fmla="*/ 3909 h 911"/>
                <a:gd name="T76" fmla="*/ 0 w 1030"/>
                <a:gd name="T77" fmla="*/ 3826 h 911"/>
                <a:gd name="T78" fmla="*/ 0 w 1030"/>
                <a:gd name="T79" fmla="*/ 3727 h 911"/>
                <a:gd name="T80" fmla="*/ 0 w 1030"/>
                <a:gd name="T81" fmla="*/ 3621 h 911"/>
                <a:gd name="T82" fmla="*/ 0 w 1030"/>
                <a:gd name="T83" fmla="*/ 3513 h 911"/>
                <a:gd name="T84" fmla="*/ 0 w 1030"/>
                <a:gd name="T85" fmla="*/ 3399 h 911"/>
                <a:gd name="T86" fmla="*/ 0 w 1030"/>
                <a:gd name="T87" fmla="*/ 3308 h 911"/>
                <a:gd name="T88" fmla="*/ 0 w 1030"/>
                <a:gd name="T89" fmla="*/ 3222 h 911"/>
                <a:gd name="T90" fmla="*/ 0 w 1030"/>
                <a:gd name="T91" fmla="*/ 3133 h 911"/>
                <a:gd name="T92" fmla="*/ 0 w 1030"/>
                <a:gd name="T93" fmla="*/ 3023 h 911"/>
                <a:gd name="T94" fmla="*/ 0 w 1030"/>
                <a:gd name="T95" fmla="*/ 2874 h 911"/>
                <a:gd name="T96" fmla="*/ 0 w 1030"/>
                <a:gd name="T97" fmla="*/ 2415 h 911"/>
                <a:gd name="T98" fmla="*/ 0 w 1030"/>
                <a:gd name="T99" fmla="*/ 1840 h 9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0"/>
                <a:gd name="T151" fmla="*/ 0 h 911"/>
                <a:gd name="T152" fmla="*/ 1030 w 1030"/>
                <a:gd name="T153" fmla="*/ 911 h 91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0" h="911">
                  <a:moveTo>
                    <a:pt x="468" y="397"/>
                  </a:moveTo>
                  <a:lnTo>
                    <a:pt x="618" y="301"/>
                  </a:lnTo>
                  <a:lnTo>
                    <a:pt x="718" y="239"/>
                  </a:lnTo>
                  <a:lnTo>
                    <a:pt x="800" y="184"/>
                  </a:lnTo>
                  <a:lnTo>
                    <a:pt x="851" y="145"/>
                  </a:lnTo>
                  <a:lnTo>
                    <a:pt x="890" y="113"/>
                  </a:lnTo>
                  <a:lnTo>
                    <a:pt x="923" y="83"/>
                  </a:lnTo>
                  <a:lnTo>
                    <a:pt x="946" y="55"/>
                  </a:lnTo>
                  <a:lnTo>
                    <a:pt x="966" y="28"/>
                  </a:lnTo>
                  <a:lnTo>
                    <a:pt x="985" y="0"/>
                  </a:lnTo>
                  <a:lnTo>
                    <a:pt x="995" y="28"/>
                  </a:lnTo>
                  <a:lnTo>
                    <a:pt x="1003" y="55"/>
                  </a:lnTo>
                  <a:lnTo>
                    <a:pt x="1010" y="85"/>
                  </a:lnTo>
                  <a:lnTo>
                    <a:pt x="1018" y="120"/>
                  </a:lnTo>
                  <a:lnTo>
                    <a:pt x="1026" y="161"/>
                  </a:lnTo>
                  <a:lnTo>
                    <a:pt x="1030" y="198"/>
                  </a:lnTo>
                  <a:lnTo>
                    <a:pt x="1030" y="213"/>
                  </a:lnTo>
                  <a:lnTo>
                    <a:pt x="1022" y="237"/>
                  </a:lnTo>
                  <a:lnTo>
                    <a:pt x="1012" y="254"/>
                  </a:lnTo>
                  <a:lnTo>
                    <a:pt x="996" y="274"/>
                  </a:lnTo>
                  <a:lnTo>
                    <a:pt x="973" y="296"/>
                  </a:lnTo>
                  <a:lnTo>
                    <a:pt x="946" y="316"/>
                  </a:lnTo>
                  <a:lnTo>
                    <a:pt x="901" y="347"/>
                  </a:lnTo>
                  <a:lnTo>
                    <a:pt x="855" y="375"/>
                  </a:lnTo>
                  <a:lnTo>
                    <a:pt x="476" y="614"/>
                  </a:lnTo>
                  <a:lnTo>
                    <a:pt x="188" y="801"/>
                  </a:lnTo>
                  <a:lnTo>
                    <a:pt x="165" y="817"/>
                  </a:lnTo>
                  <a:lnTo>
                    <a:pt x="146" y="837"/>
                  </a:lnTo>
                  <a:lnTo>
                    <a:pt x="134" y="855"/>
                  </a:lnTo>
                  <a:lnTo>
                    <a:pt x="130" y="872"/>
                  </a:lnTo>
                  <a:lnTo>
                    <a:pt x="129" y="891"/>
                  </a:lnTo>
                  <a:lnTo>
                    <a:pt x="132" y="911"/>
                  </a:lnTo>
                  <a:lnTo>
                    <a:pt x="118" y="906"/>
                  </a:lnTo>
                  <a:lnTo>
                    <a:pt x="103" y="898"/>
                  </a:lnTo>
                  <a:lnTo>
                    <a:pt x="86" y="888"/>
                  </a:lnTo>
                  <a:lnTo>
                    <a:pt x="66" y="876"/>
                  </a:lnTo>
                  <a:lnTo>
                    <a:pt x="47" y="862"/>
                  </a:lnTo>
                  <a:lnTo>
                    <a:pt x="29" y="845"/>
                  </a:lnTo>
                  <a:lnTo>
                    <a:pt x="16" y="827"/>
                  </a:lnTo>
                  <a:lnTo>
                    <a:pt x="7" y="806"/>
                  </a:lnTo>
                  <a:lnTo>
                    <a:pt x="1" y="783"/>
                  </a:lnTo>
                  <a:lnTo>
                    <a:pt x="0" y="759"/>
                  </a:lnTo>
                  <a:lnTo>
                    <a:pt x="2" y="735"/>
                  </a:lnTo>
                  <a:lnTo>
                    <a:pt x="9" y="715"/>
                  </a:lnTo>
                  <a:lnTo>
                    <a:pt x="20" y="697"/>
                  </a:lnTo>
                  <a:lnTo>
                    <a:pt x="39" y="677"/>
                  </a:lnTo>
                  <a:lnTo>
                    <a:pt x="67" y="654"/>
                  </a:lnTo>
                  <a:lnTo>
                    <a:pt x="119" y="621"/>
                  </a:lnTo>
                  <a:lnTo>
                    <a:pt x="279" y="522"/>
                  </a:lnTo>
                  <a:lnTo>
                    <a:pt x="468" y="397"/>
                  </a:lnTo>
                  <a:close/>
                </a:path>
              </a:pathLst>
            </a:custGeom>
            <a:solidFill>
              <a:srgbClr val="800000"/>
            </a:solidFill>
            <a:ln w="17463">
              <a:solidFill>
                <a:srgbClr val="800000"/>
              </a:solidFill>
              <a:round/>
              <a:headEnd/>
              <a:tailEnd/>
            </a:ln>
          </p:spPr>
          <p:txBody>
            <a:bodyPr/>
            <a:lstStyle/>
            <a:p>
              <a:endParaRPr lang="en-US"/>
            </a:p>
          </p:txBody>
        </p:sp>
        <p:sp>
          <p:nvSpPr>
            <p:cNvPr id="129034" name="Freeform 9"/>
            <p:cNvSpPr>
              <a:spLocks/>
            </p:cNvSpPr>
            <p:nvPr/>
          </p:nvSpPr>
          <p:spPr bwMode="auto">
            <a:xfrm rot="1800000">
              <a:off x="3512" y="2102"/>
              <a:ext cx="510" cy="1080"/>
            </a:xfrm>
            <a:custGeom>
              <a:avLst/>
              <a:gdLst>
                <a:gd name="T0" fmla="*/ 0 w 1073"/>
                <a:gd name="T1" fmla="*/ 1768 h 911"/>
                <a:gd name="T2" fmla="*/ 1 w 1073"/>
                <a:gd name="T3" fmla="*/ 1392 h 911"/>
                <a:gd name="T4" fmla="*/ 1 w 1073"/>
                <a:gd name="T5" fmla="*/ 1133 h 911"/>
                <a:gd name="T6" fmla="*/ 1 w 1073"/>
                <a:gd name="T7" fmla="*/ 905 h 911"/>
                <a:gd name="T8" fmla="*/ 1 w 1073"/>
                <a:gd name="T9" fmla="*/ 743 h 911"/>
                <a:gd name="T10" fmla="*/ 1 w 1073"/>
                <a:gd name="T11" fmla="*/ 628 h 911"/>
                <a:gd name="T12" fmla="*/ 1 w 1073"/>
                <a:gd name="T13" fmla="*/ 496 h 911"/>
                <a:gd name="T14" fmla="*/ 1 w 1073"/>
                <a:gd name="T15" fmla="*/ 235 h 911"/>
                <a:gd name="T16" fmla="*/ 1 w 1073"/>
                <a:gd name="T17" fmla="*/ 46 h 911"/>
                <a:gd name="T18" fmla="*/ 1 w 1073"/>
                <a:gd name="T19" fmla="*/ 0 h 911"/>
                <a:gd name="T20" fmla="*/ 1 w 1073"/>
                <a:gd name="T21" fmla="*/ 1068 h 911"/>
                <a:gd name="T22" fmla="*/ 1 w 1073"/>
                <a:gd name="T23" fmla="*/ 1174 h 911"/>
                <a:gd name="T24" fmla="*/ 1 w 1073"/>
                <a:gd name="T25" fmla="*/ 1301 h 911"/>
                <a:gd name="T26" fmla="*/ 1 w 1073"/>
                <a:gd name="T27" fmla="*/ 1392 h 911"/>
                <a:gd name="T28" fmla="*/ 1 w 1073"/>
                <a:gd name="T29" fmla="*/ 1501 h 911"/>
                <a:gd name="T30" fmla="*/ 1 w 1073"/>
                <a:gd name="T31" fmla="*/ 1637 h 911"/>
                <a:gd name="T32" fmla="*/ 1 w 1073"/>
                <a:gd name="T33" fmla="*/ 1806 h 911"/>
                <a:gd name="T34" fmla="*/ 0 w 1073"/>
                <a:gd name="T35" fmla="*/ 2842 h 911"/>
                <a:gd name="T36" fmla="*/ 0 w 1073"/>
                <a:gd name="T37" fmla="*/ 3709 h 911"/>
                <a:gd name="T38" fmla="*/ 0 w 1073"/>
                <a:gd name="T39" fmla="*/ 3783 h 911"/>
                <a:gd name="T40" fmla="*/ 0 w 1073"/>
                <a:gd name="T41" fmla="*/ 3872 h 911"/>
                <a:gd name="T42" fmla="*/ 0 w 1073"/>
                <a:gd name="T43" fmla="*/ 3954 h 911"/>
                <a:gd name="T44" fmla="*/ 0 w 1073"/>
                <a:gd name="T45" fmla="*/ 4035 h 911"/>
                <a:gd name="T46" fmla="*/ 0 w 1073"/>
                <a:gd name="T47" fmla="*/ 4120 h 911"/>
                <a:gd name="T48" fmla="*/ 0 w 1073"/>
                <a:gd name="T49" fmla="*/ 4212 h 911"/>
                <a:gd name="T50" fmla="*/ 0 w 1073"/>
                <a:gd name="T51" fmla="*/ 4188 h 911"/>
                <a:gd name="T52" fmla="*/ 0 w 1073"/>
                <a:gd name="T53" fmla="*/ 4156 h 911"/>
                <a:gd name="T54" fmla="*/ 0 w 1073"/>
                <a:gd name="T55" fmla="*/ 4111 h 911"/>
                <a:gd name="T56" fmla="*/ 0 w 1073"/>
                <a:gd name="T57" fmla="*/ 4056 h 911"/>
                <a:gd name="T58" fmla="*/ 0 w 1073"/>
                <a:gd name="T59" fmla="*/ 3980 h 911"/>
                <a:gd name="T60" fmla="*/ 0 w 1073"/>
                <a:gd name="T61" fmla="*/ 3909 h 911"/>
                <a:gd name="T62" fmla="*/ 0 w 1073"/>
                <a:gd name="T63" fmla="*/ 3820 h 911"/>
                <a:gd name="T64" fmla="*/ 0 w 1073"/>
                <a:gd name="T65" fmla="*/ 3737 h 911"/>
                <a:gd name="T66" fmla="*/ 0 w 1073"/>
                <a:gd name="T67" fmla="*/ 3635 h 911"/>
                <a:gd name="T68" fmla="*/ 0 w 1073"/>
                <a:gd name="T69" fmla="*/ 3514 h 911"/>
                <a:gd name="T70" fmla="*/ 0 w 1073"/>
                <a:gd name="T71" fmla="*/ 3407 h 911"/>
                <a:gd name="T72" fmla="*/ 0 w 1073"/>
                <a:gd name="T73" fmla="*/ 3311 h 911"/>
                <a:gd name="T74" fmla="*/ 0 w 1073"/>
                <a:gd name="T75" fmla="*/ 3227 h 911"/>
                <a:gd name="T76" fmla="*/ 0 w 1073"/>
                <a:gd name="T77" fmla="*/ 3142 h 911"/>
                <a:gd name="T78" fmla="*/ 0 w 1073"/>
                <a:gd name="T79" fmla="*/ 3033 h 911"/>
                <a:gd name="T80" fmla="*/ 0 w 1073"/>
                <a:gd name="T81" fmla="*/ 2867 h 911"/>
                <a:gd name="T82" fmla="*/ 0 w 1073"/>
                <a:gd name="T83" fmla="*/ 2469 h 911"/>
                <a:gd name="T84" fmla="*/ 0 w 1073"/>
                <a:gd name="T85" fmla="*/ 1768 h 9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3"/>
                <a:gd name="T130" fmla="*/ 0 h 911"/>
                <a:gd name="T131" fmla="*/ 1073 w 1073"/>
                <a:gd name="T132" fmla="*/ 911 h 9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3" h="911">
                  <a:moveTo>
                    <a:pt x="521" y="382"/>
                  </a:moveTo>
                  <a:lnTo>
                    <a:pt x="650" y="301"/>
                  </a:lnTo>
                  <a:lnTo>
                    <a:pt x="742" y="245"/>
                  </a:lnTo>
                  <a:lnTo>
                    <a:pt x="806" y="196"/>
                  </a:lnTo>
                  <a:lnTo>
                    <a:pt x="853" y="160"/>
                  </a:lnTo>
                  <a:lnTo>
                    <a:pt x="878" y="136"/>
                  </a:lnTo>
                  <a:lnTo>
                    <a:pt x="898" y="107"/>
                  </a:lnTo>
                  <a:lnTo>
                    <a:pt x="910" y="51"/>
                  </a:lnTo>
                  <a:lnTo>
                    <a:pt x="918" y="10"/>
                  </a:lnTo>
                  <a:lnTo>
                    <a:pt x="985" y="0"/>
                  </a:lnTo>
                  <a:lnTo>
                    <a:pt x="1073" y="231"/>
                  </a:lnTo>
                  <a:lnTo>
                    <a:pt x="1058" y="254"/>
                  </a:lnTo>
                  <a:lnTo>
                    <a:pt x="1031" y="281"/>
                  </a:lnTo>
                  <a:lnTo>
                    <a:pt x="1008" y="301"/>
                  </a:lnTo>
                  <a:lnTo>
                    <a:pt x="979" y="325"/>
                  </a:lnTo>
                  <a:lnTo>
                    <a:pt x="938" y="354"/>
                  </a:lnTo>
                  <a:lnTo>
                    <a:pt x="882" y="390"/>
                  </a:lnTo>
                  <a:lnTo>
                    <a:pt x="495" y="615"/>
                  </a:lnTo>
                  <a:lnTo>
                    <a:pt x="188" y="802"/>
                  </a:lnTo>
                  <a:lnTo>
                    <a:pt x="166" y="818"/>
                  </a:lnTo>
                  <a:lnTo>
                    <a:pt x="146" y="837"/>
                  </a:lnTo>
                  <a:lnTo>
                    <a:pt x="134" y="855"/>
                  </a:lnTo>
                  <a:lnTo>
                    <a:pt x="130" y="872"/>
                  </a:lnTo>
                  <a:lnTo>
                    <a:pt x="129" y="891"/>
                  </a:lnTo>
                  <a:lnTo>
                    <a:pt x="131" y="911"/>
                  </a:lnTo>
                  <a:lnTo>
                    <a:pt x="118" y="906"/>
                  </a:lnTo>
                  <a:lnTo>
                    <a:pt x="103" y="898"/>
                  </a:lnTo>
                  <a:lnTo>
                    <a:pt x="86" y="888"/>
                  </a:lnTo>
                  <a:lnTo>
                    <a:pt x="66" y="876"/>
                  </a:lnTo>
                  <a:lnTo>
                    <a:pt x="47" y="861"/>
                  </a:lnTo>
                  <a:lnTo>
                    <a:pt x="29" y="845"/>
                  </a:lnTo>
                  <a:lnTo>
                    <a:pt x="16" y="826"/>
                  </a:lnTo>
                  <a:lnTo>
                    <a:pt x="6" y="807"/>
                  </a:lnTo>
                  <a:lnTo>
                    <a:pt x="1" y="785"/>
                  </a:lnTo>
                  <a:lnTo>
                    <a:pt x="0" y="760"/>
                  </a:lnTo>
                  <a:lnTo>
                    <a:pt x="2" y="736"/>
                  </a:lnTo>
                  <a:lnTo>
                    <a:pt x="9" y="716"/>
                  </a:lnTo>
                  <a:lnTo>
                    <a:pt x="20" y="698"/>
                  </a:lnTo>
                  <a:lnTo>
                    <a:pt x="37" y="679"/>
                  </a:lnTo>
                  <a:lnTo>
                    <a:pt x="67" y="655"/>
                  </a:lnTo>
                  <a:lnTo>
                    <a:pt x="119" y="620"/>
                  </a:lnTo>
                  <a:lnTo>
                    <a:pt x="262" y="534"/>
                  </a:lnTo>
                  <a:lnTo>
                    <a:pt x="521" y="382"/>
                  </a:lnTo>
                  <a:close/>
                </a:path>
              </a:pathLst>
            </a:custGeom>
            <a:solidFill>
              <a:srgbClr val="800000"/>
            </a:solidFill>
            <a:ln w="17463">
              <a:solidFill>
                <a:srgbClr val="800000"/>
              </a:solidFill>
              <a:round/>
              <a:headEnd/>
              <a:tailEnd/>
            </a:ln>
          </p:spPr>
          <p:txBody>
            <a:bodyPr/>
            <a:lstStyle/>
            <a:p>
              <a:endParaRPr lang="en-US"/>
            </a:p>
          </p:txBody>
        </p:sp>
        <p:sp>
          <p:nvSpPr>
            <p:cNvPr id="129035" name="Freeform 12"/>
            <p:cNvSpPr>
              <a:spLocks/>
            </p:cNvSpPr>
            <p:nvPr/>
          </p:nvSpPr>
          <p:spPr bwMode="auto">
            <a:xfrm rot="1800000">
              <a:off x="4080" y="1152"/>
              <a:ext cx="561" cy="850"/>
            </a:xfrm>
            <a:custGeom>
              <a:avLst/>
              <a:gdLst>
                <a:gd name="T0" fmla="*/ 0 w 1128"/>
                <a:gd name="T1" fmla="*/ 129 h 710"/>
                <a:gd name="T2" fmla="*/ 0 w 1128"/>
                <a:gd name="T3" fmla="*/ 388 h 710"/>
                <a:gd name="T4" fmla="*/ 0 w 1128"/>
                <a:gd name="T5" fmla="*/ 690 h 710"/>
                <a:gd name="T6" fmla="*/ 0 w 1128"/>
                <a:gd name="T7" fmla="*/ 983 h 710"/>
                <a:gd name="T8" fmla="*/ 0 w 1128"/>
                <a:gd name="T9" fmla="*/ 1409 h 710"/>
                <a:gd name="T10" fmla="*/ 0 w 1128"/>
                <a:gd name="T11" fmla="*/ 1686 h 710"/>
                <a:gd name="T12" fmla="*/ 0 w 1128"/>
                <a:gd name="T13" fmla="*/ 1884 h 710"/>
                <a:gd name="T14" fmla="*/ 0 w 1128"/>
                <a:gd name="T15" fmla="*/ 2020 h 710"/>
                <a:gd name="T16" fmla="*/ 0 w 1128"/>
                <a:gd name="T17" fmla="*/ 2123 h 710"/>
                <a:gd name="T18" fmla="*/ 0 w 1128"/>
                <a:gd name="T19" fmla="*/ 2160 h 710"/>
                <a:gd name="T20" fmla="*/ 1 w 1128"/>
                <a:gd name="T21" fmla="*/ 2246 h 710"/>
                <a:gd name="T22" fmla="*/ 1 w 1128"/>
                <a:gd name="T23" fmla="*/ 2295 h 710"/>
                <a:gd name="T24" fmla="*/ 1 w 1128"/>
                <a:gd name="T25" fmla="*/ 2357 h 710"/>
                <a:gd name="T26" fmla="*/ 1 w 1128"/>
                <a:gd name="T27" fmla="*/ 2496 h 710"/>
                <a:gd name="T28" fmla="*/ 1 w 1128"/>
                <a:gd name="T29" fmla="*/ 2660 h 710"/>
                <a:gd name="T30" fmla="*/ 2 w 1128"/>
                <a:gd name="T31" fmla="*/ 2865 h 710"/>
                <a:gd name="T32" fmla="*/ 2 w 1128"/>
                <a:gd name="T33" fmla="*/ 3150 h 710"/>
                <a:gd name="T34" fmla="*/ 2 w 1128"/>
                <a:gd name="T35" fmla="*/ 3377 h 710"/>
                <a:gd name="T36" fmla="*/ 2 w 1128"/>
                <a:gd name="T37" fmla="*/ 3588 h 710"/>
                <a:gd name="T38" fmla="*/ 2 w 1128"/>
                <a:gd name="T39" fmla="*/ 3436 h 710"/>
                <a:gd name="T40" fmla="*/ 2 w 1128"/>
                <a:gd name="T41" fmla="*/ 3236 h 710"/>
                <a:gd name="T42" fmla="*/ 2 w 1128"/>
                <a:gd name="T43" fmla="*/ 3044 h 710"/>
                <a:gd name="T44" fmla="*/ 2 w 1128"/>
                <a:gd name="T45" fmla="*/ 2631 h 710"/>
                <a:gd name="T46" fmla="*/ 2 w 1128"/>
                <a:gd name="T47" fmla="*/ 2120 h 710"/>
                <a:gd name="T48" fmla="*/ 2 w 1128"/>
                <a:gd name="T49" fmla="*/ 1730 h 710"/>
                <a:gd name="T50" fmla="*/ 2 w 1128"/>
                <a:gd name="T51" fmla="*/ 1489 h 710"/>
                <a:gd name="T52" fmla="*/ 2 w 1128"/>
                <a:gd name="T53" fmla="*/ 1332 h 710"/>
                <a:gd name="T54" fmla="*/ 1 w 1128"/>
                <a:gd name="T55" fmla="*/ 1235 h 710"/>
                <a:gd name="T56" fmla="*/ 1 w 1128"/>
                <a:gd name="T57" fmla="*/ 1177 h 710"/>
                <a:gd name="T58" fmla="*/ 1 w 1128"/>
                <a:gd name="T59" fmla="*/ 1103 h 710"/>
                <a:gd name="T60" fmla="*/ 0 w 1128"/>
                <a:gd name="T61" fmla="*/ 1055 h 710"/>
                <a:gd name="T62" fmla="*/ 0 w 1128"/>
                <a:gd name="T63" fmla="*/ 998 h 710"/>
                <a:gd name="T64" fmla="*/ 0 w 1128"/>
                <a:gd name="T65" fmla="*/ 885 h 710"/>
                <a:gd name="T66" fmla="*/ 0 w 1128"/>
                <a:gd name="T67" fmla="*/ 721 h 710"/>
                <a:gd name="T68" fmla="*/ 0 w 1128"/>
                <a:gd name="T69" fmla="*/ 515 h 710"/>
                <a:gd name="T70" fmla="*/ 0 w 1128"/>
                <a:gd name="T71" fmla="*/ 272 h 710"/>
                <a:gd name="T72" fmla="*/ 0 w 1128"/>
                <a:gd name="T73" fmla="*/ 0 h 7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28"/>
                <a:gd name="T112" fmla="*/ 0 h 710"/>
                <a:gd name="T113" fmla="*/ 1128 w 1128"/>
                <a:gd name="T114" fmla="*/ 710 h 7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28" h="710">
                  <a:moveTo>
                    <a:pt x="88" y="0"/>
                  </a:moveTo>
                  <a:lnTo>
                    <a:pt x="71" y="26"/>
                  </a:lnTo>
                  <a:lnTo>
                    <a:pt x="54" y="51"/>
                  </a:lnTo>
                  <a:lnTo>
                    <a:pt x="37" y="77"/>
                  </a:lnTo>
                  <a:lnTo>
                    <a:pt x="25" y="104"/>
                  </a:lnTo>
                  <a:lnTo>
                    <a:pt x="12" y="137"/>
                  </a:lnTo>
                  <a:lnTo>
                    <a:pt x="5" y="167"/>
                  </a:lnTo>
                  <a:lnTo>
                    <a:pt x="0" y="195"/>
                  </a:lnTo>
                  <a:lnTo>
                    <a:pt x="0" y="237"/>
                  </a:lnTo>
                  <a:lnTo>
                    <a:pt x="4" y="279"/>
                  </a:lnTo>
                  <a:lnTo>
                    <a:pt x="9" y="306"/>
                  </a:lnTo>
                  <a:lnTo>
                    <a:pt x="20" y="333"/>
                  </a:lnTo>
                  <a:lnTo>
                    <a:pt x="33" y="353"/>
                  </a:lnTo>
                  <a:lnTo>
                    <a:pt x="49" y="373"/>
                  </a:lnTo>
                  <a:lnTo>
                    <a:pt x="70" y="388"/>
                  </a:lnTo>
                  <a:lnTo>
                    <a:pt x="91" y="400"/>
                  </a:lnTo>
                  <a:lnTo>
                    <a:pt x="117" y="411"/>
                  </a:lnTo>
                  <a:lnTo>
                    <a:pt x="146" y="420"/>
                  </a:lnTo>
                  <a:lnTo>
                    <a:pt x="187" y="428"/>
                  </a:lnTo>
                  <a:lnTo>
                    <a:pt x="240" y="428"/>
                  </a:lnTo>
                  <a:lnTo>
                    <a:pt x="509" y="436"/>
                  </a:lnTo>
                  <a:lnTo>
                    <a:pt x="782" y="444"/>
                  </a:lnTo>
                  <a:lnTo>
                    <a:pt x="824" y="448"/>
                  </a:lnTo>
                  <a:lnTo>
                    <a:pt x="866" y="454"/>
                  </a:lnTo>
                  <a:lnTo>
                    <a:pt x="901" y="461"/>
                  </a:lnTo>
                  <a:lnTo>
                    <a:pt x="938" y="467"/>
                  </a:lnTo>
                  <a:lnTo>
                    <a:pt x="973" y="478"/>
                  </a:lnTo>
                  <a:lnTo>
                    <a:pt x="1000" y="494"/>
                  </a:lnTo>
                  <a:lnTo>
                    <a:pt x="1019" y="509"/>
                  </a:lnTo>
                  <a:lnTo>
                    <a:pt x="1035" y="527"/>
                  </a:lnTo>
                  <a:lnTo>
                    <a:pt x="1050" y="547"/>
                  </a:lnTo>
                  <a:lnTo>
                    <a:pt x="1057" y="567"/>
                  </a:lnTo>
                  <a:lnTo>
                    <a:pt x="1065" y="595"/>
                  </a:lnTo>
                  <a:lnTo>
                    <a:pt x="1071" y="624"/>
                  </a:lnTo>
                  <a:lnTo>
                    <a:pt x="1075" y="645"/>
                  </a:lnTo>
                  <a:lnTo>
                    <a:pt x="1078" y="668"/>
                  </a:lnTo>
                  <a:lnTo>
                    <a:pt x="1079" y="689"/>
                  </a:lnTo>
                  <a:lnTo>
                    <a:pt x="1075" y="710"/>
                  </a:lnTo>
                  <a:lnTo>
                    <a:pt x="1087" y="695"/>
                  </a:lnTo>
                  <a:lnTo>
                    <a:pt x="1098" y="680"/>
                  </a:lnTo>
                  <a:lnTo>
                    <a:pt x="1109" y="661"/>
                  </a:lnTo>
                  <a:lnTo>
                    <a:pt x="1117" y="641"/>
                  </a:lnTo>
                  <a:lnTo>
                    <a:pt x="1122" y="625"/>
                  </a:lnTo>
                  <a:lnTo>
                    <a:pt x="1126" y="603"/>
                  </a:lnTo>
                  <a:lnTo>
                    <a:pt x="1128" y="568"/>
                  </a:lnTo>
                  <a:lnTo>
                    <a:pt x="1126" y="521"/>
                  </a:lnTo>
                  <a:lnTo>
                    <a:pt x="1124" y="467"/>
                  </a:lnTo>
                  <a:lnTo>
                    <a:pt x="1121" y="419"/>
                  </a:lnTo>
                  <a:lnTo>
                    <a:pt x="1116" y="370"/>
                  </a:lnTo>
                  <a:lnTo>
                    <a:pt x="1110" y="342"/>
                  </a:lnTo>
                  <a:lnTo>
                    <a:pt x="1101" y="317"/>
                  </a:lnTo>
                  <a:lnTo>
                    <a:pt x="1090" y="295"/>
                  </a:lnTo>
                  <a:lnTo>
                    <a:pt x="1071" y="276"/>
                  </a:lnTo>
                  <a:lnTo>
                    <a:pt x="1052" y="264"/>
                  </a:lnTo>
                  <a:lnTo>
                    <a:pt x="1026" y="253"/>
                  </a:lnTo>
                  <a:lnTo>
                    <a:pt x="995" y="244"/>
                  </a:lnTo>
                  <a:lnTo>
                    <a:pt x="958" y="237"/>
                  </a:lnTo>
                  <a:lnTo>
                    <a:pt x="918" y="233"/>
                  </a:lnTo>
                  <a:lnTo>
                    <a:pt x="867" y="230"/>
                  </a:lnTo>
                  <a:lnTo>
                    <a:pt x="598" y="218"/>
                  </a:lnTo>
                  <a:lnTo>
                    <a:pt x="361" y="213"/>
                  </a:lnTo>
                  <a:lnTo>
                    <a:pt x="301" y="209"/>
                  </a:lnTo>
                  <a:lnTo>
                    <a:pt x="258" y="202"/>
                  </a:lnTo>
                  <a:lnTo>
                    <a:pt x="224" y="197"/>
                  </a:lnTo>
                  <a:lnTo>
                    <a:pt x="195" y="187"/>
                  </a:lnTo>
                  <a:lnTo>
                    <a:pt x="164" y="175"/>
                  </a:lnTo>
                  <a:lnTo>
                    <a:pt x="138" y="162"/>
                  </a:lnTo>
                  <a:lnTo>
                    <a:pt x="115" y="143"/>
                  </a:lnTo>
                  <a:lnTo>
                    <a:pt x="101" y="123"/>
                  </a:lnTo>
                  <a:lnTo>
                    <a:pt x="90" y="102"/>
                  </a:lnTo>
                  <a:lnTo>
                    <a:pt x="83" y="77"/>
                  </a:lnTo>
                  <a:lnTo>
                    <a:pt x="82" y="54"/>
                  </a:lnTo>
                  <a:lnTo>
                    <a:pt x="83" y="32"/>
                  </a:lnTo>
                  <a:lnTo>
                    <a:pt x="88" y="0"/>
                  </a:lnTo>
                  <a:close/>
                </a:path>
              </a:pathLst>
            </a:custGeom>
            <a:solidFill>
              <a:srgbClr val="FF0000"/>
            </a:solidFill>
            <a:ln w="17463">
              <a:solidFill>
                <a:srgbClr val="FF0000"/>
              </a:solidFill>
              <a:round/>
              <a:headEnd/>
              <a:tailEnd/>
            </a:ln>
          </p:spPr>
          <p:txBody>
            <a:bodyPr/>
            <a:lstStyle/>
            <a:p>
              <a:endParaRPr lang="en-US"/>
            </a:p>
          </p:txBody>
        </p:sp>
        <p:sp>
          <p:nvSpPr>
            <p:cNvPr id="129036" name="Freeform 13"/>
            <p:cNvSpPr>
              <a:spLocks/>
            </p:cNvSpPr>
            <p:nvPr/>
          </p:nvSpPr>
          <p:spPr bwMode="auto">
            <a:xfrm rot="1800000">
              <a:off x="3781" y="1754"/>
              <a:ext cx="574" cy="795"/>
            </a:xfrm>
            <a:custGeom>
              <a:avLst/>
              <a:gdLst>
                <a:gd name="T0" fmla="*/ 0 w 1154"/>
                <a:gd name="T1" fmla="*/ 86 h 665"/>
                <a:gd name="T2" fmla="*/ 0 w 1154"/>
                <a:gd name="T3" fmla="*/ 375 h 665"/>
                <a:gd name="T4" fmla="*/ 0 w 1154"/>
                <a:gd name="T5" fmla="*/ 641 h 665"/>
                <a:gd name="T6" fmla="*/ 0 w 1154"/>
                <a:gd name="T7" fmla="*/ 1003 h 665"/>
                <a:gd name="T8" fmla="*/ 0 w 1154"/>
                <a:gd name="T9" fmla="*/ 1396 h 665"/>
                <a:gd name="T10" fmla="*/ 0 w 1154"/>
                <a:gd name="T11" fmla="*/ 1659 h 665"/>
                <a:gd name="T12" fmla="*/ 0 w 1154"/>
                <a:gd name="T13" fmla="*/ 1852 h 665"/>
                <a:gd name="T14" fmla="*/ 0 w 1154"/>
                <a:gd name="T15" fmla="*/ 1986 h 665"/>
                <a:gd name="T16" fmla="*/ 0 w 1154"/>
                <a:gd name="T17" fmla="*/ 2086 h 665"/>
                <a:gd name="T18" fmla="*/ 0 w 1154"/>
                <a:gd name="T19" fmla="*/ 2110 h 665"/>
                <a:gd name="T20" fmla="*/ 1 w 1154"/>
                <a:gd name="T21" fmla="*/ 2213 h 665"/>
                <a:gd name="T22" fmla="*/ 1 w 1154"/>
                <a:gd name="T23" fmla="*/ 2253 h 665"/>
                <a:gd name="T24" fmla="*/ 1 w 1154"/>
                <a:gd name="T25" fmla="*/ 2326 h 665"/>
                <a:gd name="T26" fmla="*/ 1 w 1154"/>
                <a:gd name="T27" fmla="*/ 2433 h 665"/>
                <a:gd name="T28" fmla="*/ 2 w 1154"/>
                <a:gd name="T29" fmla="*/ 2603 h 665"/>
                <a:gd name="T30" fmla="*/ 2 w 1154"/>
                <a:gd name="T31" fmla="*/ 2813 h 665"/>
                <a:gd name="T32" fmla="*/ 2 w 1154"/>
                <a:gd name="T33" fmla="*/ 3102 h 665"/>
                <a:gd name="T34" fmla="*/ 2 w 1154"/>
                <a:gd name="T35" fmla="*/ 3314 h 665"/>
                <a:gd name="T36" fmla="*/ 2 w 1154"/>
                <a:gd name="T37" fmla="*/ 3145 h 665"/>
                <a:gd name="T38" fmla="*/ 2 w 1154"/>
                <a:gd name="T39" fmla="*/ 2968 h 665"/>
                <a:gd name="T40" fmla="*/ 2 w 1154"/>
                <a:gd name="T41" fmla="*/ 2583 h 665"/>
                <a:gd name="T42" fmla="*/ 2 w 1154"/>
                <a:gd name="T43" fmla="*/ 2086 h 665"/>
                <a:gd name="T44" fmla="*/ 2 w 1154"/>
                <a:gd name="T45" fmla="*/ 1706 h 665"/>
                <a:gd name="T46" fmla="*/ 2 w 1154"/>
                <a:gd name="T47" fmla="*/ 1461 h 665"/>
                <a:gd name="T48" fmla="*/ 2 w 1154"/>
                <a:gd name="T49" fmla="*/ 1325 h 665"/>
                <a:gd name="T50" fmla="*/ 1 w 1154"/>
                <a:gd name="T51" fmla="*/ 1222 h 665"/>
                <a:gd name="T52" fmla="*/ 1 w 1154"/>
                <a:gd name="T53" fmla="*/ 1168 h 665"/>
                <a:gd name="T54" fmla="*/ 1 w 1154"/>
                <a:gd name="T55" fmla="*/ 1090 h 665"/>
                <a:gd name="T56" fmla="*/ 0 w 1154"/>
                <a:gd name="T57" fmla="*/ 1047 h 665"/>
                <a:gd name="T58" fmla="*/ 0 w 1154"/>
                <a:gd name="T59" fmla="*/ 986 h 665"/>
                <a:gd name="T60" fmla="*/ 0 w 1154"/>
                <a:gd name="T61" fmla="*/ 876 h 665"/>
                <a:gd name="T62" fmla="*/ 0 w 1154"/>
                <a:gd name="T63" fmla="*/ 717 h 665"/>
                <a:gd name="T64" fmla="*/ 0 w 1154"/>
                <a:gd name="T65" fmla="*/ 513 h 665"/>
                <a:gd name="T66" fmla="*/ 0 w 1154"/>
                <a:gd name="T67" fmla="*/ 280 h 665"/>
                <a:gd name="T68" fmla="*/ 0 w 1154"/>
                <a:gd name="T69" fmla="*/ 0 h 6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54"/>
                <a:gd name="T106" fmla="*/ 0 h 665"/>
                <a:gd name="T107" fmla="*/ 1154 w 1154"/>
                <a:gd name="T108" fmla="*/ 665 h 6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54" h="665">
                  <a:moveTo>
                    <a:pt x="88" y="0"/>
                  </a:moveTo>
                  <a:lnTo>
                    <a:pt x="68" y="17"/>
                  </a:lnTo>
                  <a:lnTo>
                    <a:pt x="47" y="48"/>
                  </a:lnTo>
                  <a:lnTo>
                    <a:pt x="29" y="75"/>
                  </a:lnTo>
                  <a:lnTo>
                    <a:pt x="16" y="103"/>
                  </a:lnTo>
                  <a:lnTo>
                    <a:pt x="8" y="129"/>
                  </a:lnTo>
                  <a:lnTo>
                    <a:pt x="1" y="160"/>
                  </a:lnTo>
                  <a:lnTo>
                    <a:pt x="1" y="202"/>
                  </a:lnTo>
                  <a:lnTo>
                    <a:pt x="0" y="242"/>
                  </a:lnTo>
                  <a:lnTo>
                    <a:pt x="2" y="280"/>
                  </a:lnTo>
                  <a:lnTo>
                    <a:pt x="8" y="305"/>
                  </a:lnTo>
                  <a:lnTo>
                    <a:pt x="18" y="332"/>
                  </a:lnTo>
                  <a:lnTo>
                    <a:pt x="32" y="353"/>
                  </a:lnTo>
                  <a:lnTo>
                    <a:pt x="51" y="371"/>
                  </a:lnTo>
                  <a:lnTo>
                    <a:pt x="69" y="386"/>
                  </a:lnTo>
                  <a:lnTo>
                    <a:pt x="91" y="398"/>
                  </a:lnTo>
                  <a:lnTo>
                    <a:pt x="118" y="409"/>
                  </a:lnTo>
                  <a:lnTo>
                    <a:pt x="150" y="417"/>
                  </a:lnTo>
                  <a:lnTo>
                    <a:pt x="188" y="421"/>
                  </a:lnTo>
                  <a:lnTo>
                    <a:pt x="240" y="423"/>
                  </a:lnTo>
                  <a:lnTo>
                    <a:pt x="520" y="435"/>
                  </a:lnTo>
                  <a:lnTo>
                    <a:pt x="801" y="443"/>
                  </a:lnTo>
                  <a:lnTo>
                    <a:pt x="844" y="447"/>
                  </a:lnTo>
                  <a:lnTo>
                    <a:pt x="883" y="452"/>
                  </a:lnTo>
                  <a:lnTo>
                    <a:pt x="922" y="459"/>
                  </a:lnTo>
                  <a:lnTo>
                    <a:pt x="961" y="467"/>
                  </a:lnTo>
                  <a:lnTo>
                    <a:pt x="996" y="478"/>
                  </a:lnTo>
                  <a:lnTo>
                    <a:pt x="1017" y="488"/>
                  </a:lnTo>
                  <a:lnTo>
                    <a:pt x="1041" y="506"/>
                  </a:lnTo>
                  <a:lnTo>
                    <a:pt x="1058" y="522"/>
                  </a:lnTo>
                  <a:lnTo>
                    <a:pt x="1072" y="542"/>
                  </a:lnTo>
                  <a:lnTo>
                    <a:pt x="1082" y="564"/>
                  </a:lnTo>
                  <a:lnTo>
                    <a:pt x="1090" y="594"/>
                  </a:lnTo>
                  <a:lnTo>
                    <a:pt x="1097" y="622"/>
                  </a:lnTo>
                  <a:lnTo>
                    <a:pt x="1101" y="643"/>
                  </a:lnTo>
                  <a:lnTo>
                    <a:pt x="1102" y="665"/>
                  </a:lnTo>
                  <a:lnTo>
                    <a:pt x="1123" y="646"/>
                  </a:lnTo>
                  <a:lnTo>
                    <a:pt x="1134" y="631"/>
                  </a:lnTo>
                  <a:lnTo>
                    <a:pt x="1144" y="615"/>
                  </a:lnTo>
                  <a:lnTo>
                    <a:pt x="1150" y="595"/>
                  </a:lnTo>
                  <a:lnTo>
                    <a:pt x="1154" y="567"/>
                  </a:lnTo>
                  <a:lnTo>
                    <a:pt x="1153" y="518"/>
                  </a:lnTo>
                  <a:lnTo>
                    <a:pt x="1150" y="467"/>
                  </a:lnTo>
                  <a:lnTo>
                    <a:pt x="1148" y="417"/>
                  </a:lnTo>
                  <a:lnTo>
                    <a:pt x="1142" y="369"/>
                  </a:lnTo>
                  <a:lnTo>
                    <a:pt x="1137" y="342"/>
                  </a:lnTo>
                  <a:lnTo>
                    <a:pt x="1128" y="316"/>
                  </a:lnTo>
                  <a:lnTo>
                    <a:pt x="1113" y="293"/>
                  </a:lnTo>
                  <a:lnTo>
                    <a:pt x="1097" y="277"/>
                  </a:lnTo>
                  <a:lnTo>
                    <a:pt x="1078" y="265"/>
                  </a:lnTo>
                  <a:lnTo>
                    <a:pt x="1050" y="254"/>
                  </a:lnTo>
                  <a:lnTo>
                    <a:pt x="1019" y="245"/>
                  </a:lnTo>
                  <a:lnTo>
                    <a:pt x="981" y="238"/>
                  </a:lnTo>
                  <a:lnTo>
                    <a:pt x="939" y="234"/>
                  </a:lnTo>
                  <a:lnTo>
                    <a:pt x="887" y="231"/>
                  </a:lnTo>
                  <a:lnTo>
                    <a:pt x="611" y="219"/>
                  </a:lnTo>
                  <a:lnTo>
                    <a:pt x="369" y="214"/>
                  </a:lnTo>
                  <a:lnTo>
                    <a:pt x="306" y="210"/>
                  </a:lnTo>
                  <a:lnTo>
                    <a:pt x="267" y="206"/>
                  </a:lnTo>
                  <a:lnTo>
                    <a:pt x="229" y="198"/>
                  </a:lnTo>
                  <a:lnTo>
                    <a:pt x="197" y="188"/>
                  </a:lnTo>
                  <a:lnTo>
                    <a:pt x="166" y="176"/>
                  </a:lnTo>
                  <a:lnTo>
                    <a:pt x="139" y="163"/>
                  </a:lnTo>
                  <a:lnTo>
                    <a:pt x="116" y="144"/>
                  </a:lnTo>
                  <a:lnTo>
                    <a:pt x="100" y="124"/>
                  </a:lnTo>
                  <a:lnTo>
                    <a:pt x="90" y="103"/>
                  </a:lnTo>
                  <a:lnTo>
                    <a:pt x="83" y="78"/>
                  </a:lnTo>
                  <a:lnTo>
                    <a:pt x="80" y="56"/>
                  </a:lnTo>
                  <a:lnTo>
                    <a:pt x="83" y="33"/>
                  </a:lnTo>
                  <a:lnTo>
                    <a:pt x="88" y="0"/>
                  </a:lnTo>
                  <a:close/>
                </a:path>
              </a:pathLst>
            </a:custGeom>
            <a:solidFill>
              <a:srgbClr val="FF0000"/>
            </a:solidFill>
            <a:ln w="17463">
              <a:solidFill>
                <a:srgbClr val="FF0000"/>
              </a:solidFill>
              <a:round/>
              <a:headEnd/>
              <a:tailEnd/>
            </a:ln>
          </p:spPr>
          <p:txBody>
            <a:bodyPr/>
            <a:lstStyle/>
            <a:p>
              <a:endParaRPr lang="en-US"/>
            </a:p>
          </p:txBody>
        </p:sp>
        <p:sp>
          <p:nvSpPr>
            <p:cNvPr id="129037" name="Freeform 15"/>
            <p:cNvSpPr>
              <a:spLocks/>
            </p:cNvSpPr>
            <p:nvPr/>
          </p:nvSpPr>
          <p:spPr bwMode="auto">
            <a:xfrm rot="1800000">
              <a:off x="3446" y="2328"/>
              <a:ext cx="561" cy="843"/>
            </a:xfrm>
            <a:custGeom>
              <a:avLst/>
              <a:gdLst>
                <a:gd name="T0" fmla="*/ 0 w 1128"/>
                <a:gd name="T1" fmla="*/ 123 h 705"/>
                <a:gd name="T2" fmla="*/ 0 w 1128"/>
                <a:gd name="T3" fmla="*/ 323 h 705"/>
                <a:gd name="T4" fmla="*/ 0 w 1128"/>
                <a:gd name="T5" fmla="*/ 606 h 705"/>
                <a:gd name="T6" fmla="*/ 0 w 1128"/>
                <a:gd name="T7" fmla="*/ 961 h 705"/>
                <a:gd name="T8" fmla="*/ 0 w 1128"/>
                <a:gd name="T9" fmla="*/ 1374 h 705"/>
                <a:gd name="T10" fmla="*/ 0 w 1128"/>
                <a:gd name="T11" fmla="*/ 1641 h 705"/>
                <a:gd name="T12" fmla="*/ 0 w 1128"/>
                <a:gd name="T13" fmla="*/ 1840 h 705"/>
                <a:gd name="T14" fmla="*/ 0 w 1128"/>
                <a:gd name="T15" fmla="*/ 1983 h 705"/>
                <a:gd name="T16" fmla="*/ 0 w 1128"/>
                <a:gd name="T17" fmla="*/ 2072 h 705"/>
                <a:gd name="T18" fmla="*/ 0 w 1128"/>
                <a:gd name="T19" fmla="*/ 2096 h 705"/>
                <a:gd name="T20" fmla="*/ 1 w 1128"/>
                <a:gd name="T21" fmla="*/ 2198 h 705"/>
                <a:gd name="T22" fmla="*/ 1 w 1128"/>
                <a:gd name="T23" fmla="*/ 2248 h 705"/>
                <a:gd name="T24" fmla="*/ 1 w 1128"/>
                <a:gd name="T25" fmla="*/ 2321 h 705"/>
                <a:gd name="T26" fmla="*/ 1 w 1128"/>
                <a:gd name="T27" fmla="*/ 2452 h 705"/>
                <a:gd name="T28" fmla="*/ 1 w 1128"/>
                <a:gd name="T29" fmla="*/ 2622 h 705"/>
                <a:gd name="T30" fmla="*/ 2 w 1128"/>
                <a:gd name="T31" fmla="*/ 2820 h 705"/>
                <a:gd name="T32" fmla="*/ 2 w 1128"/>
                <a:gd name="T33" fmla="*/ 3104 h 705"/>
                <a:gd name="T34" fmla="*/ 2 w 1128"/>
                <a:gd name="T35" fmla="*/ 3318 h 705"/>
                <a:gd name="T36" fmla="*/ 2 w 1128"/>
                <a:gd name="T37" fmla="*/ 3521 h 705"/>
                <a:gd name="T38" fmla="*/ 2 w 1128"/>
                <a:gd name="T39" fmla="*/ 3374 h 705"/>
                <a:gd name="T40" fmla="*/ 2 w 1128"/>
                <a:gd name="T41" fmla="*/ 3189 h 705"/>
                <a:gd name="T42" fmla="*/ 2 w 1128"/>
                <a:gd name="T43" fmla="*/ 2997 h 705"/>
                <a:gd name="T44" fmla="*/ 2 w 1128"/>
                <a:gd name="T45" fmla="*/ 2586 h 705"/>
                <a:gd name="T46" fmla="*/ 2 w 1128"/>
                <a:gd name="T47" fmla="*/ 2072 h 705"/>
                <a:gd name="T48" fmla="*/ 2 w 1128"/>
                <a:gd name="T49" fmla="*/ 1688 h 705"/>
                <a:gd name="T50" fmla="*/ 2 w 1128"/>
                <a:gd name="T51" fmla="*/ 1448 h 705"/>
                <a:gd name="T52" fmla="*/ 2 w 1128"/>
                <a:gd name="T53" fmla="*/ 1300 h 705"/>
                <a:gd name="T54" fmla="*/ 1 w 1128"/>
                <a:gd name="T55" fmla="*/ 1197 h 705"/>
                <a:gd name="T56" fmla="*/ 1 w 1128"/>
                <a:gd name="T57" fmla="*/ 1147 h 705"/>
                <a:gd name="T58" fmla="*/ 1 w 1128"/>
                <a:gd name="T59" fmla="*/ 1074 h 705"/>
                <a:gd name="T60" fmla="*/ 0 w 1128"/>
                <a:gd name="T61" fmla="*/ 1028 h 705"/>
                <a:gd name="T62" fmla="*/ 0 w 1128"/>
                <a:gd name="T63" fmla="*/ 970 h 705"/>
                <a:gd name="T64" fmla="*/ 0 w 1128"/>
                <a:gd name="T65" fmla="*/ 860 h 705"/>
                <a:gd name="T66" fmla="*/ 0 w 1128"/>
                <a:gd name="T67" fmla="*/ 700 h 705"/>
                <a:gd name="T68" fmla="*/ 0 w 1128"/>
                <a:gd name="T69" fmla="*/ 495 h 705"/>
                <a:gd name="T70" fmla="*/ 0 w 1128"/>
                <a:gd name="T71" fmla="*/ 253 h 705"/>
                <a:gd name="T72" fmla="*/ 0 w 1128"/>
                <a:gd name="T73" fmla="*/ 0 h 7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28"/>
                <a:gd name="T112" fmla="*/ 0 h 705"/>
                <a:gd name="T113" fmla="*/ 1128 w 1128"/>
                <a:gd name="T114" fmla="*/ 705 h 7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28" h="705">
                  <a:moveTo>
                    <a:pt x="106" y="0"/>
                  </a:moveTo>
                  <a:lnTo>
                    <a:pt x="70" y="24"/>
                  </a:lnTo>
                  <a:lnTo>
                    <a:pt x="48" y="44"/>
                  </a:lnTo>
                  <a:lnTo>
                    <a:pt x="33" y="64"/>
                  </a:lnTo>
                  <a:lnTo>
                    <a:pt x="21" y="89"/>
                  </a:lnTo>
                  <a:lnTo>
                    <a:pt x="10" y="121"/>
                  </a:lnTo>
                  <a:lnTo>
                    <a:pt x="5" y="164"/>
                  </a:lnTo>
                  <a:lnTo>
                    <a:pt x="0" y="192"/>
                  </a:lnTo>
                  <a:lnTo>
                    <a:pt x="0" y="233"/>
                  </a:lnTo>
                  <a:lnTo>
                    <a:pt x="4" y="275"/>
                  </a:lnTo>
                  <a:lnTo>
                    <a:pt x="9" y="301"/>
                  </a:lnTo>
                  <a:lnTo>
                    <a:pt x="20" y="328"/>
                  </a:lnTo>
                  <a:lnTo>
                    <a:pt x="33" y="349"/>
                  </a:lnTo>
                  <a:lnTo>
                    <a:pt x="49" y="369"/>
                  </a:lnTo>
                  <a:lnTo>
                    <a:pt x="70" y="384"/>
                  </a:lnTo>
                  <a:lnTo>
                    <a:pt x="91" y="396"/>
                  </a:lnTo>
                  <a:lnTo>
                    <a:pt x="117" y="406"/>
                  </a:lnTo>
                  <a:lnTo>
                    <a:pt x="149" y="415"/>
                  </a:lnTo>
                  <a:lnTo>
                    <a:pt x="185" y="419"/>
                  </a:lnTo>
                  <a:lnTo>
                    <a:pt x="236" y="420"/>
                  </a:lnTo>
                  <a:lnTo>
                    <a:pt x="509" y="432"/>
                  </a:lnTo>
                  <a:lnTo>
                    <a:pt x="782" y="440"/>
                  </a:lnTo>
                  <a:lnTo>
                    <a:pt x="824" y="444"/>
                  </a:lnTo>
                  <a:lnTo>
                    <a:pt x="867" y="450"/>
                  </a:lnTo>
                  <a:lnTo>
                    <a:pt x="900" y="456"/>
                  </a:lnTo>
                  <a:lnTo>
                    <a:pt x="938" y="464"/>
                  </a:lnTo>
                  <a:lnTo>
                    <a:pt x="973" y="475"/>
                  </a:lnTo>
                  <a:lnTo>
                    <a:pt x="1000" y="491"/>
                  </a:lnTo>
                  <a:lnTo>
                    <a:pt x="1021" y="506"/>
                  </a:lnTo>
                  <a:lnTo>
                    <a:pt x="1035" y="524"/>
                  </a:lnTo>
                  <a:lnTo>
                    <a:pt x="1050" y="544"/>
                  </a:lnTo>
                  <a:lnTo>
                    <a:pt x="1058" y="564"/>
                  </a:lnTo>
                  <a:lnTo>
                    <a:pt x="1065" y="590"/>
                  </a:lnTo>
                  <a:lnTo>
                    <a:pt x="1071" y="621"/>
                  </a:lnTo>
                  <a:lnTo>
                    <a:pt x="1075" y="642"/>
                  </a:lnTo>
                  <a:lnTo>
                    <a:pt x="1078" y="664"/>
                  </a:lnTo>
                  <a:lnTo>
                    <a:pt x="1079" y="685"/>
                  </a:lnTo>
                  <a:lnTo>
                    <a:pt x="1075" y="705"/>
                  </a:lnTo>
                  <a:lnTo>
                    <a:pt x="1087" y="691"/>
                  </a:lnTo>
                  <a:lnTo>
                    <a:pt x="1098" y="676"/>
                  </a:lnTo>
                  <a:lnTo>
                    <a:pt x="1109" y="657"/>
                  </a:lnTo>
                  <a:lnTo>
                    <a:pt x="1117" y="638"/>
                  </a:lnTo>
                  <a:lnTo>
                    <a:pt x="1122" y="622"/>
                  </a:lnTo>
                  <a:lnTo>
                    <a:pt x="1126" y="600"/>
                  </a:lnTo>
                  <a:lnTo>
                    <a:pt x="1128" y="565"/>
                  </a:lnTo>
                  <a:lnTo>
                    <a:pt x="1126" y="518"/>
                  </a:lnTo>
                  <a:lnTo>
                    <a:pt x="1124" y="464"/>
                  </a:lnTo>
                  <a:lnTo>
                    <a:pt x="1121" y="415"/>
                  </a:lnTo>
                  <a:lnTo>
                    <a:pt x="1116" y="366"/>
                  </a:lnTo>
                  <a:lnTo>
                    <a:pt x="1110" y="338"/>
                  </a:lnTo>
                  <a:lnTo>
                    <a:pt x="1101" y="312"/>
                  </a:lnTo>
                  <a:lnTo>
                    <a:pt x="1086" y="289"/>
                  </a:lnTo>
                  <a:lnTo>
                    <a:pt x="1071" y="272"/>
                  </a:lnTo>
                  <a:lnTo>
                    <a:pt x="1052" y="260"/>
                  </a:lnTo>
                  <a:lnTo>
                    <a:pt x="1026" y="249"/>
                  </a:lnTo>
                  <a:lnTo>
                    <a:pt x="995" y="239"/>
                  </a:lnTo>
                  <a:lnTo>
                    <a:pt x="958" y="233"/>
                  </a:lnTo>
                  <a:lnTo>
                    <a:pt x="918" y="229"/>
                  </a:lnTo>
                  <a:lnTo>
                    <a:pt x="867" y="226"/>
                  </a:lnTo>
                  <a:lnTo>
                    <a:pt x="598" y="215"/>
                  </a:lnTo>
                  <a:lnTo>
                    <a:pt x="361" y="210"/>
                  </a:lnTo>
                  <a:lnTo>
                    <a:pt x="301" y="206"/>
                  </a:lnTo>
                  <a:lnTo>
                    <a:pt x="258" y="202"/>
                  </a:lnTo>
                  <a:lnTo>
                    <a:pt x="224" y="194"/>
                  </a:lnTo>
                  <a:lnTo>
                    <a:pt x="195" y="184"/>
                  </a:lnTo>
                  <a:lnTo>
                    <a:pt x="164" y="172"/>
                  </a:lnTo>
                  <a:lnTo>
                    <a:pt x="138" y="159"/>
                  </a:lnTo>
                  <a:lnTo>
                    <a:pt x="115" y="140"/>
                  </a:lnTo>
                  <a:lnTo>
                    <a:pt x="101" y="120"/>
                  </a:lnTo>
                  <a:lnTo>
                    <a:pt x="90" y="99"/>
                  </a:lnTo>
                  <a:lnTo>
                    <a:pt x="83" y="74"/>
                  </a:lnTo>
                  <a:lnTo>
                    <a:pt x="82" y="51"/>
                  </a:lnTo>
                  <a:lnTo>
                    <a:pt x="83" y="28"/>
                  </a:lnTo>
                  <a:lnTo>
                    <a:pt x="106" y="0"/>
                  </a:lnTo>
                  <a:close/>
                </a:path>
              </a:pathLst>
            </a:custGeom>
            <a:solidFill>
              <a:srgbClr val="FF0000"/>
            </a:solidFill>
            <a:ln w="17463">
              <a:solidFill>
                <a:srgbClr val="FF0000"/>
              </a:solidFill>
              <a:round/>
              <a:headEnd/>
              <a:tailEnd/>
            </a:ln>
          </p:spPr>
          <p:txBody>
            <a:bodyPr/>
            <a:lstStyle/>
            <a:p>
              <a:endParaRPr lang="en-US"/>
            </a:p>
          </p:txBody>
        </p:sp>
      </p:grpSp>
      <p:sp>
        <p:nvSpPr>
          <p:cNvPr id="14" name="Slide Number Placeholder 13"/>
          <p:cNvSpPr>
            <a:spLocks noGrp="1"/>
          </p:cNvSpPr>
          <p:nvPr>
            <p:ph type="sldNum" sz="quarter" idx="12"/>
          </p:nvPr>
        </p:nvSpPr>
        <p:spPr/>
        <p:txBody>
          <a:bodyPr/>
          <a:lstStyle/>
          <a:p>
            <a:pPr>
              <a:defRPr/>
            </a:pPr>
            <a:fld id="{6BB7927A-6994-4AAB-9E74-285098BA54D6}" type="slidenum">
              <a:rPr lang="en-US" smtClean="0"/>
              <a:pPr>
                <a:defRPr/>
              </a:pPr>
              <a:t>61</a:t>
            </a:fld>
            <a:endParaRPr lang="en-US" dirty="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r>
              <a:rPr lang="en-US" smtClean="0"/>
              <a:t>Direct vs. Indirect Effects</a:t>
            </a:r>
          </a:p>
        </p:txBody>
      </p:sp>
      <p:sp>
        <p:nvSpPr>
          <p:cNvPr id="130051" name="Rectangle 6"/>
          <p:cNvSpPr>
            <a:spLocks noGrp="1" noChangeArrowheads="1"/>
          </p:cNvSpPr>
          <p:nvPr>
            <p:ph type="body" sz="half" idx="2"/>
          </p:nvPr>
        </p:nvSpPr>
        <p:spPr>
          <a:xfrm>
            <a:off x="4648200" y="1981200"/>
            <a:ext cx="3810000" cy="3886200"/>
          </a:xfrm>
        </p:spPr>
        <p:txBody>
          <a:bodyPr/>
          <a:lstStyle/>
          <a:p>
            <a:pPr algn="ctr">
              <a:buFontTx/>
              <a:buNone/>
            </a:pPr>
            <a:r>
              <a:rPr lang="en-US" sz="2400" i="1" smtClean="0"/>
              <a:t>Indirect</a:t>
            </a:r>
          </a:p>
          <a:p>
            <a:pPr algn="ctr">
              <a:buFontTx/>
              <a:buNone/>
            </a:pPr>
            <a:endParaRPr lang="en-US" sz="2400" smtClean="0"/>
          </a:p>
          <a:p>
            <a:r>
              <a:rPr lang="en-US" sz="2400" smtClean="0"/>
              <a:t>Produced by later chemical reaction of free radicals</a:t>
            </a:r>
          </a:p>
          <a:p>
            <a:r>
              <a:rPr lang="en-US" sz="2400" smtClean="0"/>
              <a:t>Example is a DNA strand break caused by (OH</a:t>
            </a:r>
            <a:r>
              <a:rPr lang="en-US" sz="2400" b="1" smtClean="0"/>
              <a:t>.</a:t>
            </a:r>
            <a:r>
              <a:rPr lang="en-US" sz="2400" smtClean="0"/>
              <a:t>) radical attacking a DNA sugar</a:t>
            </a:r>
            <a:endParaRPr lang="en-US" smtClean="0"/>
          </a:p>
        </p:txBody>
      </p:sp>
      <p:grpSp>
        <p:nvGrpSpPr>
          <p:cNvPr id="130052" name="Group 21"/>
          <p:cNvGrpSpPr>
            <a:grpSpLocks/>
          </p:cNvGrpSpPr>
          <p:nvPr/>
        </p:nvGrpSpPr>
        <p:grpSpPr bwMode="auto">
          <a:xfrm>
            <a:off x="806450" y="1849438"/>
            <a:ext cx="3133725" cy="4170362"/>
            <a:chOff x="508" y="851"/>
            <a:chExt cx="1974" cy="2627"/>
          </a:xfrm>
        </p:grpSpPr>
        <p:sp>
          <p:nvSpPr>
            <p:cNvPr id="130053" name="Freeform 9"/>
            <p:cNvSpPr>
              <a:spLocks/>
            </p:cNvSpPr>
            <p:nvPr/>
          </p:nvSpPr>
          <p:spPr bwMode="auto">
            <a:xfrm rot="2479633">
              <a:off x="508" y="2494"/>
              <a:ext cx="484" cy="984"/>
            </a:xfrm>
            <a:custGeom>
              <a:avLst/>
              <a:gdLst>
                <a:gd name="T0" fmla="*/ 0 w 1019"/>
                <a:gd name="T1" fmla="*/ 1412 h 830"/>
                <a:gd name="T2" fmla="*/ 1 w 1019"/>
                <a:gd name="T3" fmla="*/ 1241 h 830"/>
                <a:gd name="T4" fmla="*/ 1 w 1019"/>
                <a:gd name="T5" fmla="*/ 1017 h 830"/>
                <a:gd name="T6" fmla="*/ 1 w 1019"/>
                <a:gd name="T7" fmla="*/ 820 h 830"/>
                <a:gd name="T8" fmla="*/ 1 w 1019"/>
                <a:gd name="T9" fmla="*/ 648 h 830"/>
                <a:gd name="T10" fmla="*/ 1 w 1019"/>
                <a:gd name="T11" fmla="*/ 500 h 830"/>
                <a:gd name="T12" fmla="*/ 1 w 1019"/>
                <a:gd name="T13" fmla="*/ 356 h 830"/>
                <a:gd name="T14" fmla="*/ 1 w 1019"/>
                <a:gd name="T15" fmla="*/ 198 h 830"/>
                <a:gd name="T16" fmla="*/ 1 w 1019"/>
                <a:gd name="T17" fmla="*/ 0 h 830"/>
                <a:gd name="T18" fmla="*/ 1 w 1019"/>
                <a:gd name="T19" fmla="*/ 36 h 830"/>
                <a:gd name="T20" fmla="*/ 1 w 1019"/>
                <a:gd name="T21" fmla="*/ 126 h 830"/>
                <a:gd name="T22" fmla="*/ 1 w 1019"/>
                <a:gd name="T23" fmla="*/ 235 h 830"/>
                <a:gd name="T24" fmla="*/ 1 w 1019"/>
                <a:gd name="T25" fmla="*/ 392 h 830"/>
                <a:gd name="T26" fmla="*/ 1 w 1019"/>
                <a:gd name="T27" fmla="*/ 520 h 830"/>
                <a:gd name="T28" fmla="*/ 1 w 1019"/>
                <a:gd name="T29" fmla="*/ 648 h 830"/>
                <a:gd name="T30" fmla="*/ 1 w 1019"/>
                <a:gd name="T31" fmla="*/ 780 h 830"/>
                <a:gd name="T32" fmla="*/ 1 w 1019"/>
                <a:gd name="T33" fmla="*/ 945 h 830"/>
                <a:gd name="T34" fmla="*/ 1 w 1019"/>
                <a:gd name="T35" fmla="*/ 1073 h 830"/>
                <a:gd name="T36" fmla="*/ 1 w 1019"/>
                <a:gd name="T37" fmla="*/ 1191 h 830"/>
                <a:gd name="T38" fmla="*/ 1 w 1019"/>
                <a:gd name="T39" fmla="*/ 1317 h 830"/>
                <a:gd name="T40" fmla="*/ 1 w 1019"/>
                <a:gd name="T41" fmla="*/ 1417 h 830"/>
                <a:gd name="T42" fmla="*/ 1 w 1019"/>
                <a:gd name="T43" fmla="*/ 1501 h 830"/>
                <a:gd name="T44" fmla="*/ 0 w 1019"/>
                <a:gd name="T45" fmla="*/ 2548 h 830"/>
                <a:gd name="T46" fmla="*/ 0 w 1019"/>
                <a:gd name="T47" fmla="*/ 3385 h 830"/>
                <a:gd name="T48" fmla="*/ 0 w 1019"/>
                <a:gd name="T49" fmla="*/ 3495 h 830"/>
                <a:gd name="T50" fmla="*/ 0 w 1019"/>
                <a:gd name="T51" fmla="*/ 3548 h 830"/>
                <a:gd name="T52" fmla="*/ 0 w 1019"/>
                <a:gd name="T53" fmla="*/ 3616 h 830"/>
                <a:gd name="T54" fmla="*/ 0 w 1019"/>
                <a:gd name="T55" fmla="*/ 3701 h 830"/>
                <a:gd name="T56" fmla="*/ 0 w 1019"/>
                <a:gd name="T57" fmla="*/ 3842 h 830"/>
                <a:gd name="T58" fmla="*/ 0 w 1019"/>
                <a:gd name="T59" fmla="*/ 3707 h 830"/>
                <a:gd name="T60" fmla="*/ 0 w 1019"/>
                <a:gd name="T61" fmla="*/ 3590 h 830"/>
                <a:gd name="T62" fmla="*/ 0 w 1019"/>
                <a:gd name="T63" fmla="*/ 3484 h 830"/>
                <a:gd name="T64" fmla="*/ 0 w 1019"/>
                <a:gd name="T65" fmla="*/ 3393 h 830"/>
                <a:gd name="T66" fmla="*/ 0 w 1019"/>
                <a:gd name="T67" fmla="*/ 3283 h 830"/>
                <a:gd name="T68" fmla="*/ 0 w 1019"/>
                <a:gd name="T69" fmla="*/ 3173 h 830"/>
                <a:gd name="T70" fmla="*/ 0 w 1019"/>
                <a:gd name="T71" fmla="*/ 3055 h 830"/>
                <a:gd name="T72" fmla="*/ 0 w 1019"/>
                <a:gd name="T73" fmla="*/ 2983 h 830"/>
                <a:gd name="T74" fmla="*/ 0 w 1019"/>
                <a:gd name="T75" fmla="*/ 2916 h 830"/>
                <a:gd name="T76" fmla="*/ 0 w 1019"/>
                <a:gd name="T77" fmla="*/ 2841 h 830"/>
                <a:gd name="T78" fmla="*/ 0 w 1019"/>
                <a:gd name="T79" fmla="*/ 2728 h 830"/>
                <a:gd name="T80" fmla="*/ 0 w 1019"/>
                <a:gd name="T81" fmla="*/ 2569 h 830"/>
                <a:gd name="T82" fmla="*/ 0 w 1019"/>
                <a:gd name="T83" fmla="*/ 2398 h 830"/>
                <a:gd name="T84" fmla="*/ 0 w 1019"/>
                <a:gd name="T85" fmla="*/ 1412 h 8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19"/>
                <a:gd name="T130" fmla="*/ 0 h 830"/>
                <a:gd name="T131" fmla="*/ 1019 w 1019"/>
                <a:gd name="T132" fmla="*/ 830 h 8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19" h="830">
                  <a:moveTo>
                    <a:pt x="603" y="305"/>
                  </a:moveTo>
                  <a:lnTo>
                    <a:pt x="660" y="268"/>
                  </a:lnTo>
                  <a:lnTo>
                    <a:pt x="727" y="220"/>
                  </a:lnTo>
                  <a:lnTo>
                    <a:pt x="783" y="178"/>
                  </a:lnTo>
                  <a:lnTo>
                    <a:pt x="820" y="140"/>
                  </a:lnTo>
                  <a:lnTo>
                    <a:pt x="844" y="108"/>
                  </a:lnTo>
                  <a:lnTo>
                    <a:pt x="863" y="77"/>
                  </a:lnTo>
                  <a:lnTo>
                    <a:pt x="875" y="43"/>
                  </a:lnTo>
                  <a:lnTo>
                    <a:pt x="883" y="0"/>
                  </a:lnTo>
                  <a:lnTo>
                    <a:pt x="915" y="8"/>
                  </a:lnTo>
                  <a:lnTo>
                    <a:pt x="941" y="27"/>
                  </a:lnTo>
                  <a:lnTo>
                    <a:pt x="972" y="51"/>
                  </a:lnTo>
                  <a:lnTo>
                    <a:pt x="988" y="84"/>
                  </a:lnTo>
                  <a:lnTo>
                    <a:pt x="999" y="112"/>
                  </a:lnTo>
                  <a:lnTo>
                    <a:pt x="1007" y="140"/>
                  </a:lnTo>
                  <a:lnTo>
                    <a:pt x="1015" y="169"/>
                  </a:lnTo>
                  <a:lnTo>
                    <a:pt x="1019" y="204"/>
                  </a:lnTo>
                  <a:lnTo>
                    <a:pt x="1015" y="232"/>
                  </a:lnTo>
                  <a:lnTo>
                    <a:pt x="996" y="257"/>
                  </a:lnTo>
                  <a:lnTo>
                    <a:pt x="972" y="284"/>
                  </a:lnTo>
                  <a:lnTo>
                    <a:pt x="947" y="306"/>
                  </a:lnTo>
                  <a:lnTo>
                    <a:pt x="915" y="325"/>
                  </a:lnTo>
                  <a:lnTo>
                    <a:pt x="572" y="551"/>
                  </a:lnTo>
                  <a:lnTo>
                    <a:pt x="260" y="731"/>
                  </a:lnTo>
                  <a:lnTo>
                    <a:pt x="217" y="756"/>
                  </a:lnTo>
                  <a:lnTo>
                    <a:pt x="197" y="768"/>
                  </a:lnTo>
                  <a:lnTo>
                    <a:pt x="181" y="781"/>
                  </a:lnTo>
                  <a:lnTo>
                    <a:pt x="169" y="800"/>
                  </a:lnTo>
                  <a:lnTo>
                    <a:pt x="165" y="830"/>
                  </a:lnTo>
                  <a:lnTo>
                    <a:pt x="91" y="801"/>
                  </a:lnTo>
                  <a:lnTo>
                    <a:pt x="37" y="776"/>
                  </a:lnTo>
                  <a:lnTo>
                    <a:pt x="17" y="753"/>
                  </a:lnTo>
                  <a:lnTo>
                    <a:pt x="8" y="733"/>
                  </a:lnTo>
                  <a:lnTo>
                    <a:pt x="1" y="710"/>
                  </a:lnTo>
                  <a:lnTo>
                    <a:pt x="0" y="686"/>
                  </a:lnTo>
                  <a:lnTo>
                    <a:pt x="6" y="661"/>
                  </a:lnTo>
                  <a:lnTo>
                    <a:pt x="20" y="645"/>
                  </a:lnTo>
                  <a:lnTo>
                    <a:pt x="40" y="630"/>
                  </a:lnTo>
                  <a:lnTo>
                    <a:pt x="71" y="614"/>
                  </a:lnTo>
                  <a:lnTo>
                    <a:pt x="113" y="590"/>
                  </a:lnTo>
                  <a:lnTo>
                    <a:pt x="178" y="555"/>
                  </a:lnTo>
                  <a:lnTo>
                    <a:pt x="244" y="519"/>
                  </a:lnTo>
                  <a:lnTo>
                    <a:pt x="603" y="305"/>
                  </a:lnTo>
                  <a:close/>
                </a:path>
              </a:pathLst>
            </a:custGeom>
            <a:solidFill>
              <a:srgbClr val="800000"/>
            </a:solidFill>
            <a:ln w="17463">
              <a:solidFill>
                <a:srgbClr val="800000"/>
              </a:solidFill>
              <a:round/>
              <a:headEnd/>
              <a:tailEnd/>
            </a:ln>
          </p:spPr>
          <p:txBody>
            <a:bodyPr/>
            <a:lstStyle/>
            <a:p>
              <a:endParaRPr lang="en-US"/>
            </a:p>
          </p:txBody>
        </p:sp>
        <p:sp>
          <p:nvSpPr>
            <p:cNvPr id="130054" name="Freeform 10"/>
            <p:cNvSpPr>
              <a:spLocks/>
            </p:cNvSpPr>
            <p:nvPr/>
          </p:nvSpPr>
          <p:spPr bwMode="auto">
            <a:xfrm rot="2479633">
              <a:off x="615" y="2523"/>
              <a:ext cx="574" cy="846"/>
            </a:xfrm>
            <a:custGeom>
              <a:avLst/>
              <a:gdLst>
                <a:gd name="T0" fmla="*/ 0 w 1155"/>
                <a:gd name="T1" fmla="*/ 86 h 707"/>
                <a:gd name="T2" fmla="*/ 0 w 1155"/>
                <a:gd name="T3" fmla="*/ 377 h 707"/>
                <a:gd name="T4" fmla="*/ 0 w 1155"/>
                <a:gd name="T5" fmla="*/ 644 h 707"/>
                <a:gd name="T6" fmla="*/ 0 w 1155"/>
                <a:gd name="T7" fmla="*/ 982 h 707"/>
                <a:gd name="T8" fmla="*/ 0 w 1155"/>
                <a:gd name="T9" fmla="*/ 1398 h 707"/>
                <a:gd name="T10" fmla="*/ 0 w 1155"/>
                <a:gd name="T11" fmla="*/ 1662 h 707"/>
                <a:gd name="T12" fmla="*/ 0 w 1155"/>
                <a:gd name="T13" fmla="*/ 1864 h 707"/>
                <a:gd name="T14" fmla="*/ 0 w 1155"/>
                <a:gd name="T15" fmla="*/ 2002 h 707"/>
                <a:gd name="T16" fmla="*/ 0 w 1155"/>
                <a:gd name="T17" fmla="*/ 2095 h 707"/>
                <a:gd name="T18" fmla="*/ 0 w 1155"/>
                <a:gd name="T19" fmla="*/ 2125 h 707"/>
                <a:gd name="T20" fmla="*/ 1 w 1155"/>
                <a:gd name="T21" fmla="*/ 2229 h 707"/>
                <a:gd name="T22" fmla="*/ 1 w 1155"/>
                <a:gd name="T23" fmla="*/ 2284 h 707"/>
                <a:gd name="T24" fmla="*/ 1 w 1155"/>
                <a:gd name="T25" fmla="*/ 2350 h 707"/>
                <a:gd name="T26" fmla="*/ 1 w 1155"/>
                <a:gd name="T27" fmla="*/ 2483 h 707"/>
                <a:gd name="T28" fmla="*/ 2 w 1155"/>
                <a:gd name="T29" fmla="*/ 2641 h 707"/>
                <a:gd name="T30" fmla="*/ 2 w 1155"/>
                <a:gd name="T31" fmla="*/ 2838 h 707"/>
                <a:gd name="T32" fmla="*/ 2 w 1155"/>
                <a:gd name="T33" fmla="*/ 3120 h 707"/>
                <a:gd name="T34" fmla="*/ 2 w 1155"/>
                <a:gd name="T35" fmla="*/ 3345 h 707"/>
                <a:gd name="T36" fmla="*/ 2 w 1155"/>
                <a:gd name="T37" fmla="*/ 3555 h 707"/>
                <a:gd name="T38" fmla="*/ 2 w 1155"/>
                <a:gd name="T39" fmla="*/ 3407 h 707"/>
                <a:gd name="T40" fmla="*/ 2 w 1155"/>
                <a:gd name="T41" fmla="*/ 3209 h 707"/>
                <a:gd name="T42" fmla="*/ 2 w 1155"/>
                <a:gd name="T43" fmla="*/ 3017 h 707"/>
                <a:gd name="T44" fmla="*/ 2 w 1155"/>
                <a:gd name="T45" fmla="*/ 2612 h 707"/>
                <a:gd name="T46" fmla="*/ 2 w 1155"/>
                <a:gd name="T47" fmla="*/ 2095 h 707"/>
                <a:gd name="T48" fmla="*/ 2 w 1155"/>
                <a:gd name="T49" fmla="*/ 1711 h 707"/>
                <a:gd name="T50" fmla="*/ 2 w 1155"/>
                <a:gd name="T51" fmla="*/ 1468 h 707"/>
                <a:gd name="T52" fmla="*/ 2 w 1155"/>
                <a:gd name="T53" fmla="*/ 1326 h 707"/>
                <a:gd name="T54" fmla="*/ 1 w 1155"/>
                <a:gd name="T55" fmla="*/ 1222 h 707"/>
                <a:gd name="T56" fmla="*/ 1 w 1155"/>
                <a:gd name="T57" fmla="*/ 1175 h 707"/>
                <a:gd name="T58" fmla="*/ 1 w 1155"/>
                <a:gd name="T59" fmla="*/ 1095 h 707"/>
                <a:gd name="T60" fmla="*/ 0 w 1155"/>
                <a:gd name="T61" fmla="*/ 1047 h 707"/>
                <a:gd name="T62" fmla="*/ 0 w 1155"/>
                <a:gd name="T63" fmla="*/ 986 h 707"/>
                <a:gd name="T64" fmla="*/ 0 w 1155"/>
                <a:gd name="T65" fmla="*/ 878 h 707"/>
                <a:gd name="T66" fmla="*/ 0 w 1155"/>
                <a:gd name="T67" fmla="*/ 713 h 707"/>
                <a:gd name="T68" fmla="*/ 0 w 1155"/>
                <a:gd name="T69" fmla="*/ 517 h 707"/>
                <a:gd name="T70" fmla="*/ 0 w 1155"/>
                <a:gd name="T71" fmla="*/ 282 h 707"/>
                <a:gd name="T72" fmla="*/ 0 w 1155"/>
                <a:gd name="T73" fmla="*/ 0 h 70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55"/>
                <a:gd name="T112" fmla="*/ 0 h 707"/>
                <a:gd name="T113" fmla="*/ 1155 w 1155"/>
                <a:gd name="T114" fmla="*/ 707 h 70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55" h="707">
                  <a:moveTo>
                    <a:pt x="89" y="0"/>
                  </a:moveTo>
                  <a:lnTo>
                    <a:pt x="70" y="17"/>
                  </a:lnTo>
                  <a:lnTo>
                    <a:pt x="46" y="48"/>
                  </a:lnTo>
                  <a:lnTo>
                    <a:pt x="30" y="75"/>
                  </a:lnTo>
                  <a:lnTo>
                    <a:pt x="17" y="103"/>
                  </a:lnTo>
                  <a:lnTo>
                    <a:pt x="9" y="128"/>
                  </a:lnTo>
                  <a:lnTo>
                    <a:pt x="2" y="159"/>
                  </a:lnTo>
                  <a:lnTo>
                    <a:pt x="0" y="195"/>
                  </a:lnTo>
                  <a:lnTo>
                    <a:pt x="0" y="241"/>
                  </a:lnTo>
                  <a:lnTo>
                    <a:pt x="3" y="278"/>
                  </a:lnTo>
                  <a:lnTo>
                    <a:pt x="9" y="304"/>
                  </a:lnTo>
                  <a:lnTo>
                    <a:pt x="19" y="331"/>
                  </a:lnTo>
                  <a:lnTo>
                    <a:pt x="33" y="351"/>
                  </a:lnTo>
                  <a:lnTo>
                    <a:pt x="50" y="371"/>
                  </a:lnTo>
                  <a:lnTo>
                    <a:pt x="72" y="386"/>
                  </a:lnTo>
                  <a:lnTo>
                    <a:pt x="92" y="398"/>
                  </a:lnTo>
                  <a:lnTo>
                    <a:pt x="119" y="409"/>
                  </a:lnTo>
                  <a:lnTo>
                    <a:pt x="151" y="417"/>
                  </a:lnTo>
                  <a:lnTo>
                    <a:pt x="189" y="421"/>
                  </a:lnTo>
                  <a:lnTo>
                    <a:pt x="242" y="423"/>
                  </a:lnTo>
                  <a:lnTo>
                    <a:pt x="521" y="435"/>
                  </a:lnTo>
                  <a:lnTo>
                    <a:pt x="802" y="443"/>
                  </a:lnTo>
                  <a:lnTo>
                    <a:pt x="845" y="447"/>
                  </a:lnTo>
                  <a:lnTo>
                    <a:pt x="888" y="454"/>
                  </a:lnTo>
                  <a:lnTo>
                    <a:pt x="923" y="459"/>
                  </a:lnTo>
                  <a:lnTo>
                    <a:pt x="962" y="467"/>
                  </a:lnTo>
                  <a:lnTo>
                    <a:pt x="997" y="478"/>
                  </a:lnTo>
                  <a:lnTo>
                    <a:pt x="1025" y="494"/>
                  </a:lnTo>
                  <a:lnTo>
                    <a:pt x="1046" y="509"/>
                  </a:lnTo>
                  <a:lnTo>
                    <a:pt x="1061" y="525"/>
                  </a:lnTo>
                  <a:lnTo>
                    <a:pt x="1076" y="544"/>
                  </a:lnTo>
                  <a:lnTo>
                    <a:pt x="1084" y="564"/>
                  </a:lnTo>
                  <a:lnTo>
                    <a:pt x="1091" y="592"/>
                  </a:lnTo>
                  <a:lnTo>
                    <a:pt x="1098" y="620"/>
                  </a:lnTo>
                  <a:lnTo>
                    <a:pt x="1102" y="642"/>
                  </a:lnTo>
                  <a:lnTo>
                    <a:pt x="1106" y="665"/>
                  </a:lnTo>
                  <a:lnTo>
                    <a:pt x="1107" y="686"/>
                  </a:lnTo>
                  <a:lnTo>
                    <a:pt x="1102" y="707"/>
                  </a:lnTo>
                  <a:lnTo>
                    <a:pt x="1115" y="692"/>
                  </a:lnTo>
                  <a:lnTo>
                    <a:pt x="1126" y="677"/>
                  </a:lnTo>
                  <a:lnTo>
                    <a:pt x="1137" y="658"/>
                  </a:lnTo>
                  <a:lnTo>
                    <a:pt x="1145" y="638"/>
                  </a:lnTo>
                  <a:lnTo>
                    <a:pt x="1150" y="622"/>
                  </a:lnTo>
                  <a:lnTo>
                    <a:pt x="1154" y="600"/>
                  </a:lnTo>
                  <a:lnTo>
                    <a:pt x="1155" y="565"/>
                  </a:lnTo>
                  <a:lnTo>
                    <a:pt x="1154" y="520"/>
                  </a:lnTo>
                  <a:lnTo>
                    <a:pt x="1151" y="467"/>
                  </a:lnTo>
                  <a:lnTo>
                    <a:pt x="1149" y="417"/>
                  </a:lnTo>
                  <a:lnTo>
                    <a:pt x="1143" y="369"/>
                  </a:lnTo>
                  <a:lnTo>
                    <a:pt x="1138" y="340"/>
                  </a:lnTo>
                  <a:lnTo>
                    <a:pt x="1128" y="315"/>
                  </a:lnTo>
                  <a:lnTo>
                    <a:pt x="1114" y="292"/>
                  </a:lnTo>
                  <a:lnTo>
                    <a:pt x="1098" y="276"/>
                  </a:lnTo>
                  <a:lnTo>
                    <a:pt x="1079" y="264"/>
                  </a:lnTo>
                  <a:lnTo>
                    <a:pt x="1050" y="253"/>
                  </a:lnTo>
                  <a:lnTo>
                    <a:pt x="1020" y="243"/>
                  </a:lnTo>
                  <a:lnTo>
                    <a:pt x="982" y="237"/>
                  </a:lnTo>
                  <a:lnTo>
                    <a:pt x="940" y="233"/>
                  </a:lnTo>
                  <a:lnTo>
                    <a:pt x="888" y="230"/>
                  </a:lnTo>
                  <a:lnTo>
                    <a:pt x="612" y="218"/>
                  </a:lnTo>
                  <a:lnTo>
                    <a:pt x="370" y="213"/>
                  </a:lnTo>
                  <a:lnTo>
                    <a:pt x="307" y="208"/>
                  </a:lnTo>
                  <a:lnTo>
                    <a:pt x="268" y="204"/>
                  </a:lnTo>
                  <a:lnTo>
                    <a:pt x="230" y="196"/>
                  </a:lnTo>
                  <a:lnTo>
                    <a:pt x="198" y="187"/>
                  </a:lnTo>
                  <a:lnTo>
                    <a:pt x="167" y="175"/>
                  </a:lnTo>
                  <a:lnTo>
                    <a:pt x="140" y="161"/>
                  </a:lnTo>
                  <a:lnTo>
                    <a:pt x="117" y="142"/>
                  </a:lnTo>
                  <a:lnTo>
                    <a:pt x="101" y="122"/>
                  </a:lnTo>
                  <a:lnTo>
                    <a:pt x="91" y="103"/>
                  </a:lnTo>
                  <a:lnTo>
                    <a:pt x="84" y="78"/>
                  </a:lnTo>
                  <a:lnTo>
                    <a:pt x="81" y="56"/>
                  </a:lnTo>
                  <a:lnTo>
                    <a:pt x="84" y="33"/>
                  </a:lnTo>
                  <a:lnTo>
                    <a:pt x="89" y="0"/>
                  </a:lnTo>
                  <a:close/>
                </a:path>
              </a:pathLst>
            </a:custGeom>
            <a:solidFill>
              <a:srgbClr val="FF0000"/>
            </a:solidFill>
            <a:ln w="17463">
              <a:solidFill>
                <a:srgbClr val="FF0000"/>
              </a:solidFill>
              <a:round/>
              <a:headEnd/>
              <a:tailEnd/>
            </a:ln>
          </p:spPr>
          <p:txBody>
            <a:bodyPr/>
            <a:lstStyle/>
            <a:p>
              <a:endParaRPr lang="en-US"/>
            </a:p>
          </p:txBody>
        </p:sp>
        <p:sp>
          <p:nvSpPr>
            <p:cNvPr id="130055" name="Freeform 12"/>
            <p:cNvSpPr>
              <a:spLocks/>
            </p:cNvSpPr>
            <p:nvPr/>
          </p:nvSpPr>
          <p:spPr bwMode="auto">
            <a:xfrm rot="2479633">
              <a:off x="1551" y="1432"/>
              <a:ext cx="494" cy="1005"/>
            </a:xfrm>
            <a:custGeom>
              <a:avLst/>
              <a:gdLst>
                <a:gd name="T0" fmla="*/ 0 w 1039"/>
                <a:gd name="T1" fmla="*/ 1417 h 848"/>
                <a:gd name="T2" fmla="*/ 1 w 1039"/>
                <a:gd name="T3" fmla="*/ 1215 h 848"/>
                <a:gd name="T4" fmla="*/ 1 w 1039"/>
                <a:gd name="T5" fmla="*/ 1012 h 848"/>
                <a:gd name="T6" fmla="*/ 1 w 1039"/>
                <a:gd name="T7" fmla="*/ 812 h 848"/>
                <a:gd name="T8" fmla="*/ 1 w 1039"/>
                <a:gd name="T9" fmla="*/ 639 h 848"/>
                <a:gd name="T10" fmla="*/ 1 w 1039"/>
                <a:gd name="T11" fmla="*/ 492 h 848"/>
                <a:gd name="T12" fmla="*/ 1 w 1039"/>
                <a:gd name="T13" fmla="*/ 343 h 848"/>
                <a:gd name="T14" fmla="*/ 1 w 1039"/>
                <a:gd name="T15" fmla="*/ 191 h 848"/>
                <a:gd name="T16" fmla="*/ 1 w 1039"/>
                <a:gd name="T17" fmla="*/ 0 h 848"/>
                <a:gd name="T18" fmla="*/ 1 w 1039"/>
                <a:gd name="T19" fmla="*/ 25 h 848"/>
                <a:gd name="T20" fmla="*/ 1 w 1039"/>
                <a:gd name="T21" fmla="*/ 119 h 848"/>
                <a:gd name="T22" fmla="*/ 1 w 1039"/>
                <a:gd name="T23" fmla="*/ 226 h 848"/>
                <a:gd name="T24" fmla="*/ 1 w 1039"/>
                <a:gd name="T25" fmla="*/ 377 h 848"/>
                <a:gd name="T26" fmla="*/ 1 w 1039"/>
                <a:gd name="T27" fmla="*/ 507 h 848"/>
                <a:gd name="T28" fmla="*/ 1 w 1039"/>
                <a:gd name="T29" fmla="*/ 639 h 848"/>
                <a:gd name="T30" fmla="*/ 1 w 1039"/>
                <a:gd name="T31" fmla="*/ 774 h 848"/>
                <a:gd name="T32" fmla="*/ 1 w 1039"/>
                <a:gd name="T33" fmla="*/ 939 h 848"/>
                <a:gd name="T34" fmla="*/ 1 w 1039"/>
                <a:gd name="T35" fmla="*/ 1064 h 848"/>
                <a:gd name="T36" fmla="*/ 1 w 1039"/>
                <a:gd name="T37" fmla="*/ 1185 h 848"/>
                <a:gd name="T38" fmla="*/ 1 w 1039"/>
                <a:gd name="T39" fmla="*/ 1314 h 848"/>
                <a:gd name="T40" fmla="*/ 1 w 1039"/>
                <a:gd name="T41" fmla="*/ 1417 h 848"/>
                <a:gd name="T42" fmla="*/ 1 w 1039"/>
                <a:gd name="T43" fmla="*/ 1517 h 848"/>
                <a:gd name="T44" fmla="*/ 0 w 1039"/>
                <a:gd name="T45" fmla="*/ 2535 h 848"/>
                <a:gd name="T46" fmla="*/ 0 w 1039"/>
                <a:gd name="T47" fmla="*/ 3369 h 848"/>
                <a:gd name="T48" fmla="*/ 0 w 1039"/>
                <a:gd name="T49" fmla="*/ 3484 h 848"/>
                <a:gd name="T50" fmla="*/ 0 w 1039"/>
                <a:gd name="T51" fmla="*/ 3551 h 848"/>
                <a:gd name="T52" fmla="*/ 0 w 1039"/>
                <a:gd name="T53" fmla="*/ 3638 h 848"/>
                <a:gd name="T54" fmla="*/ 0 w 1039"/>
                <a:gd name="T55" fmla="*/ 3741 h 848"/>
                <a:gd name="T56" fmla="*/ 0 w 1039"/>
                <a:gd name="T57" fmla="*/ 3912 h 848"/>
                <a:gd name="T58" fmla="*/ 0 w 1039"/>
                <a:gd name="T59" fmla="*/ 3843 h 848"/>
                <a:gd name="T60" fmla="*/ 0 w 1039"/>
                <a:gd name="T61" fmla="*/ 3666 h 848"/>
                <a:gd name="T62" fmla="*/ 0 w 1039"/>
                <a:gd name="T63" fmla="*/ 3535 h 848"/>
                <a:gd name="T64" fmla="*/ 0 w 1039"/>
                <a:gd name="T65" fmla="*/ 3427 h 848"/>
                <a:gd name="T66" fmla="*/ 0 w 1039"/>
                <a:gd name="T67" fmla="*/ 3280 h 848"/>
                <a:gd name="T68" fmla="*/ 0 w 1039"/>
                <a:gd name="T69" fmla="*/ 3163 h 848"/>
                <a:gd name="T70" fmla="*/ 0 w 1039"/>
                <a:gd name="T71" fmla="*/ 2983 h 848"/>
                <a:gd name="T72" fmla="*/ 0 w 1039"/>
                <a:gd name="T73" fmla="*/ 2895 h 848"/>
                <a:gd name="T74" fmla="*/ 0 w 1039"/>
                <a:gd name="T75" fmla="*/ 2799 h 848"/>
                <a:gd name="T76" fmla="*/ 0 w 1039"/>
                <a:gd name="T77" fmla="*/ 2694 h 848"/>
                <a:gd name="T78" fmla="*/ 0 w 1039"/>
                <a:gd name="T79" fmla="*/ 2539 h 848"/>
                <a:gd name="T80" fmla="*/ 0 w 1039"/>
                <a:gd name="T81" fmla="*/ 2336 h 848"/>
                <a:gd name="T82" fmla="*/ 0 w 1039"/>
                <a:gd name="T83" fmla="*/ 1417 h 84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039"/>
                <a:gd name="T127" fmla="*/ 0 h 848"/>
                <a:gd name="T128" fmla="*/ 1039 w 1039"/>
                <a:gd name="T129" fmla="*/ 848 h 84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039" h="848">
                  <a:moveTo>
                    <a:pt x="606" y="307"/>
                  </a:moveTo>
                  <a:lnTo>
                    <a:pt x="678" y="263"/>
                  </a:lnTo>
                  <a:lnTo>
                    <a:pt x="747" y="219"/>
                  </a:lnTo>
                  <a:lnTo>
                    <a:pt x="804" y="176"/>
                  </a:lnTo>
                  <a:lnTo>
                    <a:pt x="840" y="138"/>
                  </a:lnTo>
                  <a:lnTo>
                    <a:pt x="864" y="106"/>
                  </a:lnTo>
                  <a:lnTo>
                    <a:pt x="883" y="75"/>
                  </a:lnTo>
                  <a:lnTo>
                    <a:pt x="895" y="41"/>
                  </a:lnTo>
                  <a:lnTo>
                    <a:pt x="903" y="0"/>
                  </a:lnTo>
                  <a:lnTo>
                    <a:pt x="935" y="6"/>
                  </a:lnTo>
                  <a:lnTo>
                    <a:pt x="961" y="25"/>
                  </a:lnTo>
                  <a:lnTo>
                    <a:pt x="992" y="49"/>
                  </a:lnTo>
                  <a:lnTo>
                    <a:pt x="1008" y="82"/>
                  </a:lnTo>
                  <a:lnTo>
                    <a:pt x="1019" y="110"/>
                  </a:lnTo>
                  <a:lnTo>
                    <a:pt x="1027" y="138"/>
                  </a:lnTo>
                  <a:lnTo>
                    <a:pt x="1035" y="167"/>
                  </a:lnTo>
                  <a:lnTo>
                    <a:pt x="1039" y="203"/>
                  </a:lnTo>
                  <a:lnTo>
                    <a:pt x="1035" y="231"/>
                  </a:lnTo>
                  <a:lnTo>
                    <a:pt x="1020" y="257"/>
                  </a:lnTo>
                  <a:lnTo>
                    <a:pt x="994" y="285"/>
                  </a:lnTo>
                  <a:lnTo>
                    <a:pt x="966" y="307"/>
                  </a:lnTo>
                  <a:lnTo>
                    <a:pt x="937" y="329"/>
                  </a:lnTo>
                  <a:lnTo>
                    <a:pt x="592" y="549"/>
                  </a:lnTo>
                  <a:lnTo>
                    <a:pt x="281" y="731"/>
                  </a:lnTo>
                  <a:lnTo>
                    <a:pt x="237" y="755"/>
                  </a:lnTo>
                  <a:lnTo>
                    <a:pt x="220" y="770"/>
                  </a:lnTo>
                  <a:lnTo>
                    <a:pt x="204" y="789"/>
                  </a:lnTo>
                  <a:lnTo>
                    <a:pt x="190" y="812"/>
                  </a:lnTo>
                  <a:lnTo>
                    <a:pt x="178" y="848"/>
                  </a:lnTo>
                  <a:lnTo>
                    <a:pt x="103" y="833"/>
                  </a:lnTo>
                  <a:lnTo>
                    <a:pt x="39" y="795"/>
                  </a:lnTo>
                  <a:lnTo>
                    <a:pt x="14" y="767"/>
                  </a:lnTo>
                  <a:lnTo>
                    <a:pt x="0" y="743"/>
                  </a:lnTo>
                  <a:lnTo>
                    <a:pt x="2" y="711"/>
                  </a:lnTo>
                  <a:lnTo>
                    <a:pt x="4" y="686"/>
                  </a:lnTo>
                  <a:lnTo>
                    <a:pt x="33" y="647"/>
                  </a:lnTo>
                  <a:lnTo>
                    <a:pt x="56" y="628"/>
                  </a:lnTo>
                  <a:lnTo>
                    <a:pt x="88" y="607"/>
                  </a:lnTo>
                  <a:lnTo>
                    <a:pt x="121" y="584"/>
                  </a:lnTo>
                  <a:lnTo>
                    <a:pt x="177" y="550"/>
                  </a:lnTo>
                  <a:lnTo>
                    <a:pt x="256" y="506"/>
                  </a:lnTo>
                  <a:lnTo>
                    <a:pt x="606" y="307"/>
                  </a:lnTo>
                  <a:close/>
                </a:path>
              </a:pathLst>
            </a:custGeom>
            <a:solidFill>
              <a:srgbClr val="800000"/>
            </a:solidFill>
            <a:ln w="17463">
              <a:solidFill>
                <a:srgbClr val="800000"/>
              </a:solidFill>
              <a:round/>
              <a:headEnd/>
              <a:tailEnd/>
            </a:ln>
          </p:spPr>
          <p:txBody>
            <a:bodyPr/>
            <a:lstStyle/>
            <a:p>
              <a:endParaRPr lang="en-US"/>
            </a:p>
          </p:txBody>
        </p:sp>
        <p:sp>
          <p:nvSpPr>
            <p:cNvPr id="130056" name="Freeform 13"/>
            <p:cNvSpPr>
              <a:spLocks/>
            </p:cNvSpPr>
            <p:nvPr/>
          </p:nvSpPr>
          <p:spPr bwMode="auto">
            <a:xfrm rot="2479633">
              <a:off x="1993" y="851"/>
              <a:ext cx="489" cy="1080"/>
            </a:xfrm>
            <a:custGeom>
              <a:avLst/>
              <a:gdLst>
                <a:gd name="T0" fmla="*/ 0 w 1030"/>
                <a:gd name="T1" fmla="*/ 1840 h 911"/>
                <a:gd name="T2" fmla="*/ 0 w 1030"/>
                <a:gd name="T3" fmla="*/ 1392 h 911"/>
                <a:gd name="T4" fmla="*/ 1 w 1030"/>
                <a:gd name="T5" fmla="*/ 1104 h 911"/>
                <a:gd name="T6" fmla="*/ 1 w 1030"/>
                <a:gd name="T7" fmla="*/ 850 h 911"/>
                <a:gd name="T8" fmla="*/ 1 w 1030"/>
                <a:gd name="T9" fmla="*/ 672 h 911"/>
                <a:gd name="T10" fmla="*/ 1 w 1030"/>
                <a:gd name="T11" fmla="*/ 522 h 911"/>
                <a:gd name="T12" fmla="*/ 1 w 1030"/>
                <a:gd name="T13" fmla="*/ 384 h 911"/>
                <a:gd name="T14" fmla="*/ 1 w 1030"/>
                <a:gd name="T15" fmla="*/ 253 h 911"/>
                <a:gd name="T16" fmla="*/ 1 w 1030"/>
                <a:gd name="T17" fmla="*/ 128 h 911"/>
                <a:gd name="T18" fmla="*/ 1 w 1030"/>
                <a:gd name="T19" fmla="*/ 0 h 911"/>
                <a:gd name="T20" fmla="*/ 1 w 1030"/>
                <a:gd name="T21" fmla="*/ 128 h 911"/>
                <a:gd name="T22" fmla="*/ 1 w 1030"/>
                <a:gd name="T23" fmla="*/ 253 h 911"/>
                <a:gd name="T24" fmla="*/ 1 w 1030"/>
                <a:gd name="T25" fmla="*/ 394 h 911"/>
                <a:gd name="T26" fmla="*/ 1 w 1030"/>
                <a:gd name="T27" fmla="*/ 554 h 911"/>
                <a:gd name="T28" fmla="*/ 1 w 1030"/>
                <a:gd name="T29" fmla="*/ 745 h 911"/>
                <a:gd name="T30" fmla="*/ 1 w 1030"/>
                <a:gd name="T31" fmla="*/ 918 h 911"/>
                <a:gd name="T32" fmla="*/ 1 w 1030"/>
                <a:gd name="T33" fmla="*/ 988 h 911"/>
                <a:gd name="T34" fmla="*/ 1 w 1030"/>
                <a:gd name="T35" fmla="*/ 1097 h 911"/>
                <a:gd name="T36" fmla="*/ 1 w 1030"/>
                <a:gd name="T37" fmla="*/ 1174 h 911"/>
                <a:gd name="T38" fmla="*/ 1 w 1030"/>
                <a:gd name="T39" fmla="*/ 1266 h 911"/>
                <a:gd name="T40" fmla="*/ 1 w 1030"/>
                <a:gd name="T41" fmla="*/ 1366 h 911"/>
                <a:gd name="T42" fmla="*/ 1 w 1030"/>
                <a:gd name="T43" fmla="*/ 1465 h 911"/>
                <a:gd name="T44" fmla="*/ 1 w 1030"/>
                <a:gd name="T45" fmla="*/ 1600 h 911"/>
                <a:gd name="T46" fmla="*/ 1 w 1030"/>
                <a:gd name="T47" fmla="*/ 1737 h 911"/>
                <a:gd name="T48" fmla="*/ 0 w 1030"/>
                <a:gd name="T49" fmla="*/ 2840 h 911"/>
                <a:gd name="T50" fmla="*/ 0 w 1030"/>
                <a:gd name="T51" fmla="*/ 3707 h 911"/>
                <a:gd name="T52" fmla="*/ 0 w 1030"/>
                <a:gd name="T53" fmla="*/ 3782 h 911"/>
                <a:gd name="T54" fmla="*/ 0 w 1030"/>
                <a:gd name="T55" fmla="*/ 3872 h 911"/>
                <a:gd name="T56" fmla="*/ 0 w 1030"/>
                <a:gd name="T57" fmla="*/ 3954 h 911"/>
                <a:gd name="T58" fmla="*/ 0 w 1030"/>
                <a:gd name="T59" fmla="*/ 4035 h 911"/>
                <a:gd name="T60" fmla="*/ 0 w 1030"/>
                <a:gd name="T61" fmla="*/ 4120 h 911"/>
                <a:gd name="T62" fmla="*/ 0 w 1030"/>
                <a:gd name="T63" fmla="*/ 4212 h 911"/>
                <a:gd name="T64" fmla="*/ 0 w 1030"/>
                <a:gd name="T65" fmla="*/ 4188 h 911"/>
                <a:gd name="T66" fmla="*/ 0 w 1030"/>
                <a:gd name="T67" fmla="*/ 4156 h 911"/>
                <a:gd name="T68" fmla="*/ 0 w 1030"/>
                <a:gd name="T69" fmla="*/ 4111 h 911"/>
                <a:gd name="T70" fmla="*/ 0 w 1030"/>
                <a:gd name="T71" fmla="*/ 4056 h 911"/>
                <a:gd name="T72" fmla="*/ 0 w 1030"/>
                <a:gd name="T73" fmla="*/ 3990 h 911"/>
                <a:gd name="T74" fmla="*/ 0 w 1030"/>
                <a:gd name="T75" fmla="*/ 3909 h 911"/>
                <a:gd name="T76" fmla="*/ 0 w 1030"/>
                <a:gd name="T77" fmla="*/ 3826 h 911"/>
                <a:gd name="T78" fmla="*/ 0 w 1030"/>
                <a:gd name="T79" fmla="*/ 3727 h 911"/>
                <a:gd name="T80" fmla="*/ 0 w 1030"/>
                <a:gd name="T81" fmla="*/ 3621 h 911"/>
                <a:gd name="T82" fmla="*/ 0 w 1030"/>
                <a:gd name="T83" fmla="*/ 3513 h 911"/>
                <a:gd name="T84" fmla="*/ 0 w 1030"/>
                <a:gd name="T85" fmla="*/ 3399 h 911"/>
                <a:gd name="T86" fmla="*/ 0 w 1030"/>
                <a:gd name="T87" fmla="*/ 3308 h 911"/>
                <a:gd name="T88" fmla="*/ 0 w 1030"/>
                <a:gd name="T89" fmla="*/ 3222 h 911"/>
                <a:gd name="T90" fmla="*/ 0 w 1030"/>
                <a:gd name="T91" fmla="*/ 3133 h 911"/>
                <a:gd name="T92" fmla="*/ 0 w 1030"/>
                <a:gd name="T93" fmla="*/ 3023 h 911"/>
                <a:gd name="T94" fmla="*/ 0 w 1030"/>
                <a:gd name="T95" fmla="*/ 2874 h 911"/>
                <a:gd name="T96" fmla="*/ 0 w 1030"/>
                <a:gd name="T97" fmla="*/ 2415 h 911"/>
                <a:gd name="T98" fmla="*/ 0 w 1030"/>
                <a:gd name="T99" fmla="*/ 1840 h 9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30"/>
                <a:gd name="T151" fmla="*/ 0 h 911"/>
                <a:gd name="T152" fmla="*/ 1030 w 1030"/>
                <a:gd name="T153" fmla="*/ 911 h 91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30" h="911">
                  <a:moveTo>
                    <a:pt x="468" y="397"/>
                  </a:moveTo>
                  <a:lnTo>
                    <a:pt x="618" y="301"/>
                  </a:lnTo>
                  <a:lnTo>
                    <a:pt x="718" y="239"/>
                  </a:lnTo>
                  <a:lnTo>
                    <a:pt x="800" y="184"/>
                  </a:lnTo>
                  <a:lnTo>
                    <a:pt x="851" y="145"/>
                  </a:lnTo>
                  <a:lnTo>
                    <a:pt x="890" y="113"/>
                  </a:lnTo>
                  <a:lnTo>
                    <a:pt x="923" y="83"/>
                  </a:lnTo>
                  <a:lnTo>
                    <a:pt x="946" y="55"/>
                  </a:lnTo>
                  <a:lnTo>
                    <a:pt x="966" y="28"/>
                  </a:lnTo>
                  <a:lnTo>
                    <a:pt x="985" y="0"/>
                  </a:lnTo>
                  <a:lnTo>
                    <a:pt x="995" y="28"/>
                  </a:lnTo>
                  <a:lnTo>
                    <a:pt x="1003" y="55"/>
                  </a:lnTo>
                  <a:lnTo>
                    <a:pt x="1010" y="85"/>
                  </a:lnTo>
                  <a:lnTo>
                    <a:pt x="1018" y="120"/>
                  </a:lnTo>
                  <a:lnTo>
                    <a:pt x="1026" y="161"/>
                  </a:lnTo>
                  <a:lnTo>
                    <a:pt x="1030" y="198"/>
                  </a:lnTo>
                  <a:lnTo>
                    <a:pt x="1030" y="213"/>
                  </a:lnTo>
                  <a:lnTo>
                    <a:pt x="1022" y="237"/>
                  </a:lnTo>
                  <a:lnTo>
                    <a:pt x="1012" y="254"/>
                  </a:lnTo>
                  <a:lnTo>
                    <a:pt x="996" y="274"/>
                  </a:lnTo>
                  <a:lnTo>
                    <a:pt x="973" y="296"/>
                  </a:lnTo>
                  <a:lnTo>
                    <a:pt x="946" y="316"/>
                  </a:lnTo>
                  <a:lnTo>
                    <a:pt x="901" y="347"/>
                  </a:lnTo>
                  <a:lnTo>
                    <a:pt x="855" y="375"/>
                  </a:lnTo>
                  <a:lnTo>
                    <a:pt x="476" y="614"/>
                  </a:lnTo>
                  <a:lnTo>
                    <a:pt x="188" y="801"/>
                  </a:lnTo>
                  <a:lnTo>
                    <a:pt x="165" y="817"/>
                  </a:lnTo>
                  <a:lnTo>
                    <a:pt x="146" y="837"/>
                  </a:lnTo>
                  <a:lnTo>
                    <a:pt x="134" y="855"/>
                  </a:lnTo>
                  <a:lnTo>
                    <a:pt x="130" y="872"/>
                  </a:lnTo>
                  <a:lnTo>
                    <a:pt x="129" y="891"/>
                  </a:lnTo>
                  <a:lnTo>
                    <a:pt x="132" y="911"/>
                  </a:lnTo>
                  <a:lnTo>
                    <a:pt x="118" y="906"/>
                  </a:lnTo>
                  <a:lnTo>
                    <a:pt x="103" y="898"/>
                  </a:lnTo>
                  <a:lnTo>
                    <a:pt x="86" y="888"/>
                  </a:lnTo>
                  <a:lnTo>
                    <a:pt x="66" y="876"/>
                  </a:lnTo>
                  <a:lnTo>
                    <a:pt x="47" y="862"/>
                  </a:lnTo>
                  <a:lnTo>
                    <a:pt x="29" y="845"/>
                  </a:lnTo>
                  <a:lnTo>
                    <a:pt x="16" y="827"/>
                  </a:lnTo>
                  <a:lnTo>
                    <a:pt x="7" y="806"/>
                  </a:lnTo>
                  <a:lnTo>
                    <a:pt x="1" y="783"/>
                  </a:lnTo>
                  <a:lnTo>
                    <a:pt x="0" y="759"/>
                  </a:lnTo>
                  <a:lnTo>
                    <a:pt x="2" y="735"/>
                  </a:lnTo>
                  <a:lnTo>
                    <a:pt x="9" y="715"/>
                  </a:lnTo>
                  <a:lnTo>
                    <a:pt x="20" y="697"/>
                  </a:lnTo>
                  <a:lnTo>
                    <a:pt x="39" y="677"/>
                  </a:lnTo>
                  <a:lnTo>
                    <a:pt x="67" y="654"/>
                  </a:lnTo>
                  <a:lnTo>
                    <a:pt x="119" y="621"/>
                  </a:lnTo>
                  <a:lnTo>
                    <a:pt x="279" y="522"/>
                  </a:lnTo>
                  <a:lnTo>
                    <a:pt x="468" y="397"/>
                  </a:lnTo>
                  <a:close/>
                </a:path>
              </a:pathLst>
            </a:custGeom>
            <a:solidFill>
              <a:srgbClr val="800000"/>
            </a:solidFill>
            <a:ln w="17463">
              <a:solidFill>
                <a:srgbClr val="800000"/>
              </a:solidFill>
              <a:round/>
              <a:headEnd/>
              <a:tailEnd/>
            </a:ln>
          </p:spPr>
          <p:txBody>
            <a:bodyPr/>
            <a:lstStyle/>
            <a:p>
              <a:endParaRPr lang="en-US"/>
            </a:p>
          </p:txBody>
        </p:sp>
        <p:sp>
          <p:nvSpPr>
            <p:cNvPr id="130057" name="Freeform 14"/>
            <p:cNvSpPr>
              <a:spLocks/>
            </p:cNvSpPr>
            <p:nvPr/>
          </p:nvSpPr>
          <p:spPr bwMode="auto">
            <a:xfrm rot="2479633">
              <a:off x="1130" y="1829"/>
              <a:ext cx="510" cy="1080"/>
            </a:xfrm>
            <a:custGeom>
              <a:avLst/>
              <a:gdLst>
                <a:gd name="T0" fmla="*/ 0 w 1073"/>
                <a:gd name="T1" fmla="*/ 1768 h 911"/>
                <a:gd name="T2" fmla="*/ 1 w 1073"/>
                <a:gd name="T3" fmla="*/ 1392 h 911"/>
                <a:gd name="T4" fmla="*/ 1 w 1073"/>
                <a:gd name="T5" fmla="*/ 1133 h 911"/>
                <a:gd name="T6" fmla="*/ 1 w 1073"/>
                <a:gd name="T7" fmla="*/ 905 h 911"/>
                <a:gd name="T8" fmla="*/ 1 w 1073"/>
                <a:gd name="T9" fmla="*/ 743 h 911"/>
                <a:gd name="T10" fmla="*/ 1 w 1073"/>
                <a:gd name="T11" fmla="*/ 628 h 911"/>
                <a:gd name="T12" fmla="*/ 1 w 1073"/>
                <a:gd name="T13" fmla="*/ 496 h 911"/>
                <a:gd name="T14" fmla="*/ 1 w 1073"/>
                <a:gd name="T15" fmla="*/ 235 h 911"/>
                <a:gd name="T16" fmla="*/ 1 w 1073"/>
                <a:gd name="T17" fmla="*/ 46 h 911"/>
                <a:gd name="T18" fmla="*/ 1 w 1073"/>
                <a:gd name="T19" fmla="*/ 0 h 911"/>
                <a:gd name="T20" fmla="*/ 1 w 1073"/>
                <a:gd name="T21" fmla="*/ 1068 h 911"/>
                <a:gd name="T22" fmla="*/ 1 w 1073"/>
                <a:gd name="T23" fmla="*/ 1174 h 911"/>
                <a:gd name="T24" fmla="*/ 1 w 1073"/>
                <a:gd name="T25" fmla="*/ 1301 h 911"/>
                <a:gd name="T26" fmla="*/ 1 w 1073"/>
                <a:gd name="T27" fmla="*/ 1392 h 911"/>
                <a:gd name="T28" fmla="*/ 1 w 1073"/>
                <a:gd name="T29" fmla="*/ 1501 h 911"/>
                <a:gd name="T30" fmla="*/ 1 w 1073"/>
                <a:gd name="T31" fmla="*/ 1637 h 911"/>
                <a:gd name="T32" fmla="*/ 1 w 1073"/>
                <a:gd name="T33" fmla="*/ 1806 h 911"/>
                <a:gd name="T34" fmla="*/ 0 w 1073"/>
                <a:gd name="T35" fmla="*/ 2842 h 911"/>
                <a:gd name="T36" fmla="*/ 0 w 1073"/>
                <a:gd name="T37" fmla="*/ 3709 h 911"/>
                <a:gd name="T38" fmla="*/ 0 w 1073"/>
                <a:gd name="T39" fmla="*/ 3783 h 911"/>
                <a:gd name="T40" fmla="*/ 0 w 1073"/>
                <a:gd name="T41" fmla="*/ 3872 h 911"/>
                <a:gd name="T42" fmla="*/ 0 w 1073"/>
                <a:gd name="T43" fmla="*/ 3954 h 911"/>
                <a:gd name="T44" fmla="*/ 0 w 1073"/>
                <a:gd name="T45" fmla="*/ 4035 h 911"/>
                <a:gd name="T46" fmla="*/ 0 w 1073"/>
                <a:gd name="T47" fmla="*/ 4120 h 911"/>
                <a:gd name="T48" fmla="*/ 0 w 1073"/>
                <a:gd name="T49" fmla="*/ 4212 h 911"/>
                <a:gd name="T50" fmla="*/ 0 w 1073"/>
                <a:gd name="T51" fmla="*/ 4188 h 911"/>
                <a:gd name="T52" fmla="*/ 0 w 1073"/>
                <a:gd name="T53" fmla="*/ 4156 h 911"/>
                <a:gd name="T54" fmla="*/ 0 w 1073"/>
                <a:gd name="T55" fmla="*/ 4111 h 911"/>
                <a:gd name="T56" fmla="*/ 0 w 1073"/>
                <a:gd name="T57" fmla="*/ 4056 h 911"/>
                <a:gd name="T58" fmla="*/ 0 w 1073"/>
                <a:gd name="T59" fmla="*/ 3980 h 911"/>
                <a:gd name="T60" fmla="*/ 0 w 1073"/>
                <a:gd name="T61" fmla="*/ 3909 h 911"/>
                <a:gd name="T62" fmla="*/ 0 w 1073"/>
                <a:gd name="T63" fmla="*/ 3820 h 911"/>
                <a:gd name="T64" fmla="*/ 0 w 1073"/>
                <a:gd name="T65" fmla="*/ 3737 h 911"/>
                <a:gd name="T66" fmla="*/ 0 w 1073"/>
                <a:gd name="T67" fmla="*/ 3635 h 911"/>
                <a:gd name="T68" fmla="*/ 0 w 1073"/>
                <a:gd name="T69" fmla="*/ 3514 h 911"/>
                <a:gd name="T70" fmla="*/ 0 w 1073"/>
                <a:gd name="T71" fmla="*/ 3407 h 911"/>
                <a:gd name="T72" fmla="*/ 0 w 1073"/>
                <a:gd name="T73" fmla="*/ 3311 h 911"/>
                <a:gd name="T74" fmla="*/ 0 w 1073"/>
                <a:gd name="T75" fmla="*/ 3227 h 911"/>
                <a:gd name="T76" fmla="*/ 0 w 1073"/>
                <a:gd name="T77" fmla="*/ 3142 h 911"/>
                <a:gd name="T78" fmla="*/ 0 w 1073"/>
                <a:gd name="T79" fmla="*/ 3033 h 911"/>
                <a:gd name="T80" fmla="*/ 0 w 1073"/>
                <a:gd name="T81" fmla="*/ 2867 h 911"/>
                <a:gd name="T82" fmla="*/ 0 w 1073"/>
                <a:gd name="T83" fmla="*/ 2469 h 911"/>
                <a:gd name="T84" fmla="*/ 0 w 1073"/>
                <a:gd name="T85" fmla="*/ 1768 h 9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3"/>
                <a:gd name="T130" fmla="*/ 0 h 911"/>
                <a:gd name="T131" fmla="*/ 1073 w 1073"/>
                <a:gd name="T132" fmla="*/ 911 h 9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3" h="911">
                  <a:moveTo>
                    <a:pt x="521" y="382"/>
                  </a:moveTo>
                  <a:lnTo>
                    <a:pt x="650" y="301"/>
                  </a:lnTo>
                  <a:lnTo>
                    <a:pt x="742" y="245"/>
                  </a:lnTo>
                  <a:lnTo>
                    <a:pt x="806" y="196"/>
                  </a:lnTo>
                  <a:lnTo>
                    <a:pt x="853" y="160"/>
                  </a:lnTo>
                  <a:lnTo>
                    <a:pt x="878" y="136"/>
                  </a:lnTo>
                  <a:lnTo>
                    <a:pt x="898" y="107"/>
                  </a:lnTo>
                  <a:lnTo>
                    <a:pt x="910" y="51"/>
                  </a:lnTo>
                  <a:lnTo>
                    <a:pt x="918" y="10"/>
                  </a:lnTo>
                  <a:lnTo>
                    <a:pt x="985" y="0"/>
                  </a:lnTo>
                  <a:lnTo>
                    <a:pt x="1073" y="231"/>
                  </a:lnTo>
                  <a:lnTo>
                    <a:pt x="1058" y="254"/>
                  </a:lnTo>
                  <a:lnTo>
                    <a:pt x="1031" y="281"/>
                  </a:lnTo>
                  <a:lnTo>
                    <a:pt x="1008" y="301"/>
                  </a:lnTo>
                  <a:lnTo>
                    <a:pt x="979" y="325"/>
                  </a:lnTo>
                  <a:lnTo>
                    <a:pt x="938" y="354"/>
                  </a:lnTo>
                  <a:lnTo>
                    <a:pt x="882" y="390"/>
                  </a:lnTo>
                  <a:lnTo>
                    <a:pt x="495" y="615"/>
                  </a:lnTo>
                  <a:lnTo>
                    <a:pt x="188" y="802"/>
                  </a:lnTo>
                  <a:lnTo>
                    <a:pt x="166" y="818"/>
                  </a:lnTo>
                  <a:lnTo>
                    <a:pt x="146" y="837"/>
                  </a:lnTo>
                  <a:lnTo>
                    <a:pt x="134" y="855"/>
                  </a:lnTo>
                  <a:lnTo>
                    <a:pt x="130" y="872"/>
                  </a:lnTo>
                  <a:lnTo>
                    <a:pt x="129" y="891"/>
                  </a:lnTo>
                  <a:lnTo>
                    <a:pt x="131" y="911"/>
                  </a:lnTo>
                  <a:lnTo>
                    <a:pt x="118" y="906"/>
                  </a:lnTo>
                  <a:lnTo>
                    <a:pt x="103" y="898"/>
                  </a:lnTo>
                  <a:lnTo>
                    <a:pt x="86" y="888"/>
                  </a:lnTo>
                  <a:lnTo>
                    <a:pt x="66" y="876"/>
                  </a:lnTo>
                  <a:lnTo>
                    <a:pt x="47" y="861"/>
                  </a:lnTo>
                  <a:lnTo>
                    <a:pt x="29" y="845"/>
                  </a:lnTo>
                  <a:lnTo>
                    <a:pt x="16" y="826"/>
                  </a:lnTo>
                  <a:lnTo>
                    <a:pt x="6" y="807"/>
                  </a:lnTo>
                  <a:lnTo>
                    <a:pt x="1" y="785"/>
                  </a:lnTo>
                  <a:lnTo>
                    <a:pt x="0" y="760"/>
                  </a:lnTo>
                  <a:lnTo>
                    <a:pt x="2" y="736"/>
                  </a:lnTo>
                  <a:lnTo>
                    <a:pt x="9" y="716"/>
                  </a:lnTo>
                  <a:lnTo>
                    <a:pt x="20" y="698"/>
                  </a:lnTo>
                  <a:lnTo>
                    <a:pt x="37" y="679"/>
                  </a:lnTo>
                  <a:lnTo>
                    <a:pt x="67" y="655"/>
                  </a:lnTo>
                  <a:lnTo>
                    <a:pt x="119" y="620"/>
                  </a:lnTo>
                  <a:lnTo>
                    <a:pt x="262" y="534"/>
                  </a:lnTo>
                  <a:lnTo>
                    <a:pt x="521" y="382"/>
                  </a:lnTo>
                  <a:close/>
                </a:path>
              </a:pathLst>
            </a:custGeom>
            <a:solidFill>
              <a:srgbClr val="800000"/>
            </a:solidFill>
            <a:ln w="17463">
              <a:solidFill>
                <a:srgbClr val="800000"/>
              </a:solidFill>
              <a:round/>
              <a:headEnd/>
              <a:tailEnd/>
            </a:ln>
          </p:spPr>
          <p:txBody>
            <a:bodyPr/>
            <a:lstStyle/>
            <a:p>
              <a:endParaRPr lang="en-US"/>
            </a:p>
          </p:txBody>
        </p:sp>
        <p:sp>
          <p:nvSpPr>
            <p:cNvPr id="130058" name="Freeform 15"/>
            <p:cNvSpPr>
              <a:spLocks/>
            </p:cNvSpPr>
            <p:nvPr/>
          </p:nvSpPr>
          <p:spPr bwMode="auto">
            <a:xfrm rot="2479633">
              <a:off x="1895" y="1016"/>
              <a:ext cx="561" cy="850"/>
            </a:xfrm>
            <a:custGeom>
              <a:avLst/>
              <a:gdLst>
                <a:gd name="T0" fmla="*/ 0 w 1128"/>
                <a:gd name="T1" fmla="*/ 129 h 710"/>
                <a:gd name="T2" fmla="*/ 0 w 1128"/>
                <a:gd name="T3" fmla="*/ 388 h 710"/>
                <a:gd name="T4" fmla="*/ 0 w 1128"/>
                <a:gd name="T5" fmla="*/ 690 h 710"/>
                <a:gd name="T6" fmla="*/ 0 w 1128"/>
                <a:gd name="T7" fmla="*/ 983 h 710"/>
                <a:gd name="T8" fmla="*/ 0 w 1128"/>
                <a:gd name="T9" fmla="*/ 1409 h 710"/>
                <a:gd name="T10" fmla="*/ 0 w 1128"/>
                <a:gd name="T11" fmla="*/ 1686 h 710"/>
                <a:gd name="T12" fmla="*/ 0 w 1128"/>
                <a:gd name="T13" fmla="*/ 1884 h 710"/>
                <a:gd name="T14" fmla="*/ 0 w 1128"/>
                <a:gd name="T15" fmla="*/ 2020 h 710"/>
                <a:gd name="T16" fmla="*/ 0 w 1128"/>
                <a:gd name="T17" fmla="*/ 2123 h 710"/>
                <a:gd name="T18" fmla="*/ 0 w 1128"/>
                <a:gd name="T19" fmla="*/ 2160 h 710"/>
                <a:gd name="T20" fmla="*/ 1 w 1128"/>
                <a:gd name="T21" fmla="*/ 2246 h 710"/>
                <a:gd name="T22" fmla="*/ 1 w 1128"/>
                <a:gd name="T23" fmla="*/ 2295 h 710"/>
                <a:gd name="T24" fmla="*/ 1 w 1128"/>
                <a:gd name="T25" fmla="*/ 2357 h 710"/>
                <a:gd name="T26" fmla="*/ 1 w 1128"/>
                <a:gd name="T27" fmla="*/ 2496 h 710"/>
                <a:gd name="T28" fmla="*/ 1 w 1128"/>
                <a:gd name="T29" fmla="*/ 2660 h 710"/>
                <a:gd name="T30" fmla="*/ 2 w 1128"/>
                <a:gd name="T31" fmla="*/ 2865 h 710"/>
                <a:gd name="T32" fmla="*/ 2 w 1128"/>
                <a:gd name="T33" fmla="*/ 3150 h 710"/>
                <a:gd name="T34" fmla="*/ 2 w 1128"/>
                <a:gd name="T35" fmla="*/ 3377 h 710"/>
                <a:gd name="T36" fmla="*/ 2 w 1128"/>
                <a:gd name="T37" fmla="*/ 3588 h 710"/>
                <a:gd name="T38" fmla="*/ 2 w 1128"/>
                <a:gd name="T39" fmla="*/ 3436 h 710"/>
                <a:gd name="T40" fmla="*/ 2 w 1128"/>
                <a:gd name="T41" fmla="*/ 3236 h 710"/>
                <a:gd name="T42" fmla="*/ 2 w 1128"/>
                <a:gd name="T43" fmla="*/ 3044 h 710"/>
                <a:gd name="T44" fmla="*/ 2 w 1128"/>
                <a:gd name="T45" fmla="*/ 2631 h 710"/>
                <a:gd name="T46" fmla="*/ 2 w 1128"/>
                <a:gd name="T47" fmla="*/ 2120 h 710"/>
                <a:gd name="T48" fmla="*/ 2 w 1128"/>
                <a:gd name="T49" fmla="*/ 1730 h 710"/>
                <a:gd name="T50" fmla="*/ 2 w 1128"/>
                <a:gd name="T51" fmla="*/ 1489 h 710"/>
                <a:gd name="T52" fmla="*/ 2 w 1128"/>
                <a:gd name="T53" fmla="*/ 1332 h 710"/>
                <a:gd name="T54" fmla="*/ 1 w 1128"/>
                <a:gd name="T55" fmla="*/ 1235 h 710"/>
                <a:gd name="T56" fmla="*/ 1 w 1128"/>
                <a:gd name="T57" fmla="*/ 1177 h 710"/>
                <a:gd name="T58" fmla="*/ 1 w 1128"/>
                <a:gd name="T59" fmla="*/ 1103 h 710"/>
                <a:gd name="T60" fmla="*/ 0 w 1128"/>
                <a:gd name="T61" fmla="*/ 1055 h 710"/>
                <a:gd name="T62" fmla="*/ 0 w 1128"/>
                <a:gd name="T63" fmla="*/ 998 h 710"/>
                <a:gd name="T64" fmla="*/ 0 w 1128"/>
                <a:gd name="T65" fmla="*/ 885 h 710"/>
                <a:gd name="T66" fmla="*/ 0 w 1128"/>
                <a:gd name="T67" fmla="*/ 721 h 710"/>
                <a:gd name="T68" fmla="*/ 0 w 1128"/>
                <a:gd name="T69" fmla="*/ 515 h 710"/>
                <a:gd name="T70" fmla="*/ 0 w 1128"/>
                <a:gd name="T71" fmla="*/ 272 h 710"/>
                <a:gd name="T72" fmla="*/ 0 w 1128"/>
                <a:gd name="T73" fmla="*/ 0 h 7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28"/>
                <a:gd name="T112" fmla="*/ 0 h 710"/>
                <a:gd name="T113" fmla="*/ 1128 w 1128"/>
                <a:gd name="T114" fmla="*/ 710 h 71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28" h="710">
                  <a:moveTo>
                    <a:pt x="88" y="0"/>
                  </a:moveTo>
                  <a:lnTo>
                    <a:pt x="71" y="26"/>
                  </a:lnTo>
                  <a:lnTo>
                    <a:pt x="54" y="51"/>
                  </a:lnTo>
                  <a:lnTo>
                    <a:pt x="37" y="77"/>
                  </a:lnTo>
                  <a:lnTo>
                    <a:pt x="25" y="104"/>
                  </a:lnTo>
                  <a:lnTo>
                    <a:pt x="12" y="137"/>
                  </a:lnTo>
                  <a:lnTo>
                    <a:pt x="5" y="167"/>
                  </a:lnTo>
                  <a:lnTo>
                    <a:pt x="0" y="195"/>
                  </a:lnTo>
                  <a:lnTo>
                    <a:pt x="0" y="237"/>
                  </a:lnTo>
                  <a:lnTo>
                    <a:pt x="4" y="279"/>
                  </a:lnTo>
                  <a:lnTo>
                    <a:pt x="9" y="306"/>
                  </a:lnTo>
                  <a:lnTo>
                    <a:pt x="20" y="333"/>
                  </a:lnTo>
                  <a:lnTo>
                    <a:pt x="33" y="353"/>
                  </a:lnTo>
                  <a:lnTo>
                    <a:pt x="49" y="373"/>
                  </a:lnTo>
                  <a:lnTo>
                    <a:pt x="70" y="388"/>
                  </a:lnTo>
                  <a:lnTo>
                    <a:pt x="91" y="400"/>
                  </a:lnTo>
                  <a:lnTo>
                    <a:pt x="117" y="411"/>
                  </a:lnTo>
                  <a:lnTo>
                    <a:pt x="146" y="420"/>
                  </a:lnTo>
                  <a:lnTo>
                    <a:pt x="187" y="428"/>
                  </a:lnTo>
                  <a:lnTo>
                    <a:pt x="240" y="428"/>
                  </a:lnTo>
                  <a:lnTo>
                    <a:pt x="509" y="436"/>
                  </a:lnTo>
                  <a:lnTo>
                    <a:pt x="782" y="444"/>
                  </a:lnTo>
                  <a:lnTo>
                    <a:pt x="824" y="448"/>
                  </a:lnTo>
                  <a:lnTo>
                    <a:pt x="866" y="454"/>
                  </a:lnTo>
                  <a:lnTo>
                    <a:pt x="901" y="461"/>
                  </a:lnTo>
                  <a:lnTo>
                    <a:pt x="938" y="467"/>
                  </a:lnTo>
                  <a:lnTo>
                    <a:pt x="973" y="478"/>
                  </a:lnTo>
                  <a:lnTo>
                    <a:pt x="1000" y="494"/>
                  </a:lnTo>
                  <a:lnTo>
                    <a:pt x="1019" y="509"/>
                  </a:lnTo>
                  <a:lnTo>
                    <a:pt x="1035" y="527"/>
                  </a:lnTo>
                  <a:lnTo>
                    <a:pt x="1050" y="547"/>
                  </a:lnTo>
                  <a:lnTo>
                    <a:pt x="1057" y="567"/>
                  </a:lnTo>
                  <a:lnTo>
                    <a:pt x="1065" y="595"/>
                  </a:lnTo>
                  <a:lnTo>
                    <a:pt x="1071" y="624"/>
                  </a:lnTo>
                  <a:lnTo>
                    <a:pt x="1075" y="645"/>
                  </a:lnTo>
                  <a:lnTo>
                    <a:pt x="1078" y="668"/>
                  </a:lnTo>
                  <a:lnTo>
                    <a:pt x="1079" y="689"/>
                  </a:lnTo>
                  <a:lnTo>
                    <a:pt x="1075" y="710"/>
                  </a:lnTo>
                  <a:lnTo>
                    <a:pt x="1087" y="695"/>
                  </a:lnTo>
                  <a:lnTo>
                    <a:pt x="1098" y="680"/>
                  </a:lnTo>
                  <a:lnTo>
                    <a:pt x="1109" y="661"/>
                  </a:lnTo>
                  <a:lnTo>
                    <a:pt x="1117" y="641"/>
                  </a:lnTo>
                  <a:lnTo>
                    <a:pt x="1122" y="625"/>
                  </a:lnTo>
                  <a:lnTo>
                    <a:pt x="1126" y="603"/>
                  </a:lnTo>
                  <a:lnTo>
                    <a:pt x="1128" y="568"/>
                  </a:lnTo>
                  <a:lnTo>
                    <a:pt x="1126" y="521"/>
                  </a:lnTo>
                  <a:lnTo>
                    <a:pt x="1124" y="467"/>
                  </a:lnTo>
                  <a:lnTo>
                    <a:pt x="1121" y="419"/>
                  </a:lnTo>
                  <a:lnTo>
                    <a:pt x="1116" y="370"/>
                  </a:lnTo>
                  <a:lnTo>
                    <a:pt x="1110" y="342"/>
                  </a:lnTo>
                  <a:lnTo>
                    <a:pt x="1101" y="317"/>
                  </a:lnTo>
                  <a:lnTo>
                    <a:pt x="1090" y="295"/>
                  </a:lnTo>
                  <a:lnTo>
                    <a:pt x="1071" y="276"/>
                  </a:lnTo>
                  <a:lnTo>
                    <a:pt x="1052" y="264"/>
                  </a:lnTo>
                  <a:lnTo>
                    <a:pt x="1026" y="253"/>
                  </a:lnTo>
                  <a:lnTo>
                    <a:pt x="995" y="244"/>
                  </a:lnTo>
                  <a:lnTo>
                    <a:pt x="958" y="237"/>
                  </a:lnTo>
                  <a:lnTo>
                    <a:pt x="918" y="233"/>
                  </a:lnTo>
                  <a:lnTo>
                    <a:pt x="867" y="230"/>
                  </a:lnTo>
                  <a:lnTo>
                    <a:pt x="598" y="218"/>
                  </a:lnTo>
                  <a:lnTo>
                    <a:pt x="361" y="213"/>
                  </a:lnTo>
                  <a:lnTo>
                    <a:pt x="301" y="209"/>
                  </a:lnTo>
                  <a:lnTo>
                    <a:pt x="258" y="202"/>
                  </a:lnTo>
                  <a:lnTo>
                    <a:pt x="224" y="197"/>
                  </a:lnTo>
                  <a:lnTo>
                    <a:pt x="195" y="187"/>
                  </a:lnTo>
                  <a:lnTo>
                    <a:pt x="164" y="175"/>
                  </a:lnTo>
                  <a:lnTo>
                    <a:pt x="138" y="162"/>
                  </a:lnTo>
                  <a:lnTo>
                    <a:pt x="115" y="143"/>
                  </a:lnTo>
                  <a:lnTo>
                    <a:pt x="101" y="123"/>
                  </a:lnTo>
                  <a:lnTo>
                    <a:pt x="90" y="102"/>
                  </a:lnTo>
                  <a:lnTo>
                    <a:pt x="83" y="77"/>
                  </a:lnTo>
                  <a:lnTo>
                    <a:pt x="82" y="54"/>
                  </a:lnTo>
                  <a:lnTo>
                    <a:pt x="83" y="32"/>
                  </a:lnTo>
                  <a:lnTo>
                    <a:pt x="88" y="0"/>
                  </a:lnTo>
                  <a:close/>
                </a:path>
              </a:pathLst>
            </a:custGeom>
            <a:solidFill>
              <a:srgbClr val="FF0000"/>
            </a:solidFill>
            <a:ln w="17463">
              <a:solidFill>
                <a:srgbClr val="FF0000"/>
              </a:solidFill>
              <a:round/>
              <a:headEnd/>
              <a:tailEnd/>
            </a:ln>
          </p:spPr>
          <p:txBody>
            <a:bodyPr/>
            <a:lstStyle/>
            <a:p>
              <a:endParaRPr lang="en-US"/>
            </a:p>
          </p:txBody>
        </p:sp>
        <p:sp>
          <p:nvSpPr>
            <p:cNvPr id="130059" name="Freeform 16"/>
            <p:cNvSpPr>
              <a:spLocks/>
            </p:cNvSpPr>
            <p:nvPr/>
          </p:nvSpPr>
          <p:spPr bwMode="auto">
            <a:xfrm rot="2479633">
              <a:off x="1489" y="1550"/>
              <a:ext cx="574" cy="795"/>
            </a:xfrm>
            <a:custGeom>
              <a:avLst/>
              <a:gdLst>
                <a:gd name="T0" fmla="*/ 0 w 1154"/>
                <a:gd name="T1" fmla="*/ 86 h 665"/>
                <a:gd name="T2" fmla="*/ 0 w 1154"/>
                <a:gd name="T3" fmla="*/ 375 h 665"/>
                <a:gd name="T4" fmla="*/ 0 w 1154"/>
                <a:gd name="T5" fmla="*/ 641 h 665"/>
                <a:gd name="T6" fmla="*/ 0 w 1154"/>
                <a:gd name="T7" fmla="*/ 1003 h 665"/>
                <a:gd name="T8" fmla="*/ 0 w 1154"/>
                <a:gd name="T9" fmla="*/ 1396 h 665"/>
                <a:gd name="T10" fmla="*/ 0 w 1154"/>
                <a:gd name="T11" fmla="*/ 1659 h 665"/>
                <a:gd name="T12" fmla="*/ 0 w 1154"/>
                <a:gd name="T13" fmla="*/ 1852 h 665"/>
                <a:gd name="T14" fmla="*/ 0 w 1154"/>
                <a:gd name="T15" fmla="*/ 1986 h 665"/>
                <a:gd name="T16" fmla="*/ 0 w 1154"/>
                <a:gd name="T17" fmla="*/ 2086 h 665"/>
                <a:gd name="T18" fmla="*/ 0 w 1154"/>
                <a:gd name="T19" fmla="*/ 2110 h 665"/>
                <a:gd name="T20" fmla="*/ 1 w 1154"/>
                <a:gd name="T21" fmla="*/ 2213 h 665"/>
                <a:gd name="T22" fmla="*/ 1 w 1154"/>
                <a:gd name="T23" fmla="*/ 2253 h 665"/>
                <a:gd name="T24" fmla="*/ 1 w 1154"/>
                <a:gd name="T25" fmla="*/ 2326 h 665"/>
                <a:gd name="T26" fmla="*/ 1 w 1154"/>
                <a:gd name="T27" fmla="*/ 2433 h 665"/>
                <a:gd name="T28" fmla="*/ 2 w 1154"/>
                <a:gd name="T29" fmla="*/ 2603 h 665"/>
                <a:gd name="T30" fmla="*/ 2 w 1154"/>
                <a:gd name="T31" fmla="*/ 2813 h 665"/>
                <a:gd name="T32" fmla="*/ 2 w 1154"/>
                <a:gd name="T33" fmla="*/ 3102 h 665"/>
                <a:gd name="T34" fmla="*/ 2 w 1154"/>
                <a:gd name="T35" fmla="*/ 3314 h 665"/>
                <a:gd name="T36" fmla="*/ 2 w 1154"/>
                <a:gd name="T37" fmla="*/ 3145 h 665"/>
                <a:gd name="T38" fmla="*/ 2 w 1154"/>
                <a:gd name="T39" fmla="*/ 2968 h 665"/>
                <a:gd name="T40" fmla="*/ 2 w 1154"/>
                <a:gd name="T41" fmla="*/ 2583 h 665"/>
                <a:gd name="T42" fmla="*/ 2 w 1154"/>
                <a:gd name="T43" fmla="*/ 2086 h 665"/>
                <a:gd name="T44" fmla="*/ 2 w 1154"/>
                <a:gd name="T45" fmla="*/ 1706 h 665"/>
                <a:gd name="T46" fmla="*/ 2 w 1154"/>
                <a:gd name="T47" fmla="*/ 1461 h 665"/>
                <a:gd name="T48" fmla="*/ 2 w 1154"/>
                <a:gd name="T49" fmla="*/ 1325 h 665"/>
                <a:gd name="T50" fmla="*/ 1 w 1154"/>
                <a:gd name="T51" fmla="*/ 1222 h 665"/>
                <a:gd name="T52" fmla="*/ 1 w 1154"/>
                <a:gd name="T53" fmla="*/ 1168 h 665"/>
                <a:gd name="T54" fmla="*/ 1 w 1154"/>
                <a:gd name="T55" fmla="*/ 1090 h 665"/>
                <a:gd name="T56" fmla="*/ 0 w 1154"/>
                <a:gd name="T57" fmla="*/ 1047 h 665"/>
                <a:gd name="T58" fmla="*/ 0 w 1154"/>
                <a:gd name="T59" fmla="*/ 986 h 665"/>
                <a:gd name="T60" fmla="*/ 0 w 1154"/>
                <a:gd name="T61" fmla="*/ 876 h 665"/>
                <a:gd name="T62" fmla="*/ 0 w 1154"/>
                <a:gd name="T63" fmla="*/ 717 h 665"/>
                <a:gd name="T64" fmla="*/ 0 w 1154"/>
                <a:gd name="T65" fmla="*/ 513 h 665"/>
                <a:gd name="T66" fmla="*/ 0 w 1154"/>
                <a:gd name="T67" fmla="*/ 280 h 665"/>
                <a:gd name="T68" fmla="*/ 0 w 1154"/>
                <a:gd name="T69" fmla="*/ 0 h 66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54"/>
                <a:gd name="T106" fmla="*/ 0 h 665"/>
                <a:gd name="T107" fmla="*/ 1154 w 1154"/>
                <a:gd name="T108" fmla="*/ 665 h 66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54" h="665">
                  <a:moveTo>
                    <a:pt x="88" y="0"/>
                  </a:moveTo>
                  <a:lnTo>
                    <a:pt x="68" y="17"/>
                  </a:lnTo>
                  <a:lnTo>
                    <a:pt x="47" y="48"/>
                  </a:lnTo>
                  <a:lnTo>
                    <a:pt x="29" y="75"/>
                  </a:lnTo>
                  <a:lnTo>
                    <a:pt x="16" y="103"/>
                  </a:lnTo>
                  <a:lnTo>
                    <a:pt x="8" y="129"/>
                  </a:lnTo>
                  <a:lnTo>
                    <a:pt x="1" y="160"/>
                  </a:lnTo>
                  <a:lnTo>
                    <a:pt x="1" y="202"/>
                  </a:lnTo>
                  <a:lnTo>
                    <a:pt x="0" y="242"/>
                  </a:lnTo>
                  <a:lnTo>
                    <a:pt x="2" y="280"/>
                  </a:lnTo>
                  <a:lnTo>
                    <a:pt x="8" y="305"/>
                  </a:lnTo>
                  <a:lnTo>
                    <a:pt x="18" y="332"/>
                  </a:lnTo>
                  <a:lnTo>
                    <a:pt x="32" y="353"/>
                  </a:lnTo>
                  <a:lnTo>
                    <a:pt x="51" y="371"/>
                  </a:lnTo>
                  <a:lnTo>
                    <a:pt x="69" y="386"/>
                  </a:lnTo>
                  <a:lnTo>
                    <a:pt x="91" y="398"/>
                  </a:lnTo>
                  <a:lnTo>
                    <a:pt x="118" y="409"/>
                  </a:lnTo>
                  <a:lnTo>
                    <a:pt x="150" y="417"/>
                  </a:lnTo>
                  <a:lnTo>
                    <a:pt x="188" y="421"/>
                  </a:lnTo>
                  <a:lnTo>
                    <a:pt x="240" y="423"/>
                  </a:lnTo>
                  <a:lnTo>
                    <a:pt x="520" y="435"/>
                  </a:lnTo>
                  <a:lnTo>
                    <a:pt x="801" y="443"/>
                  </a:lnTo>
                  <a:lnTo>
                    <a:pt x="844" y="447"/>
                  </a:lnTo>
                  <a:lnTo>
                    <a:pt x="883" y="452"/>
                  </a:lnTo>
                  <a:lnTo>
                    <a:pt x="922" y="459"/>
                  </a:lnTo>
                  <a:lnTo>
                    <a:pt x="961" y="467"/>
                  </a:lnTo>
                  <a:lnTo>
                    <a:pt x="996" y="478"/>
                  </a:lnTo>
                  <a:lnTo>
                    <a:pt x="1017" y="488"/>
                  </a:lnTo>
                  <a:lnTo>
                    <a:pt x="1041" y="506"/>
                  </a:lnTo>
                  <a:lnTo>
                    <a:pt x="1058" y="522"/>
                  </a:lnTo>
                  <a:lnTo>
                    <a:pt x="1072" y="542"/>
                  </a:lnTo>
                  <a:lnTo>
                    <a:pt x="1082" y="564"/>
                  </a:lnTo>
                  <a:lnTo>
                    <a:pt x="1090" y="594"/>
                  </a:lnTo>
                  <a:lnTo>
                    <a:pt x="1097" y="622"/>
                  </a:lnTo>
                  <a:lnTo>
                    <a:pt x="1101" y="643"/>
                  </a:lnTo>
                  <a:lnTo>
                    <a:pt x="1102" y="665"/>
                  </a:lnTo>
                  <a:lnTo>
                    <a:pt x="1123" y="646"/>
                  </a:lnTo>
                  <a:lnTo>
                    <a:pt x="1134" y="631"/>
                  </a:lnTo>
                  <a:lnTo>
                    <a:pt x="1144" y="615"/>
                  </a:lnTo>
                  <a:lnTo>
                    <a:pt x="1150" y="595"/>
                  </a:lnTo>
                  <a:lnTo>
                    <a:pt x="1154" y="567"/>
                  </a:lnTo>
                  <a:lnTo>
                    <a:pt x="1153" y="518"/>
                  </a:lnTo>
                  <a:lnTo>
                    <a:pt x="1150" y="467"/>
                  </a:lnTo>
                  <a:lnTo>
                    <a:pt x="1148" y="417"/>
                  </a:lnTo>
                  <a:lnTo>
                    <a:pt x="1142" y="369"/>
                  </a:lnTo>
                  <a:lnTo>
                    <a:pt x="1137" y="342"/>
                  </a:lnTo>
                  <a:lnTo>
                    <a:pt x="1128" y="316"/>
                  </a:lnTo>
                  <a:lnTo>
                    <a:pt x="1113" y="293"/>
                  </a:lnTo>
                  <a:lnTo>
                    <a:pt x="1097" y="277"/>
                  </a:lnTo>
                  <a:lnTo>
                    <a:pt x="1078" y="265"/>
                  </a:lnTo>
                  <a:lnTo>
                    <a:pt x="1050" y="254"/>
                  </a:lnTo>
                  <a:lnTo>
                    <a:pt x="1019" y="245"/>
                  </a:lnTo>
                  <a:lnTo>
                    <a:pt x="981" y="238"/>
                  </a:lnTo>
                  <a:lnTo>
                    <a:pt x="939" y="234"/>
                  </a:lnTo>
                  <a:lnTo>
                    <a:pt x="887" y="231"/>
                  </a:lnTo>
                  <a:lnTo>
                    <a:pt x="611" y="219"/>
                  </a:lnTo>
                  <a:lnTo>
                    <a:pt x="369" y="214"/>
                  </a:lnTo>
                  <a:lnTo>
                    <a:pt x="306" y="210"/>
                  </a:lnTo>
                  <a:lnTo>
                    <a:pt x="267" y="206"/>
                  </a:lnTo>
                  <a:lnTo>
                    <a:pt x="229" y="198"/>
                  </a:lnTo>
                  <a:lnTo>
                    <a:pt x="197" y="188"/>
                  </a:lnTo>
                  <a:lnTo>
                    <a:pt x="166" y="176"/>
                  </a:lnTo>
                  <a:lnTo>
                    <a:pt x="139" y="163"/>
                  </a:lnTo>
                  <a:lnTo>
                    <a:pt x="116" y="144"/>
                  </a:lnTo>
                  <a:lnTo>
                    <a:pt x="100" y="124"/>
                  </a:lnTo>
                  <a:lnTo>
                    <a:pt x="90" y="103"/>
                  </a:lnTo>
                  <a:lnTo>
                    <a:pt x="83" y="78"/>
                  </a:lnTo>
                  <a:lnTo>
                    <a:pt x="80" y="56"/>
                  </a:lnTo>
                  <a:lnTo>
                    <a:pt x="83" y="33"/>
                  </a:lnTo>
                  <a:lnTo>
                    <a:pt x="88" y="0"/>
                  </a:lnTo>
                  <a:close/>
                </a:path>
              </a:pathLst>
            </a:custGeom>
            <a:solidFill>
              <a:srgbClr val="FF0000"/>
            </a:solidFill>
            <a:ln w="17463">
              <a:solidFill>
                <a:srgbClr val="FF0000"/>
              </a:solidFill>
              <a:round/>
              <a:headEnd/>
              <a:tailEnd/>
            </a:ln>
          </p:spPr>
          <p:txBody>
            <a:bodyPr/>
            <a:lstStyle/>
            <a:p>
              <a:endParaRPr lang="en-US"/>
            </a:p>
          </p:txBody>
        </p:sp>
        <p:sp>
          <p:nvSpPr>
            <p:cNvPr id="130060" name="Freeform 17"/>
            <p:cNvSpPr>
              <a:spLocks/>
            </p:cNvSpPr>
            <p:nvPr/>
          </p:nvSpPr>
          <p:spPr bwMode="auto">
            <a:xfrm rot="2479633">
              <a:off x="1043" y="2045"/>
              <a:ext cx="561" cy="843"/>
            </a:xfrm>
            <a:custGeom>
              <a:avLst/>
              <a:gdLst>
                <a:gd name="T0" fmla="*/ 0 w 1128"/>
                <a:gd name="T1" fmla="*/ 123 h 705"/>
                <a:gd name="T2" fmla="*/ 0 w 1128"/>
                <a:gd name="T3" fmla="*/ 323 h 705"/>
                <a:gd name="T4" fmla="*/ 0 w 1128"/>
                <a:gd name="T5" fmla="*/ 606 h 705"/>
                <a:gd name="T6" fmla="*/ 0 w 1128"/>
                <a:gd name="T7" fmla="*/ 961 h 705"/>
                <a:gd name="T8" fmla="*/ 0 w 1128"/>
                <a:gd name="T9" fmla="*/ 1374 h 705"/>
                <a:gd name="T10" fmla="*/ 0 w 1128"/>
                <a:gd name="T11" fmla="*/ 1641 h 705"/>
                <a:gd name="T12" fmla="*/ 0 w 1128"/>
                <a:gd name="T13" fmla="*/ 1840 h 705"/>
                <a:gd name="T14" fmla="*/ 0 w 1128"/>
                <a:gd name="T15" fmla="*/ 1983 h 705"/>
                <a:gd name="T16" fmla="*/ 0 w 1128"/>
                <a:gd name="T17" fmla="*/ 2072 h 705"/>
                <a:gd name="T18" fmla="*/ 0 w 1128"/>
                <a:gd name="T19" fmla="*/ 2096 h 705"/>
                <a:gd name="T20" fmla="*/ 1 w 1128"/>
                <a:gd name="T21" fmla="*/ 2198 h 705"/>
                <a:gd name="T22" fmla="*/ 1 w 1128"/>
                <a:gd name="T23" fmla="*/ 2248 h 705"/>
                <a:gd name="T24" fmla="*/ 1 w 1128"/>
                <a:gd name="T25" fmla="*/ 2321 h 705"/>
                <a:gd name="T26" fmla="*/ 1 w 1128"/>
                <a:gd name="T27" fmla="*/ 2452 h 705"/>
                <a:gd name="T28" fmla="*/ 1 w 1128"/>
                <a:gd name="T29" fmla="*/ 2622 h 705"/>
                <a:gd name="T30" fmla="*/ 2 w 1128"/>
                <a:gd name="T31" fmla="*/ 2820 h 705"/>
                <a:gd name="T32" fmla="*/ 2 w 1128"/>
                <a:gd name="T33" fmla="*/ 3104 h 705"/>
                <a:gd name="T34" fmla="*/ 2 w 1128"/>
                <a:gd name="T35" fmla="*/ 3318 h 705"/>
                <a:gd name="T36" fmla="*/ 2 w 1128"/>
                <a:gd name="T37" fmla="*/ 3521 h 705"/>
                <a:gd name="T38" fmla="*/ 2 w 1128"/>
                <a:gd name="T39" fmla="*/ 3374 h 705"/>
                <a:gd name="T40" fmla="*/ 2 w 1128"/>
                <a:gd name="T41" fmla="*/ 3189 h 705"/>
                <a:gd name="T42" fmla="*/ 2 w 1128"/>
                <a:gd name="T43" fmla="*/ 2997 h 705"/>
                <a:gd name="T44" fmla="*/ 2 w 1128"/>
                <a:gd name="T45" fmla="*/ 2586 h 705"/>
                <a:gd name="T46" fmla="*/ 2 w 1128"/>
                <a:gd name="T47" fmla="*/ 2072 h 705"/>
                <a:gd name="T48" fmla="*/ 2 w 1128"/>
                <a:gd name="T49" fmla="*/ 1688 h 705"/>
                <a:gd name="T50" fmla="*/ 2 w 1128"/>
                <a:gd name="T51" fmla="*/ 1448 h 705"/>
                <a:gd name="T52" fmla="*/ 2 w 1128"/>
                <a:gd name="T53" fmla="*/ 1300 h 705"/>
                <a:gd name="T54" fmla="*/ 1 w 1128"/>
                <a:gd name="T55" fmla="*/ 1197 h 705"/>
                <a:gd name="T56" fmla="*/ 1 w 1128"/>
                <a:gd name="T57" fmla="*/ 1147 h 705"/>
                <a:gd name="T58" fmla="*/ 1 w 1128"/>
                <a:gd name="T59" fmla="*/ 1074 h 705"/>
                <a:gd name="T60" fmla="*/ 0 w 1128"/>
                <a:gd name="T61" fmla="*/ 1028 h 705"/>
                <a:gd name="T62" fmla="*/ 0 w 1128"/>
                <a:gd name="T63" fmla="*/ 970 h 705"/>
                <a:gd name="T64" fmla="*/ 0 w 1128"/>
                <a:gd name="T65" fmla="*/ 860 h 705"/>
                <a:gd name="T66" fmla="*/ 0 w 1128"/>
                <a:gd name="T67" fmla="*/ 700 h 705"/>
                <a:gd name="T68" fmla="*/ 0 w 1128"/>
                <a:gd name="T69" fmla="*/ 495 h 705"/>
                <a:gd name="T70" fmla="*/ 0 w 1128"/>
                <a:gd name="T71" fmla="*/ 253 h 705"/>
                <a:gd name="T72" fmla="*/ 0 w 1128"/>
                <a:gd name="T73" fmla="*/ 0 h 7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28"/>
                <a:gd name="T112" fmla="*/ 0 h 705"/>
                <a:gd name="T113" fmla="*/ 1128 w 1128"/>
                <a:gd name="T114" fmla="*/ 705 h 7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28" h="705">
                  <a:moveTo>
                    <a:pt x="106" y="0"/>
                  </a:moveTo>
                  <a:lnTo>
                    <a:pt x="70" y="24"/>
                  </a:lnTo>
                  <a:lnTo>
                    <a:pt x="48" y="44"/>
                  </a:lnTo>
                  <a:lnTo>
                    <a:pt x="33" y="64"/>
                  </a:lnTo>
                  <a:lnTo>
                    <a:pt x="21" y="89"/>
                  </a:lnTo>
                  <a:lnTo>
                    <a:pt x="10" y="121"/>
                  </a:lnTo>
                  <a:lnTo>
                    <a:pt x="5" y="164"/>
                  </a:lnTo>
                  <a:lnTo>
                    <a:pt x="0" y="192"/>
                  </a:lnTo>
                  <a:lnTo>
                    <a:pt x="0" y="233"/>
                  </a:lnTo>
                  <a:lnTo>
                    <a:pt x="4" y="275"/>
                  </a:lnTo>
                  <a:lnTo>
                    <a:pt x="9" y="301"/>
                  </a:lnTo>
                  <a:lnTo>
                    <a:pt x="20" y="328"/>
                  </a:lnTo>
                  <a:lnTo>
                    <a:pt x="33" y="349"/>
                  </a:lnTo>
                  <a:lnTo>
                    <a:pt x="49" y="369"/>
                  </a:lnTo>
                  <a:lnTo>
                    <a:pt x="70" y="384"/>
                  </a:lnTo>
                  <a:lnTo>
                    <a:pt x="91" y="396"/>
                  </a:lnTo>
                  <a:lnTo>
                    <a:pt x="117" y="406"/>
                  </a:lnTo>
                  <a:lnTo>
                    <a:pt x="149" y="415"/>
                  </a:lnTo>
                  <a:lnTo>
                    <a:pt x="185" y="419"/>
                  </a:lnTo>
                  <a:lnTo>
                    <a:pt x="236" y="420"/>
                  </a:lnTo>
                  <a:lnTo>
                    <a:pt x="509" y="432"/>
                  </a:lnTo>
                  <a:lnTo>
                    <a:pt x="782" y="440"/>
                  </a:lnTo>
                  <a:lnTo>
                    <a:pt x="824" y="444"/>
                  </a:lnTo>
                  <a:lnTo>
                    <a:pt x="867" y="450"/>
                  </a:lnTo>
                  <a:lnTo>
                    <a:pt x="900" y="456"/>
                  </a:lnTo>
                  <a:lnTo>
                    <a:pt x="938" y="464"/>
                  </a:lnTo>
                  <a:lnTo>
                    <a:pt x="973" y="475"/>
                  </a:lnTo>
                  <a:lnTo>
                    <a:pt x="1000" y="491"/>
                  </a:lnTo>
                  <a:lnTo>
                    <a:pt x="1021" y="506"/>
                  </a:lnTo>
                  <a:lnTo>
                    <a:pt x="1035" y="524"/>
                  </a:lnTo>
                  <a:lnTo>
                    <a:pt x="1050" y="544"/>
                  </a:lnTo>
                  <a:lnTo>
                    <a:pt x="1058" y="564"/>
                  </a:lnTo>
                  <a:lnTo>
                    <a:pt x="1065" y="590"/>
                  </a:lnTo>
                  <a:lnTo>
                    <a:pt x="1071" y="621"/>
                  </a:lnTo>
                  <a:lnTo>
                    <a:pt x="1075" y="642"/>
                  </a:lnTo>
                  <a:lnTo>
                    <a:pt x="1078" y="664"/>
                  </a:lnTo>
                  <a:lnTo>
                    <a:pt x="1079" y="685"/>
                  </a:lnTo>
                  <a:lnTo>
                    <a:pt x="1075" y="705"/>
                  </a:lnTo>
                  <a:lnTo>
                    <a:pt x="1087" y="691"/>
                  </a:lnTo>
                  <a:lnTo>
                    <a:pt x="1098" y="676"/>
                  </a:lnTo>
                  <a:lnTo>
                    <a:pt x="1109" y="657"/>
                  </a:lnTo>
                  <a:lnTo>
                    <a:pt x="1117" y="638"/>
                  </a:lnTo>
                  <a:lnTo>
                    <a:pt x="1122" y="622"/>
                  </a:lnTo>
                  <a:lnTo>
                    <a:pt x="1126" y="600"/>
                  </a:lnTo>
                  <a:lnTo>
                    <a:pt x="1128" y="565"/>
                  </a:lnTo>
                  <a:lnTo>
                    <a:pt x="1126" y="518"/>
                  </a:lnTo>
                  <a:lnTo>
                    <a:pt x="1124" y="464"/>
                  </a:lnTo>
                  <a:lnTo>
                    <a:pt x="1121" y="415"/>
                  </a:lnTo>
                  <a:lnTo>
                    <a:pt x="1116" y="366"/>
                  </a:lnTo>
                  <a:lnTo>
                    <a:pt x="1110" y="338"/>
                  </a:lnTo>
                  <a:lnTo>
                    <a:pt x="1101" y="312"/>
                  </a:lnTo>
                  <a:lnTo>
                    <a:pt x="1086" y="289"/>
                  </a:lnTo>
                  <a:lnTo>
                    <a:pt x="1071" y="272"/>
                  </a:lnTo>
                  <a:lnTo>
                    <a:pt x="1052" y="260"/>
                  </a:lnTo>
                  <a:lnTo>
                    <a:pt x="1026" y="249"/>
                  </a:lnTo>
                  <a:lnTo>
                    <a:pt x="995" y="239"/>
                  </a:lnTo>
                  <a:lnTo>
                    <a:pt x="958" y="233"/>
                  </a:lnTo>
                  <a:lnTo>
                    <a:pt x="918" y="229"/>
                  </a:lnTo>
                  <a:lnTo>
                    <a:pt x="867" y="226"/>
                  </a:lnTo>
                  <a:lnTo>
                    <a:pt x="598" y="215"/>
                  </a:lnTo>
                  <a:lnTo>
                    <a:pt x="361" y="210"/>
                  </a:lnTo>
                  <a:lnTo>
                    <a:pt x="301" y="206"/>
                  </a:lnTo>
                  <a:lnTo>
                    <a:pt x="258" y="202"/>
                  </a:lnTo>
                  <a:lnTo>
                    <a:pt x="224" y="194"/>
                  </a:lnTo>
                  <a:lnTo>
                    <a:pt x="195" y="184"/>
                  </a:lnTo>
                  <a:lnTo>
                    <a:pt x="164" y="172"/>
                  </a:lnTo>
                  <a:lnTo>
                    <a:pt x="138" y="159"/>
                  </a:lnTo>
                  <a:lnTo>
                    <a:pt x="115" y="140"/>
                  </a:lnTo>
                  <a:lnTo>
                    <a:pt x="101" y="120"/>
                  </a:lnTo>
                  <a:lnTo>
                    <a:pt x="90" y="99"/>
                  </a:lnTo>
                  <a:lnTo>
                    <a:pt x="83" y="74"/>
                  </a:lnTo>
                  <a:lnTo>
                    <a:pt x="82" y="51"/>
                  </a:lnTo>
                  <a:lnTo>
                    <a:pt x="83" y="28"/>
                  </a:lnTo>
                  <a:lnTo>
                    <a:pt x="106" y="0"/>
                  </a:lnTo>
                  <a:close/>
                </a:path>
              </a:pathLst>
            </a:custGeom>
            <a:solidFill>
              <a:srgbClr val="FF0000"/>
            </a:solidFill>
            <a:ln w="17463">
              <a:solidFill>
                <a:srgbClr val="FF0000"/>
              </a:solidFill>
              <a:round/>
              <a:headEnd/>
              <a:tailEnd/>
            </a:ln>
          </p:spPr>
          <p:txBody>
            <a:bodyPr/>
            <a:lstStyle/>
            <a:p>
              <a:endParaRPr lang="en-US"/>
            </a:p>
          </p:txBody>
        </p:sp>
        <p:sp>
          <p:nvSpPr>
            <p:cNvPr id="130061" name="Text Box 18"/>
            <p:cNvSpPr txBox="1">
              <a:spLocks noChangeArrowheads="1"/>
            </p:cNvSpPr>
            <p:nvPr/>
          </p:nvSpPr>
          <p:spPr bwMode="auto">
            <a:xfrm>
              <a:off x="1104" y="2928"/>
              <a:ext cx="528" cy="250"/>
            </a:xfrm>
            <a:prstGeom prst="rect">
              <a:avLst/>
            </a:prstGeom>
            <a:noFill/>
            <a:ln w="9525">
              <a:noFill/>
              <a:miter lim="800000"/>
              <a:headEnd/>
              <a:tailEnd/>
            </a:ln>
          </p:spPr>
          <p:txBody>
            <a:bodyPr>
              <a:spAutoFit/>
            </a:bodyPr>
            <a:lstStyle/>
            <a:p>
              <a:pPr algn="l">
                <a:spcBef>
                  <a:spcPct val="50000"/>
                </a:spcBef>
              </a:pPr>
              <a:r>
                <a:rPr lang="en-US">
                  <a:solidFill>
                    <a:schemeClr val="bg1"/>
                  </a:solidFill>
                </a:rPr>
                <a:t> OH</a:t>
              </a:r>
              <a:r>
                <a:rPr lang="en-US" b="1">
                  <a:solidFill>
                    <a:schemeClr val="bg1"/>
                  </a:solidFill>
                </a:rPr>
                <a:t>.</a:t>
              </a:r>
            </a:p>
          </p:txBody>
        </p:sp>
        <p:sp>
          <p:nvSpPr>
            <p:cNvPr id="130062" name="Text Box 19"/>
            <p:cNvSpPr txBox="1">
              <a:spLocks noChangeArrowheads="1"/>
            </p:cNvSpPr>
            <p:nvPr/>
          </p:nvSpPr>
          <p:spPr bwMode="auto">
            <a:xfrm>
              <a:off x="1488" y="2368"/>
              <a:ext cx="528" cy="250"/>
            </a:xfrm>
            <a:prstGeom prst="rect">
              <a:avLst/>
            </a:prstGeom>
            <a:noFill/>
            <a:ln w="9525">
              <a:noFill/>
              <a:miter lim="800000"/>
              <a:headEnd/>
              <a:tailEnd/>
            </a:ln>
          </p:spPr>
          <p:txBody>
            <a:bodyPr>
              <a:spAutoFit/>
            </a:bodyPr>
            <a:lstStyle/>
            <a:p>
              <a:pPr algn="l">
                <a:spcBef>
                  <a:spcPct val="50000"/>
                </a:spcBef>
              </a:pPr>
              <a:r>
                <a:rPr lang="en-US">
                  <a:solidFill>
                    <a:schemeClr val="bg1"/>
                  </a:solidFill>
                </a:rPr>
                <a:t> OH</a:t>
              </a:r>
              <a:r>
                <a:rPr lang="en-US" b="1">
                  <a:solidFill>
                    <a:schemeClr val="bg1"/>
                  </a:solidFill>
                </a:rPr>
                <a:t>.</a:t>
              </a:r>
              <a:endParaRPr lang="en-US">
                <a:solidFill>
                  <a:schemeClr val="bg1"/>
                </a:solidFill>
              </a:endParaRPr>
            </a:p>
          </p:txBody>
        </p:sp>
        <p:sp>
          <p:nvSpPr>
            <p:cNvPr id="130063" name="Text Box 20"/>
            <p:cNvSpPr txBox="1">
              <a:spLocks noChangeArrowheads="1"/>
            </p:cNvSpPr>
            <p:nvPr/>
          </p:nvSpPr>
          <p:spPr bwMode="auto">
            <a:xfrm>
              <a:off x="1248" y="1776"/>
              <a:ext cx="336" cy="250"/>
            </a:xfrm>
            <a:prstGeom prst="rect">
              <a:avLst/>
            </a:prstGeom>
            <a:noFill/>
            <a:ln w="9525">
              <a:noFill/>
              <a:miter lim="800000"/>
              <a:headEnd/>
              <a:tailEnd/>
            </a:ln>
          </p:spPr>
          <p:txBody>
            <a:bodyPr>
              <a:spAutoFit/>
            </a:bodyPr>
            <a:lstStyle/>
            <a:p>
              <a:pPr algn="l">
                <a:spcBef>
                  <a:spcPct val="50000"/>
                </a:spcBef>
              </a:pPr>
              <a:r>
                <a:rPr lang="en-US">
                  <a:solidFill>
                    <a:schemeClr val="bg1"/>
                  </a:solidFill>
                </a:rPr>
                <a:t>H</a:t>
              </a:r>
              <a:r>
                <a:rPr lang="en-US" b="1">
                  <a:solidFill>
                    <a:schemeClr val="bg1"/>
                  </a:solidFill>
                </a:rPr>
                <a:t>.</a:t>
              </a:r>
            </a:p>
          </p:txBody>
        </p:sp>
      </p:grpSp>
      <p:sp>
        <p:nvSpPr>
          <p:cNvPr id="16" name="Slide Number Placeholder 15"/>
          <p:cNvSpPr>
            <a:spLocks noGrp="1"/>
          </p:cNvSpPr>
          <p:nvPr>
            <p:ph type="sldNum" sz="quarter" idx="12"/>
          </p:nvPr>
        </p:nvSpPr>
        <p:spPr/>
        <p:txBody>
          <a:bodyPr/>
          <a:lstStyle/>
          <a:p>
            <a:pPr>
              <a:defRPr/>
            </a:pPr>
            <a:fld id="{743E77C2-AEA3-44A8-9027-FBCCDECA7FAE}" type="slidenum">
              <a:rPr lang="en-US" smtClean="0"/>
              <a:pPr>
                <a:defRPr/>
              </a:pPr>
              <a:t>62</a:t>
            </a:fld>
            <a:endParaRPr lang="en-US"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r>
              <a:rPr lang="en-US" smtClean="0"/>
              <a:t>Ionization of Water</a:t>
            </a:r>
          </a:p>
        </p:txBody>
      </p:sp>
      <p:sp>
        <p:nvSpPr>
          <p:cNvPr id="131075" name="Rectangle 3"/>
          <p:cNvSpPr>
            <a:spLocks noGrp="1" noChangeArrowheads="1"/>
          </p:cNvSpPr>
          <p:nvPr>
            <p:ph type="body" sz="half" idx="1"/>
          </p:nvPr>
        </p:nvSpPr>
        <p:spPr>
          <a:xfrm>
            <a:off x="685800" y="2209800"/>
            <a:ext cx="3810000" cy="3276600"/>
          </a:xfrm>
        </p:spPr>
        <p:txBody>
          <a:bodyPr/>
          <a:lstStyle/>
          <a:p>
            <a:pPr marL="533400" indent="-533400">
              <a:buFontTx/>
              <a:buNone/>
            </a:pPr>
            <a:r>
              <a:rPr lang="en-US" sz="2800" smtClean="0"/>
              <a:t>H</a:t>
            </a:r>
            <a:r>
              <a:rPr lang="en-US" sz="2800" baseline="-25000" smtClean="0"/>
              <a:t>2</a:t>
            </a:r>
            <a:r>
              <a:rPr lang="en-US" sz="2800" smtClean="0"/>
              <a:t>O </a:t>
            </a:r>
            <a:r>
              <a:rPr lang="en-US" sz="2800" smtClean="0">
                <a:sym typeface="Symbol" pitchFamily="18" charset="2"/>
              </a:rPr>
              <a:t> H</a:t>
            </a:r>
            <a:r>
              <a:rPr lang="en-US" sz="2800" b="1" smtClean="0">
                <a:sym typeface="Symbol" pitchFamily="18" charset="2"/>
              </a:rPr>
              <a:t>.</a:t>
            </a:r>
            <a:r>
              <a:rPr lang="en-US" sz="2800" smtClean="0">
                <a:sym typeface="Symbol" pitchFamily="18" charset="2"/>
              </a:rPr>
              <a:t> + OH</a:t>
            </a:r>
            <a:r>
              <a:rPr lang="en-US" sz="2800" b="1" smtClean="0">
                <a:sym typeface="Symbol" pitchFamily="18" charset="2"/>
              </a:rPr>
              <a:t>.</a:t>
            </a:r>
            <a:endParaRPr lang="en-US" sz="2800" b="1" baseline="30000" smtClean="0"/>
          </a:p>
          <a:p>
            <a:pPr marL="533400" indent="-533400">
              <a:buFontTx/>
              <a:buNone/>
            </a:pPr>
            <a:endParaRPr lang="en-US" sz="2800" smtClean="0"/>
          </a:p>
          <a:p>
            <a:pPr marL="533400" indent="-533400">
              <a:buFontTx/>
              <a:buNone/>
            </a:pPr>
            <a:r>
              <a:rPr lang="en-US" sz="2800" smtClean="0"/>
              <a:t>Recombines as:</a:t>
            </a:r>
          </a:p>
          <a:p>
            <a:pPr marL="533400" indent="-533400">
              <a:buFontTx/>
              <a:buNone/>
            </a:pPr>
            <a:r>
              <a:rPr lang="en-US" sz="2800" smtClean="0"/>
              <a:t>(1) H</a:t>
            </a:r>
            <a:r>
              <a:rPr lang="en-US" sz="2800" b="1" smtClean="0">
                <a:sym typeface="Symbol" pitchFamily="18" charset="2"/>
              </a:rPr>
              <a:t>.</a:t>
            </a:r>
            <a:r>
              <a:rPr lang="en-US" sz="2800" smtClean="0"/>
              <a:t> + H</a:t>
            </a:r>
            <a:r>
              <a:rPr lang="en-US" sz="2800" b="1" smtClean="0">
                <a:sym typeface="Symbol" pitchFamily="18" charset="2"/>
              </a:rPr>
              <a:t>.</a:t>
            </a:r>
            <a:r>
              <a:rPr lang="en-US" sz="2800" smtClean="0"/>
              <a:t> </a:t>
            </a:r>
            <a:r>
              <a:rPr lang="en-US" sz="2800" smtClean="0">
                <a:sym typeface="Symbol" pitchFamily="18" charset="2"/>
              </a:rPr>
              <a:t> H</a:t>
            </a:r>
            <a:r>
              <a:rPr lang="en-US" sz="2800" baseline="-25000" smtClean="0">
                <a:sym typeface="Symbol" pitchFamily="18" charset="2"/>
              </a:rPr>
              <a:t>2</a:t>
            </a:r>
          </a:p>
          <a:p>
            <a:pPr marL="533400" indent="-533400">
              <a:buFontTx/>
              <a:buAutoNum type="arabicParenBoth" startAt="2"/>
            </a:pPr>
            <a:r>
              <a:rPr lang="en-US" sz="2800" smtClean="0">
                <a:sym typeface="Symbol" pitchFamily="18" charset="2"/>
              </a:rPr>
              <a:t>H</a:t>
            </a:r>
            <a:r>
              <a:rPr lang="en-US" sz="2800" b="1" smtClean="0">
                <a:sym typeface="Symbol" pitchFamily="18" charset="2"/>
              </a:rPr>
              <a:t>.</a:t>
            </a:r>
            <a:r>
              <a:rPr lang="en-US" sz="2800" smtClean="0">
                <a:sym typeface="Symbol" pitchFamily="18" charset="2"/>
              </a:rPr>
              <a:t> + OH</a:t>
            </a:r>
            <a:r>
              <a:rPr lang="en-US" sz="2800" b="1" smtClean="0">
                <a:sym typeface="Symbol" pitchFamily="18" charset="2"/>
              </a:rPr>
              <a:t>.</a:t>
            </a:r>
            <a:r>
              <a:rPr lang="en-US" sz="2800" smtClean="0">
                <a:sym typeface="Symbol" pitchFamily="18" charset="2"/>
              </a:rPr>
              <a:t>  H</a:t>
            </a:r>
            <a:r>
              <a:rPr lang="en-US" sz="2800" baseline="-25000" smtClean="0">
                <a:sym typeface="Symbol" pitchFamily="18" charset="2"/>
              </a:rPr>
              <a:t>2</a:t>
            </a:r>
            <a:r>
              <a:rPr lang="en-US" sz="2800" smtClean="0">
                <a:sym typeface="Symbol" pitchFamily="18" charset="2"/>
              </a:rPr>
              <a:t>O</a:t>
            </a:r>
          </a:p>
          <a:p>
            <a:pPr marL="533400" indent="-533400">
              <a:buFontTx/>
              <a:buAutoNum type="arabicParenBoth" startAt="2"/>
            </a:pPr>
            <a:r>
              <a:rPr lang="en-US" sz="2800" smtClean="0">
                <a:sym typeface="Symbol" pitchFamily="18" charset="2"/>
              </a:rPr>
              <a:t>OH</a:t>
            </a:r>
            <a:r>
              <a:rPr lang="en-US" sz="2800" b="1" smtClean="0">
                <a:sym typeface="Symbol" pitchFamily="18" charset="2"/>
              </a:rPr>
              <a:t>.</a:t>
            </a:r>
            <a:r>
              <a:rPr lang="en-US" sz="2800" smtClean="0">
                <a:sym typeface="Symbol" pitchFamily="18" charset="2"/>
              </a:rPr>
              <a:t> + OH</a:t>
            </a:r>
            <a:r>
              <a:rPr lang="en-US" sz="2800" b="1" smtClean="0">
                <a:sym typeface="Symbol" pitchFamily="18" charset="2"/>
              </a:rPr>
              <a:t>.</a:t>
            </a:r>
            <a:r>
              <a:rPr lang="en-US" sz="2800" smtClean="0">
                <a:sym typeface="Symbol" pitchFamily="18" charset="2"/>
              </a:rPr>
              <a:t>  H</a:t>
            </a:r>
            <a:r>
              <a:rPr lang="en-US" sz="2800" baseline="-25000" smtClean="0">
                <a:sym typeface="Symbol" pitchFamily="18" charset="2"/>
              </a:rPr>
              <a:t>2</a:t>
            </a:r>
            <a:r>
              <a:rPr lang="en-US" sz="2800" smtClean="0">
                <a:sym typeface="Symbol" pitchFamily="18" charset="2"/>
              </a:rPr>
              <a:t>O</a:t>
            </a:r>
            <a:r>
              <a:rPr lang="en-US" sz="2800" baseline="-25000" smtClean="0">
                <a:sym typeface="Symbol" pitchFamily="18" charset="2"/>
              </a:rPr>
              <a:t>2</a:t>
            </a:r>
          </a:p>
          <a:p>
            <a:pPr marL="533400" indent="-533400"/>
            <a:endParaRPr lang="en-US" sz="2800" baseline="-25000" smtClean="0"/>
          </a:p>
        </p:txBody>
      </p:sp>
      <p:pic>
        <p:nvPicPr>
          <p:cNvPr id="131076" name="Picture 4" descr="water_box"/>
          <p:cNvPicPr>
            <a:picLocks noChangeAspect="1" noChangeArrowheads="1"/>
          </p:cNvPicPr>
          <p:nvPr/>
        </p:nvPicPr>
        <p:blipFill>
          <a:blip r:embed="rId3" cstate="print"/>
          <a:srcRect/>
          <a:stretch>
            <a:fillRect/>
          </a:stretch>
        </p:blipFill>
        <p:spPr bwMode="auto">
          <a:xfrm>
            <a:off x="4495800" y="2286000"/>
            <a:ext cx="4287838" cy="310515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BB7927A-6994-4AAB-9E74-285098BA54D6}" type="slidenum">
              <a:rPr lang="en-US" smtClean="0"/>
              <a:pPr>
                <a:defRPr/>
              </a:pPr>
              <a:t>63</a:t>
            </a:fld>
            <a:endParaRPr lang="en-US" dirty="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smtClean="0"/>
              <a:t>Chemical Protection</a:t>
            </a:r>
          </a:p>
        </p:txBody>
      </p:sp>
      <p:sp>
        <p:nvSpPr>
          <p:cNvPr id="132099" name="Rectangle 3"/>
          <p:cNvSpPr>
            <a:spLocks noGrp="1" noChangeArrowheads="1"/>
          </p:cNvSpPr>
          <p:nvPr>
            <p:ph type="body" sz="half" idx="2"/>
          </p:nvPr>
        </p:nvSpPr>
        <p:spPr>
          <a:xfrm>
            <a:off x="4495800" y="2438400"/>
            <a:ext cx="3962400" cy="2590800"/>
          </a:xfrm>
        </p:spPr>
        <p:txBody>
          <a:bodyPr/>
          <a:lstStyle/>
          <a:p>
            <a:r>
              <a:rPr lang="en-US" sz="2800" smtClean="0"/>
              <a:t>Encourage OH</a:t>
            </a:r>
            <a:r>
              <a:rPr lang="en-US" sz="2800" b="1" smtClean="0"/>
              <a:t>.</a:t>
            </a:r>
            <a:r>
              <a:rPr lang="en-US" sz="2800" smtClean="0"/>
              <a:t> radicals to recombine with H to form water</a:t>
            </a:r>
          </a:p>
          <a:p>
            <a:r>
              <a:rPr lang="en-US" sz="2800" smtClean="0"/>
              <a:t>Saturate cells with H donating compounds</a:t>
            </a:r>
          </a:p>
        </p:txBody>
      </p:sp>
      <p:pic>
        <p:nvPicPr>
          <p:cNvPr id="132100" name="Picture 4" descr="h2omolecule"/>
          <p:cNvPicPr>
            <a:picLocks noChangeAspect="1" noChangeArrowheads="1"/>
          </p:cNvPicPr>
          <p:nvPr/>
        </p:nvPicPr>
        <p:blipFill>
          <a:blip r:embed="rId3" cstate="print"/>
          <a:srcRect/>
          <a:stretch>
            <a:fillRect/>
          </a:stretch>
        </p:blipFill>
        <p:spPr bwMode="auto">
          <a:xfrm>
            <a:off x="609600" y="2133600"/>
            <a:ext cx="3276600" cy="3124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3755D6E-AA42-4434-8B81-4CB1A78D4D3D}" type="slidenum">
              <a:rPr lang="en-US" smtClean="0"/>
              <a:pPr>
                <a:defRPr/>
              </a:pPr>
              <a:t>64</a:t>
            </a:fld>
            <a:endParaRPr lang="en-US" dirty="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smtClean="0"/>
              <a:t>Acute vs. Chronic Dose</a:t>
            </a:r>
          </a:p>
        </p:txBody>
      </p:sp>
      <p:sp>
        <p:nvSpPr>
          <p:cNvPr id="133123" name="Rectangle 3"/>
          <p:cNvSpPr>
            <a:spLocks noGrp="1" noChangeArrowheads="1"/>
          </p:cNvSpPr>
          <p:nvPr>
            <p:ph type="body" sz="half" idx="1"/>
          </p:nvPr>
        </p:nvSpPr>
        <p:spPr/>
        <p:txBody>
          <a:bodyPr/>
          <a:lstStyle/>
          <a:p>
            <a:pPr algn="ctr">
              <a:buFontTx/>
              <a:buNone/>
            </a:pPr>
            <a:r>
              <a:rPr lang="en-US" i="1" smtClean="0"/>
              <a:t>Acute</a:t>
            </a:r>
            <a:endParaRPr lang="en-US" smtClean="0"/>
          </a:p>
          <a:p>
            <a:r>
              <a:rPr lang="en-US" smtClean="0"/>
              <a:t>Large dose delivered in a short time</a:t>
            </a:r>
          </a:p>
        </p:txBody>
      </p:sp>
      <p:sp>
        <p:nvSpPr>
          <p:cNvPr id="133124" name="Rectangle 4"/>
          <p:cNvSpPr>
            <a:spLocks noGrp="1" noChangeArrowheads="1"/>
          </p:cNvSpPr>
          <p:nvPr>
            <p:ph type="body" sz="half" idx="2"/>
          </p:nvPr>
        </p:nvSpPr>
        <p:spPr/>
        <p:txBody>
          <a:bodyPr/>
          <a:lstStyle/>
          <a:p>
            <a:pPr algn="ctr">
              <a:buFontTx/>
              <a:buNone/>
            </a:pPr>
            <a:r>
              <a:rPr lang="en-US" i="1" smtClean="0"/>
              <a:t>Chronic</a:t>
            </a:r>
            <a:endParaRPr lang="en-US" smtClean="0"/>
          </a:p>
          <a:p>
            <a:r>
              <a:rPr lang="en-US" smtClean="0"/>
              <a:t>Same dose delivered in increments over a long time</a:t>
            </a:r>
          </a:p>
        </p:txBody>
      </p:sp>
      <p:sp>
        <p:nvSpPr>
          <p:cNvPr id="5" name="Slide Number Placeholder 4"/>
          <p:cNvSpPr>
            <a:spLocks noGrp="1"/>
          </p:cNvSpPr>
          <p:nvPr>
            <p:ph type="sldNum" sz="quarter" idx="12"/>
          </p:nvPr>
        </p:nvSpPr>
        <p:spPr/>
        <p:txBody>
          <a:bodyPr/>
          <a:lstStyle/>
          <a:p>
            <a:pPr>
              <a:defRPr/>
            </a:pPr>
            <a:fld id="{743E77C2-AEA3-44A8-9027-FBCCDECA7FAE}" type="slidenum">
              <a:rPr lang="en-US" smtClean="0"/>
              <a:pPr>
                <a:defRPr/>
              </a:pPr>
              <a:t>65</a:t>
            </a:fld>
            <a:endParaRPr lang="en-US" dirty="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r>
              <a:rPr lang="en-US" smtClean="0"/>
              <a:t>Prompt vs. Delayed Effects</a:t>
            </a:r>
          </a:p>
        </p:txBody>
      </p:sp>
      <p:sp>
        <p:nvSpPr>
          <p:cNvPr id="134147" name="Rectangle 3"/>
          <p:cNvSpPr>
            <a:spLocks noGrp="1" noChangeArrowheads="1"/>
          </p:cNvSpPr>
          <p:nvPr>
            <p:ph type="body" sz="half" idx="1"/>
          </p:nvPr>
        </p:nvSpPr>
        <p:spPr/>
        <p:txBody>
          <a:bodyPr/>
          <a:lstStyle/>
          <a:p>
            <a:pPr algn="ctr">
              <a:buFontTx/>
              <a:buNone/>
            </a:pPr>
            <a:r>
              <a:rPr lang="en-US" i="1" smtClean="0"/>
              <a:t>Prompt</a:t>
            </a:r>
          </a:p>
          <a:p>
            <a:pPr algn="ctr">
              <a:buFontTx/>
              <a:buNone/>
            </a:pPr>
            <a:endParaRPr lang="en-US" smtClean="0"/>
          </a:p>
          <a:p>
            <a:r>
              <a:rPr lang="en-US" smtClean="0"/>
              <a:t>Acute Radiation Syndrome</a:t>
            </a:r>
          </a:p>
          <a:p>
            <a:r>
              <a:rPr lang="en-US" smtClean="0"/>
              <a:t>Skin Burns</a:t>
            </a:r>
          </a:p>
        </p:txBody>
      </p:sp>
      <p:sp>
        <p:nvSpPr>
          <p:cNvPr id="134148" name="Rectangle 4"/>
          <p:cNvSpPr>
            <a:spLocks noGrp="1" noChangeArrowheads="1"/>
          </p:cNvSpPr>
          <p:nvPr>
            <p:ph type="body" sz="half" idx="2"/>
          </p:nvPr>
        </p:nvSpPr>
        <p:spPr/>
        <p:txBody>
          <a:bodyPr/>
          <a:lstStyle/>
          <a:p>
            <a:pPr algn="ctr">
              <a:buFontTx/>
              <a:buNone/>
            </a:pPr>
            <a:r>
              <a:rPr lang="en-US" sz="2400" i="1" smtClean="0"/>
              <a:t>Delayed</a:t>
            </a:r>
          </a:p>
          <a:p>
            <a:endParaRPr lang="en-US" sz="2400" smtClean="0"/>
          </a:p>
          <a:p>
            <a:r>
              <a:rPr lang="en-US" sz="2400" smtClean="0"/>
              <a:t>Cancer Induction</a:t>
            </a:r>
          </a:p>
          <a:p>
            <a:r>
              <a:rPr lang="en-US" sz="2400" smtClean="0"/>
              <a:t>Leukemia</a:t>
            </a:r>
          </a:p>
          <a:p>
            <a:r>
              <a:rPr lang="en-US" sz="2400" smtClean="0"/>
              <a:t>Degenerative Changes</a:t>
            </a:r>
          </a:p>
          <a:p>
            <a:r>
              <a:rPr lang="en-US" sz="2400" smtClean="0"/>
              <a:t>Life Shortening</a:t>
            </a:r>
          </a:p>
          <a:p>
            <a:r>
              <a:rPr lang="en-US" sz="2400" smtClean="0"/>
              <a:t>Cataracts</a:t>
            </a:r>
          </a:p>
          <a:p>
            <a:r>
              <a:rPr lang="en-US" sz="2400" smtClean="0"/>
              <a:t>Genetic</a:t>
            </a:r>
          </a:p>
        </p:txBody>
      </p:sp>
      <p:sp>
        <p:nvSpPr>
          <p:cNvPr id="5" name="Slide Number Placeholder 4"/>
          <p:cNvSpPr>
            <a:spLocks noGrp="1"/>
          </p:cNvSpPr>
          <p:nvPr>
            <p:ph type="sldNum" sz="quarter" idx="12"/>
          </p:nvPr>
        </p:nvSpPr>
        <p:spPr/>
        <p:txBody>
          <a:bodyPr/>
          <a:lstStyle/>
          <a:p>
            <a:pPr>
              <a:defRPr/>
            </a:pPr>
            <a:fld id="{743E77C2-AEA3-44A8-9027-FBCCDECA7FAE}" type="slidenum">
              <a:rPr lang="en-US" smtClean="0"/>
              <a:pPr>
                <a:defRPr/>
              </a:pPr>
              <a:t>66</a:t>
            </a:fld>
            <a:endParaRPr lang="en-US"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r>
              <a:rPr lang="en-US" smtClean="0"/>
              <a:t>Prompt Effects</a:t>
            </a:r>
          </a:p>
        </p:txBody>
      </p:sp>
      <p:sp>
        <p:nvSpPr>
          <p:cNvPr id="135171" name="Rectangle 3"/>
          <p:cNvSpPr>
            <a:spLocks noGrp="1" noChangeArrowheads="1"/>
          </p:cNvSpPr>
          <p:nvPr>
            <p:ph type="body" sz="half" idx="1"/>
          </p:nvPr>
        </p:nvSpPr>
        <p:spPr>
          <a:xfrm>
            <a:off x="838200" y="2057400"/>
            <a:ext cx="7315200" cy="1066800"/>
          </a:xfrm>
        </p:spPr>
        <p:txBody>
          <a:bodyPr/>
          <a:lstStyle/>
          <a:p>
            <a:pPr algn="ctr">
              <a:buFontTx/>
              <a:buNone/>
            </a:pPr>
            <a:r>
              <a:rPr lang="en-US" sz="2800" smtClean="0"/>
              <a:t>Lethal Dose (LD </a:t>
            </a:r>
            <a:r>
              <a:rPr lang="en-US" sz="2800" baseline="-25000" smtClean="0"/>
              <a:t>50/60</a:t>
            </a:r>
            <a:r>
              <a:rPr lang="en-US" sz="2800" smtClean="0"/>
              <a:t>) for whole body X or gamma radiation is approximately 450 rad</a:t>
            </a:r>
          </a:p>
        </p:txBody>
      </p:sp>
      <p:pic>
        <p:nvPicPr>
          <p:cNvPr id="135172" name="Picture 4" descr="skull"/>
          <p:cNvPicPr>
            <a:picLocks noGrp="1" noChangeAspect="1" noChangeArrowheads="1"/>
          </p:cNvPicPr>
          <p:nvPr>
            <p:ph sz="half" idx="2"/>
          </p:nvPr>
        </p:nvPicPr>
        <p:blipFill>
          <a:blip r:embed="rId3" cstate="print"/>
          <a:srcRect/>
          <a:stretch>
            <a:fillRect/>
          </a:stretch>
        </p:blipFill>
        <p:spPr>
          <a:xfrm>
            <a:off x="2895600" y="3429000"/>
            <a:ext cx="3200400" cy="2627313"/>
          </a:xfrm>
          <a:noFill/>
        </p:spPr>
      </p:pic>
      <p:sp>
        <p:nvSpPr>
          <p:cNvPr id="5" name="Slide Number Placeholder 4"/>
          <p:cNvSpPr>
            <a:spLocks noGrp="1"/>
          </p:cNvSpPr>
          <p:nvPr>
            <p:ph type="sldNum" sz="quarter" idx="12"/>
          </p:nvPr>
        </p:nvSpPr>
        <p:spPr/>
        <p:txBody>
          <a:bodyPr/>
          <a:lstStyle/>
          <a:p>
            <a:pPr>
              <a:defRPr/>
            </a:pPr>
            <a:fld id="{5F3CD03D-21B7-4FE6-98F0-9159B8622C2C}" type="slidenum">
              <a:rPr lang="en-US" smtClean="0"/>
              <a:pPr>
                <a:defRPr/>
              </a:pPr>
              <a:t>67</a:t>
            </a:fld>
            <a:endParaRPr lang="en-US" dirty="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685800" y="152400"/>
            <a:ext cx="7620000" cy="685800"/>
          </a:xfrm>
        </p:spPr>
        <p:txBody>
          <a:bodyPr/>
          <a:lstStyle/>
          <a:p>
            <a:r>
              <a:rPr lang="en-US" smtClean="0"/>
              <a:t>Skin Burn</a:t>
            </a:r>
          </a:p>
        </p:txBody>
      </p:sp>
      <p:pic>
        <p:nvPicPr>
          <p:cNvPr id="136195" name="Picture 3" descr="burn1"/>
          <p:cNvPicPr>
            <a:picLocks noChangeAspect="1" noChangeArrowheads="1"/>
          </p:cNvPicPr>
          <p:nvPr/>
        </p:nvPicPr>
        <p:blipFill>
          <a:blip r:embed="rId3" cstate="print"/>
          <a:srcRect/>
          <a:stretch>
            <a:fillRect/>
          </a:stretch>
        </p:blipFill>
        <p:spPr bwMode="auto">
          <a:xfrm>
            <a:off x="228600" y="1143000"/>
            <a:ext cx="4114800" cy="5553075"/>
          </a:xfrm>
          <a:prstGeom prst="rect">
            <a:avLst/>
          </a:prstGeom>
          <a:noFill/>
          <a:ln w="9525">
            <a:noFill/>
            <a:miter lim="800000"/>
            <a:headEnd/>
            <a:tailEnd/>
          </a:ln>
        </p:spPr>
      </p:pic>
      <p:pic>
        <p:nvPicPr>
          <p:cNvPr id="136196" name="Picture 4" descr="burn2"/>
          <p:cNvPicPr>
            <a:picLocks noChangeAspect="1" noChangeArrowheads="1"/>
          </p:cNvPicPr>
          <p:nvPr/>
        </p:nvPicPr>
        <p:blipFill>
          <a:blip r:embed="rId4" cstate="print"/>
          <a:srcRect/>
          <a:stretch>
            <a:fillRect/>
          </a:stretch>
        </p:blipFill>
        <p:spPr bwMode="auto">
          <a:xfrm>
            <a:off x="4724400" y="1143000"/>
            <a:ext cx="4114800" cy="5562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8A458C8-0386-4430-B55D-ED44794BE158}" type="slidenum">
              <a:rPr lang="en-US" smtClean="0"/>
              <a:pPr>
                <a:defRPr/>
              </a:pPr>
              <a:t>68</a:t>
            </a:fld>
            <a:endParaRPr lang="en-US" dirty="0"/>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228600" y="152400"/>
            <a:ext cx="8686800" cy="1143000"/>
          </a:xfrm>
        </p:spPr>
        <p:txBody>
          <a:bodyPr/>
          <a:lstStyle/>
          <a:p>
            <a:r>
              <a:rPr lang="en-US" sz="4000" smtClean="0"/>
              <a:t>Prompt Effects of Acute Exposure</a:t>
            </a:r>
          </a:p>
        </p:txBody>
      </p:sp>
      <p:pic>
        <p:nvPicPr>
          <p:cNvPr id="137219" name="Picture 3" descr="effects_table"/>
          <p:cNvPicPr>
            <a:picLocks noChangeAspect="1" noChangeArrowheads="1"/>
          </p:cNvPicPr>
          <p:nvPr/>
        </p:nvPicPr>
        <p:blipFill>
          <a:blip r:embed="rId3" cstate="print"/>
          <a:srcRect/>
          <a:stretch>
            <a:fillRect/>
          </a:stretch>
        </p:blipFill>
        <p:spPr bwMode="auto">
          <a:xfrm>
            <a:off x="1524000" y="1219200"/>
            <a:ext cx="5934075" cy="535781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8A458C8-0386-4430-B55D-ED44794BE158}" type="slidenum">
              <a:rPr lang="en-US" smtClean="0"/>
              <a:pPr>
                <a:defRPr/>
              </a:pPr>
              <a:t>69</a:t>
            </a:fld>
            <a:endParaRPr lang="en-US"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685800"/>
            <a:ext cx="7620000" cy="1143000"/>
          </a:xfrm>
        </p:spPr>
        <p:txBody>
          <a:bodyPr/>
          <a:lstStyle/>
          <a:p>
            <a:r>
              <a:rPr lang="en-US" sz="6400" u="sng" dirty="0" smtClean="0"/>
              <a:t>Lab Concerns;</a:t>
            </a:r>
            <a:br>
              <a:rPr lang="en-US" sz="6400" u="sng" dirty="0" smtClean="0"/>
            </a:br>
            <a:r>
              <a:rPr lang="en-US" sz="6400" u="sng" dirty="0" smtClean="0"/>
              <a:t>CONTAMINATION</a:t>
            </a:r>
          </a:p>
        </p:txBody>
      </p:sp>
      <p:sp>
        <p:nvSpPr>
          <p:cNvPr id="40963" name="Rectangle 3"/>
          <p:cNvSpPr>
            <a:spLocks noGrp="1" noChangeArrowheads="1"/>
          </p:cNvSpPr>
          <p:nvPr>
            <p:ph type="body" idx="1"/>
          </p:nvPr>
        </p:nvSpPr>
        <p:spPr>
          <a:xfrm>
            <a:off x="533400" y="2514600"/>
            <a:ext cx="7772400" cy="1447800"/>
          </a:xfrm>
        </p:spPr>
        <p:txBody>
          <a:bodyPr/>
          <a:lstStyle/>
          <a:p>
            <a:pPr algn="ctr">
              <a:buFontTx/>
              <a:buNone/>
            </a:pPr>
            <a:r>
              <a:rPr lang="en-US" dirty="0" smtClean="0">
                <a:solidFill>
                  <a:srgbClr val="FFFF00"/>
                </a:solidFill>
              </a:rPr>
              <a:t>Unwanted distribution</a:t>
            </a:r>
          </a:p>
          <a:p>
            <a:pPr algn="ctr">
              <a:buFontTx/>
              <a:buNone/>
            </a:pPr>
            <a:r>
              <a:rPr lang="en-US" dirty="0" smtClean="0">
                <a:solidFill>
                  <a:srgbClr val="FFFF00"/>
                </a:solidFill>
              </a:rPr>
              <a:t>of radioactive material.</a:t>
            </a:r>
          </a:p>
        </p:txBody>
      </p:sp>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7</a:t>
            </a:fld>
            <a:endParaRPr lang="en-US"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r>
              <a:rPr lang="en-US" smtClean="0"/>
              <a:t>Delayed Effects</a:t>
            </a:r>
          </a:p>
        </p:txBody>
      </p:sp>
      <p:sp>
        <p:nvSpPr>
          <p:cNvPr id="138243" name="Rectangle 3"/>
          <p:cNvSpPr>
            <a:spLocks noGrp="1" noChangeArrowheads="1"/>
          </p:cNvSpPr>
          <p:nvPr>
            <p:ph type="body" idx="1"/>
          </p:nvPr>
        </p:nvSpPr>
        <p:spPr/>
        <p:txBody>
          <a:bodyPr/>
          <a:lstStyle/>
          <a:p>
            <a:pPr>
              <a:buFontTx/>
              <a:buNone/>
            </a:pPr>
            <a:r>
              <a:rPr lang="en-US" smtClean="0"/>
              <a:t>	Definition:  </a:t>
            </a:r>
          </a:p>
          <a:p>
            <a:pPr>
              <a:buFontTx/>
              <a:buNone/>
            </a:pPr>
            <a:r>
              <a:rPr lang="en-US" smtClean="0"/>
              <a:t>	Radiation, given either acutely or chronically, increases the incidence of a number of conditions observable from 2-20 years after the exposure was delivered.</a:t>
            </a:r>
          </a:p>
        </p:txBody>
      </p:sp>
      <p:sp>
        <p:nvSpPr>
          <p:cNvPr id="138244" name="Rectangle 4"/>
          <p:cNvSpPr>
            <a:spLocks noGrp="1" noChangeArrowheads="1"/>
          </p:cNvSpPr>
          <p:nvPr>
            <p:ph type="body" sz="half" idx="4294967295"/>
          </p:nvPr>
        </p:nvSpPr>
        <p:spPr>
          <a:xfrm>
            <a:off x="5334000" y="1371600"/>
            <a:ext cx="3810000" cy="5029200"/>
          </a:xfrm>
        </p:spPr>
        <p:txBody>
          <a:bodyPr/>
          <a:lstStyle/>
          <a:p>
            <a:pPr algn="ctr">
              <a:buFontTx/>
              <a:buNone/>
            </a:pPr>
            <a:endParaRPr lang="en-US" sz="2800" smtClean="0"/>
          </a:p>
          <a:p>
            <a:pPr>
              <a:buFontTx/>
              <a:buChar char="*"/>
            </a:pPr>
            <a:endParaRPr lang="en-US" sz="2800" smtClean="0"/>
          </a:p>
        </p:txBody>
      </p:sp>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70</a:t>
            </a:fld>
            <a:endParaRPr lang="en-US" dirty="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09600" y="304800"/>
            <a:ext cx="7772400" cy="762000"/>
          </a:xfrm>
        </p:spPr>
        <p:txBody>
          <a:bodyPr/>
          <a:lstStyle/>
          <a:p>
            <a:r>
              <a:rPr lang="en-US" smtClean="0"/>
              <a:t>Types of Delayed Effects</a:t>
            </a:r>
          </a:p>
        </p:txBody>
      </p:sp>
      <p:sp>
        <p:nvSpPr>
          <p:cNvPr id="139267" name="Rectangle 3"/>
          <p:cNvSpPr>
            <a:spLocks noGrp="1" noChangeArrowheads="1"/>
          </p:cNvSpPr>
          <p:nvPr>
            <p:ph type="body" sz="half" idx="1"/>
          </p:nvPr>
        </p:nvSpPr>
        <p:spPr>
          <a:xfrm>
            <a:off x="609600" y="1600200"/>
            <a:ext cx="3810000" cy="2362200"/>
          </a:xfrm>
        </p:spPr>
        <p:txBody>
          <a:bodyPr/>
          <a:lstStyle/>
          <a:p>
            <a:pPr defTabSz="906463">
              <a:buFontTx/>
              <a:buChar char="*"/>
            </a:pPr>
            <a:r>
              <a:rPr lang="en-US" smtClean="0"/>
              <a:t>Carcinogenesis</a:t>
            </a:r>
          </a:p>
          <a:p>
            <a:pPr lvl="1" defTabSz="906463">
              <a:buFontTx/>
              <a:buChar char="*"/>
            </a:pPr>
            <a:r>
              <a:rPr lang="en-US" sz="2000" smtClean="0"/>
              <a:t>Leukemia (2-3 years)</a:t>
            </a:r>
          </a:p>
          <a:p>
            <a:pPr lvl="1" defTabSz="906463">
              <a:buFontTx/>
              <a:buChar char="*"/>
            </a:pPr>
            <a:r>
              <a:rPr lang="en-US" sz="2000" smtClean="0"/>
              <a:t>Skin (10 years)</a:t>
            </a:r>
          </a:p>
          <a:p>
            <a:pPr lvl="1" defTabSz="906463">
              <a:buFontTx/>
              <a:buChar char="*"/>
            </a:pPr>
            <a:r>
              <a:rPr lang="en-US" sz="2000" smtClean="0"/>
              <a:t>Lung (10 years)</a:t>
            </a:r>
          </a:p>
          <a:p>
            <a:pPr lvl="1" defTabSz="906463">
              <a:buFontTx/>
              <a:buChar char="*"/>
            </a:pPr>
            <a:r>
              <a:rPr lang="en-US" sz="2000" smtClean="0"/>
              <a:t>Bone (3-4 years)</a:t>
            </a:r>
          </a:p>
          <a:p>
            <a:pPr lvl="1" defTabSz="906463">
              <a:buFontTx/>
              <a:buChar char="*"/>
            </a:pPr>
            <a:r>
              <a:rPr lang="en-US" sz="2000" smtClean="0"/>
              <a:t>Thyroid (4-5 years)</a:t>
            </a:r>
          </a:p>
        </p:txBody>
      </p:sp>
      <p:sp>
        <p:nvSpPr>
          <p:cNvPr id="322564" name="Rectangle 4"/>
          <p:cNvSpPr>
            <a:spLocks noGrp="1" noChangeArrowheads="1"/>
          </p:cNvSpPr>
          <p:nvPr>
            <p:ph type="body" sz="half" idx="2"/>
          </p:nvPr>
        </p:nvSpPr>
        <p:spPr>
          <a:xfrm>
            <a:off x="4495800" y="1600200"/>
            <a:ext cx="3886200" cy="1447800"/>
          </a:xfrm>
        </p:spPr>
        <p:txBody>
          <a:bodyPr/>
          <a:lstStyle/>
          <a:p>
            <a:pPr>
              <a:buFontTx/>
              <a:buChar char="*"/>
            </a:pPr>
            <a:r>
              <a:rPr lang="en-US" smtClean="0"/>
              <a:t>Heredity</a:t>
            </a:r>
          </a:p>
          <a:p>
            <a:pPr lvl="1">
              <a:buFontTx/>
              <a:buChar char="*"/>
            </a:pPr>
            <a:r>
              <a:rPr lang="en-US" sz="2000" smtClean="0"/>
              <a:t>The effects on humans remains in question</a:t>
            </a:r>
          </a:p>
        </p:txBody>
      </p:sp>
      <p:sp>
        <p:nvSpPr>
          <p:cNvPr id="322565" name="Text Box 5"/>
          <p:cNvSpPr txBox="1">
            <a:spLocks noChangeArrowheads="1"/>
          </p:cNvSpPr>
          <p:nvPr/>
        </p:nvSpPr>
        <p:spPr bwMode="auto">
          <a:xfrm>
            <a:off x="609600" y="4038600"/>
            <a:ext cx="4114800" cy="1779588"/>
          </a:xfrm>
          <a:prstGeom prst="rect">
            <a:avLst/>
          </a:prstGeom>
          <a:noFill/>
          <a:ln w="9525">
            <a:noFill/>
            <a:miter lim="800000"/>
            <a:headEnd/>
            <a:tailEnd/>
          </a:ln>
        </p:spPr>
        <p:txBody>
          <a:bodyPr>
            <a:spAutoFit/>
          </a:bodyPr>
          <a:lstStyle/>
          <a:p>
            <a:pPr algn="l">
              <a:spcBef>
                <a:spcPct val="20000"/>
              </a:spcBef>
              <a:buFontTx/>
              <a:buChar char="*"/>
            </a:pPr>
            <a:r>
              <a:rPr lang="en-US" sz="2800">
                <a:solidFill>
                  <a:schemeClr val="bg1"/>
                </a:solidFill>
                <a:latin typeface="Arial" charset="0"/>
              </a:rPr>
              <a:t>  Tissue Effects</a:t>
            </a:r>
          </a:p>
          <a:p>
            <a:pPr lvl="1" algn="l">
              <a:spcBef>
                <a:spcPct val="20000"/>
              </a:spcBef>
              <a:buFontTx/>
              <a:buChar char="*"/>
            </a:pPr>
            <a:r>
              <a:rPr lang="en-US" sz="2400">
                <a:solidFill>
                  <a:schemeClr val="bg1"/>
                </a:solidFill>
                <a:latin typeface="Arial" charset="0"/>
              </a:rPr>
              <a:t> </a:t>
            </a:r>
            <a:r>
              <a:rPr lang="en-US">
                <a:solidFill>
                  <a:schemeClr val="bg1"/>
                </a:solidFill>
                <a:latin typeface="Arial" charset="0"/>
              </a:rPr>
              <a:t>Cataracts (200 rad/3 years)</a:t>
            </a:r>
          </a:p>
          <a:p>
            <a:pPr lvl="1" algn="l">
              <a:spcBef>
                <a:spcPct val="20000"/>
              </a:spcBef>
              <a:buFontTx/>
              <a:buChar char="*"/>
            </a:pPr>
            <a:r>
              <a:rPr lang="en-US">
                <a:solidFill>
                  <a:schemeClr val="bg1"/>
                </a:solidFill>
                <a:latin typeface="Arial" charset="0"/>
              </a:rPr>
              <a:t> Sterility (50 rad/30-60 days)</a:t>
            </a:r>
          </a:p>
          <a:p>
            <a:pPr algn="l">
              <a:spcBef>
                <a:spcPct val="50000"/>
              </a:spcBef>
            </a:pPr>
            <a:endParaRPr lang="en-US">
              <a:latin typeface="Arial" charset="0"/>
            </a:endParaRPr>
          </a:p>
        </p:txBody>
      </p:sp>
      <p:sp>
        <p:nvSpPr>
          <p:cNvPr id="322566" name="Text Box 6"/>
          <p:cNvSpPr txBox="1">
            <a:spLocks noChangeArrowheads="1"/>
          </p:cNvSpPr>
          <p:nvPr/>
        </p:nvSpPr>
        <p:spPr bwMode="auto">
          <a:xfrm>
            <a:off x="4495800" y="3332163"/>
            <a:ext cx="4648200" cy="3581400"/>
          </a:xfrm>
          <a:prstGeom prst="rect">
            <a:avLst/>
          </a:prstGeom>
          <a:noFill/>
          <a:ln w="9525">
            <a:noFill/>
            <a:miter lim="800000"/>
            <a:headEnd/>
            <a:tailEnd/>
          </a:ln>
        </p:spPr>
        <p:txBody>
          <a:bodyPr>
            <a:spAutoFit/>
          </a:bodyPr>
          <a:lstStyle/>
          <a:p>
            <a:pPr algn="l" defTabSz="862013">
              <a:lnSpc>
                <a:spcPct val="90000"/>
              </a:lnSpc>
              <a:spcBef>
                <a:spcPct val="20000"/>
              </a:spcBef>
              <a:buFontTx/>
              <a:buChar char="*"/>
            </a:pPr>
            <a:r>
              <a:rPr lang="en-US">
                <a:solidFill>
                  <a:schemeClr val="bg1"/>
                </a:solidFill>
                <a:latin typeface="Arial" charset="0"/>
              </a:rPr>
              <a:t>  </a:t>
            </a:r>
            <a:r>
              <a:rPr lang="en-US" sz="2800">
                <a:solidFill>
                  <a:schemeClr val="bg1"/>
                </a:solidFill>
                <a:latin typeface="Arial" charset="0"/>
              </a:rPr>
              <a:t>Lifespan Shortening</a:t>
            </a:r>
          </a:p>
          <a:p>
            <a:pPr marL="577850" lvl="1" algn="just" defTabSz="862013">
              <a:spcBef>
                <a:spcPct val="20000"/>
              </a:spcBef>
              <a:buFontTx/>
              <a:buChar char="*"/>
            </a:pPr>
            <a:r>
              <a:rPr lang="en-US">
                <a:solidFill>
                  <a:schemeClr val="bg1"/>
                </a:solidFill>
                <a:latin typeface="Arial" charset="0"/>
              </a:rPr>
              <a:t> 	Chronic exposure results in   </a:t>
            </a:r>
          </a:p>
          <a:p>
            <a:pPr marL="577850" lvl="1" algn="just" defTabSz="862013">
              <a:spcBef>
                <a:spcPct val="20000"/>
              </a:spcBef>
            </a:pPr>
            <a:r>
              <a:rPr lang="en-US">
                <a:solidFill>
                  <a:schemeClr val="bg1"/>
                </a:solidFill>
                <a:latin typeface="Arial" charset="0"/>
              </a:rPr>
              <a:t>    7% shortening for every </a:t>
            </a:r>
          </a:p>
          <a:p>
            <a:pPr marL="577850" lvl="1" algn="just" defTabSz="862013">
              <a:spcBef>
                <a:spcPct val="20000"/>
              </a:spcBef>
            </a:pPr>
            <a:r>
              <a:rPr lang="en-US">
                <a:solidFill>
                  <a:schemeClr val="bg1"/>
                </a:solidFill>
                <a:latin typeface="Arial" charset="0"/>
              </a:rPr>
              <a:t>    dose equivalent to the LD50</a:t>
            </a:r>
          </a:p>
          <a:p>
            <a:pPr marL="577850" lvl="1" algn="l" defTabSz="862013">
              <a:spcBef>
                <a:spcPct val="20000"/>
              </a:spcBef>
              <a:buFontTx/>
              <a:buChar char="*"/>
            </a:pPr>
            <a:r>
              <a:rPr lang="en-US">
                <a:solidFill>
                  <a:schemeClr val="bg1"/>
                </a:solidFill>
                <a:latin typeface="Arial" charset="0"/>
              </a:rPr>
              <a:t>  Surviving an acute LD50 </a:t>
            </a:r>
          </a:p>
          <a:p>
            <a:pPr marL="577850" lvl="1" algn="l" defTabSz="862013">
              <a:spcBef>
                <a:spcPct val="20000"/>
              </a:spcBef>
            </a:pPr>
            <a:r>
              <a:rPr lang="en-US">
                <a:solidFill>
                  <a:schemeClr val="bg1"/>
                </a:solidFill>
                <a:latin typeface="Arial" charset="0"/>
              </a:rPr>
              <a:t>    dose has life expectancy  </a:t>
            </a:r>
          </a:p>
          <a:p>
            <a:pPr marL="577850" lvl="1" algn="l" defTabSz="862013">
              <a:spcBef>
                <a:spcPct val="20000"/>
              </a:spcBef>
            </a:pPr>
            <a:r>
              <a:rPr lang="en-US">
                <a:solidFill>
                  <a:schemeClr val="bg1"/>
                </a:solidFill>
                <a:latin typeface="Arial" charset="0"/>
              </a:rPr>
              <a:t>    reduction of 50%</a:t>
            </a:r>
          </a:p>
          <a:p>
            <a:pPr algn="l" defTabSz="862013">
              <a:spcBef>
                <a:spcPct val="50000"/>
              </a:spcBef>
            </a:pPr>
            <a:endParaRPr lang="en-US">
              <a:latin typeface="Arial" charset="0"/>
            </a:endParaRPr>
          </a:p>
          <a:p>
            <a:pPr algn="l" defTabSz="862013">
              <a:spcBef>
                <a:spcPct val="50000"/>
              </a:spcBef>
            </a:pPr>
            <a:r>
              <a:rPr lang="en-US">
                <a:latin typeface="Arial" charset="0"/>
              </a:rPr>
              <a:t> </a:t>
            </a:r>
          </a:p>
        </p:txBody>
      </p:sp>
      <p:sp>
        <p:nvSpPr>
          <p:cNvPr id="7" name="Slide Number Placeholder 6"/>
          <p:cNvSpPr>
            <a:spLocks noGrp="1"/>
          </p:cNvSpPr>
          <p:nvPr>
            <p:ph type="sldNum" sz="quarter" idx="12"/>
          </p:nvPr>
        </p:nvSpPr>
        <p:spPr/>
        <p:txBody>
          <a:bodyPr/>
          <a:lstStyle/>
          <a:p>
            <a:pPr>
              <a:defRPr/>
            </a:pPr>
            <a:fld id="{743E77C2-AEA3-44A8-9027-FBCCDECA7FAE}" type="slidenum">
              <a:rPr lang="en-US" smtClean="0"/>
              <a:pPr>
                <a:defRPr/>
              </a:pPr>
              <a:t>71</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2565"/>
                                        </p:tgtEl>
                                        <p:attrNameLst>
                                          <p:attrName>style.visibility</p:attrName>
                                        </p:attrNameLst>
                                      </p:cBhvr>
                                      <p:to>
                                        <p:strVal val="visible"/>
                                      </p:to>
                                    </p:set>
                                    <p:anim calcmode="lin" valueType="num">
                                      <p:cBhvr additive="base">
                                        <p:cTn id="7" dur="500" fill="hold"/>
                                        <p:tgtEl>
                                          <p:spTgt spid="322565"/>
                                        </p:tgtEl>
                                        <p:attrNameLst>
                                          <p:attrName>ppt_x</p:attrName>
                                        </p:attrNameLst>
                                      </p:cBhvr>
                                      <p:tavLst>
                                        <p:tav tm="0">
                                          <p:val>
                                            <p:strVal val="0-#ppt_w/2"/>
                                          </p:val>
                                        </p:tav>
                                        <p:tav tm="100000">
                                          <p:val>
                                            <p:strVal val="#ppt_x"/>
                                          </p:val>
                                        </p:tav>
                                      </p:tavLst>
                                    </p:anim>
                                    <p:anim calcmode="lin" valueType="num">
                                      <p:cBhvr additive="base">
                                        <p:cTn id="8" dur="500" fill="hold"/>
                                        <p:tgtEl>
                                          <p:spTgt spid="32256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22564">
                                            <p:txEl>
                                              <p:pRg st="0" end="0"/>
                                            </p:txEl>
                                          </p:spTgt>
                                        </p:tgtEl>
                                        <p:attrNameLst>
                                          <p:attrName>style.visibility</p:attrName>
                                        </p:attrNameLst>
                                      </p:cBhvr>
                                      <p:to>
                                        <p:strVal val="visible"/>
                                      </p:to>
                                    </p:set>
                                    <p:anim calcmode="lin" valueType="num">
                                      <p:cBhvr additive="base">
                                        <p:cTn id="13" dur="500" fill="hold"/>
                                        <p:tgtEl>
                                          <p:spTgt spid="322564">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22564">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322564">
                                            <p:txEl>
                                              <p:pRg st="1" end="1"/>
                                            </p:txEl>
                                          </p:spTgt>
                                        </p:tgtEl>
                                        <p:attrNameLst>
                                          <p:attrName>style.visibility</p:attrName>
                                        </p:attrNameLst>
                                      </p:cBhvr>
                                      <p:to>
                                        <p:strVal val="visible"/>
                                      </p:to>
                                    </p:set>
                                    <p:anim calcmode="lin" valueType="num">
                                      <p:cBhvr additive="base">
                                        <p:cTn id="17" dur="500" fill="hold"/>
                                        <p:tgtEl>
                                          <p:spTgt spid="322564">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2256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322566"/>
                                        </p:tgtEl>
                                        <p:attrNameLst>
                                          <p:attrName>style.visibility</p:attrName>
                                        </p:attrNameLst>
                                      </p:cBhvr>
                                      <p:to>
                                        <p:strVal val="visible"/>
                                      </p:to>
                                    </p:set>
                                    <p:anim calcmode="lin" valueType="num">
                                      <p:cBhvr additive="base">
                                        <p:cTn id="23" dur="500" fill="hold"/>
                                        <p:tgtEl>
                                          <p:spTgt spid="322566"/>
                                        </p:tgtEl>
                                        <p:attrNameLst>
                                          <p:attrName>ppt_x</p:attrName>
                                        </p:attrNameLst>
                                      </p:cBhvr>
                                      <p:tavLst>
                                        <p:tav tm="0">
                                          <p:val>
                                            <p:strVal val="1+#ppt_w/2"/>
                                          </p:val>
                                        </p:tav>
                                        <p:tav tm="100000">
                                          <p:val>
                                            <p:strVal val="#ppt_x"/>
                                          </p:val>
                                        </p:tav>
                                      </p:tavLst>
                                    </p:anim>
                                    <p:anim calcmode="lin" valueType="num">
                                      <p:cBhvr additive="base">
                                        <p:cTn id="24" dur="500" fill="hold"/>
                                        <p:tgtEl>
                                          <p:spTgt spid="3225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4" grpId="0" build="p" autoUpdateAnimBg="0"/>
      <p:bldP spid="322565" grpId="0" autoUpdateAnimBg="0"/>
      <p:bldP spid="322566"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mtClean="0"/>
              <a:t>Damage from Alpha Emitter</a:t>
            </a:r>
          </a:p>
        </p:txBody>
      </p:sp>
      <p:pic>
        <p:nvPicPr>
          <p:cNvPr id="140291" name="Picture 3" descr="alpha_ana"/>
          <p:cNvPicPr>
            <a:picLocks noChangeAspect="1" noChangeArrowheads="1" noCrop="1"/>
          </p:cNvPicPr>
          <p:nvPr/>
        </p:nvPicPr>
        <p:blipFill>
          <a:blip r:embed="rId3" cstate="print"/>
          <a:srcRect/>
          <a:stretch>
            <a:fillRect/>
          </a:stretch>
        </p:blipFill>
        <p:spPr bwMode="auto">
          <a:xfrm>
            <a:off x="1143000" y="1784350"/>
            <a:ext cx="6781800" cy="477202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8A458C8-0386-4430-B55D-ED44794BE158}" type="slidenum">
              <a:rPr lang="en-US" smtClean="0"/>
              <a:pPr>
                <a:defRPr/>
              </a:pPr>
              <a:t>72</a:t>
            </a:fld>
            <a:endParaRPr lang="en-US" dirty="0"/>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r>
              <a:rPr lang="en-US" smtClean="0"/>
              <a:t>Sources of Data</a:t>
            </a:r>
          </a:p>
        </p:txBody>
      </p:sp>
      <p:sp>
        <p:nvSpPr>
          <p:cNvPr id="141315" name="Rectangle 3"/>
          <p:cNvSpPr>
            <a:spLocks noGrp="1" noChangeArrowheads="1"/>
          </p:cNvSpPr>
          <p:nvPr>
            <p:ph type="body" idx="1"/>
          </p:nvPr>
        </p:nvSpPr>
        <p:spPr/>
        <p:txBody>
          <a:bodyPr/>
          <a:lstStyle/>
          <a:p>
            <a:r>
              <a:rPr lang="en-US" smtClean="0"/>
              <a:t>Nuclear bomb survivors (Japan)</a:t>
            </a:r>
          </a:p>
          <a:p>
            <a:r>
              <a:rPr lang="en-US" smtClean="0"/>
              <a:t>Fallout</a:t>
            </a:r>
          </a:p>
          <a:p>
            <a:r>
              <a:rPr lang="en-US" smtClean="0"/>
              <a:t>Accidents</a:t>
            </a:r>
          </a:p>
          <a:p>
            <a:pPr lvl="1"/>
            <a:r>
              <a:rPr lang="en-US" smtClean="0"/>
              <a:t>Criticalities</a:t>
            </a:r>
          </a:p>
          <a:p>
            <a:pPr lvl="1"/>
            <a:r>
              <a:rPr lang="en-US" smtClean="0"/>
              <a:t>Radiation Devices</a:t>
            </a:r>
          </a:p>
          <a:p>
            <a:pPr lvl="1"/>
            <a:r>
              <a:rPr lang="en-US" smtClean="0"/>
              <a:t>Radioisotopes</a:t>
            </a:r>
          </a:p>
        </p:txBody>
      </p:sp>
      <p:pic>
        <p:nvPicPr>
          <p:cNvPr id="141316" name="Picture 4" descr="SO001211"/>
          <p:cNvPicPr>
            <a:picLocks noChangeAspect="1" noChangeArrowheads="1"/>
          </p:cNvPicPr>
          <p:nvPr/>
        </p:nvPicPr>
        <p:blipFill>
          <a:blip r:embed="rId3" cstate="print"/>
          <a:srcRect/>
          <a:stretch>
            <a:fillRect/>
          </a:stretch>
        </p:blipFill>
        <p:spPr bwMode="auto">
          <a:xfrm>
            <a:off x="5334000" y="3886200"/>
            <a:ext cx="3530600" cy="23241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6F53CE6B-D316-48F6-A9F3-70C8145D86AC}" type="slidenum">
              <a:rPr lang="en-US" smtClean="0"/>
              <a:pPr>
                <a:defRPr/>
              </a:pPr>
              <a:t>73</a:t>
            </a:fld>
            <a:endParaRPr lang="en-US"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smtClean="0"/>
              <a:t>Cell Sensitivity</a:t>
            </a:r>
          </a:p>
        </p:txBody>
      </p:sp>
      <p:sp>
        <p:nvSpPr>
          <p:cNvPr id="142339" name="Rectangle 3"/>
          <p:cNvSpPr>
            <a:spLocks noGrp="1" noChangeArrowheads="1"/>
          </p:cNvSpPr>
          <p:nvPr>
            <p:ph type="body" sz="half" idx="2"/>
          </p:nvPr>
        </p:nvSpPr>
        <p:spPr>
          <a:xfrm>
            <a:off x="3352800" y="1905000"/>
            <a:ext cx="5791200" cy="4114800"/>
          </a:xfrm>
        </p:spPr>
        <p:txBody>
          <a:bodyPr/>
          <a:lstStyle/>
          <a:p>
            <a:pPr>
              <a:buFontTx/>
              <a:buNone/>
            </a:pPr>
            <a:r>
              <a:rPr lang="en-US" sz="2800" smtClean="0"/>
              <a:t>Law of Bergonie and Tribondeau</a:t>
            </a:r>
          </a:p>
          <a:p>
            <a:pPr>
              <a:buFontTx/>
              <a:buNone/>
            </a:pPr>
            <a:endParaRPr lang="en-US" sz="2800" smtClean="0"/>
          </a:p>
          <a:p>
            <a:pPr>
              <a:buFontTx/>
              <a:buNone/>
            </a:pPr>
            <a:r>
              <a:rPr lang="en-US" sz="2800" smtClean="0"/>
              <a:t>Cells will be radiosensitive if they:</a:t>
            </a:r>
          </a:p>
          <a:p>
            <a:r>
              <a:rPr lang="en-US" sz="2800" smtClean="0"/>
              <a:t>Have high division rate</a:t>
            </a:r>
          </a:p>
          <a:p>
            <a:r>
              <a:rPr lang="en-US" sz="2800" smtClean="0"/>
              <a:t>Have long dividing future</a:t>
            </a:r>
          </a:p>
          <a:p>
            <a:r>
              <a:rPr lang="en-US" sz="2800" smtClean="0"/>
              <a:t>Are of unspecialized type</a:t>
            </a:r>
          </a:p>
          <a:p>
            <a:pPr>
              <a:buFontTx/>
              <a:buNone/>
            </a:pPr>
            <a:endParaRPr lang="en-US" sz="2800" smtClean="0"/>
          </a:p>
        </p:txBody>
      </p:sp>
      <p:pic>
        <p:nvPicPr>
          <p:cNvPr id="142340" name="Picture 4" descr="cells"/>
          <p:cNvPicPr>
            <a:picLocks noChangeAspect="1" noChangeArrowheads="1"/>
          </p:cNvPicPr>
          <p:nvPr/>
        </p:nvPicPr>
        <p:blipFill>
          <a:blip r:embed="rId3" cstate="print"/>
          <a:srcRect/>
          <a:stretch>
            <a:fillRect/>
          </a:stretch>
        </p:blipFill>
        <p:spPr bwMode="auto">
          <a:xfrm>
            <a:off x="457200" y="1981200"/>
            <a:ext cx="2540000" cy="32385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3755D6E-AA42-4434-8B81-4CB1A78D4D3D}" type="slidenum">
              <a:rPr lang="en-US" smtClean="0"/>
              <a:pPr>
                <a:defRPr/>
              </a:pPr>
              <a:t>74</a:t>
            </a:fld>
            <a:endParaRPr lang="en-US" dirty="0"/>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381000" y="228600"/>
            <a:ext cx="8763000" cy="1371600"/>
          </a:xfrm>
        </p:spPr>
        <p:txBody>
          <a:bodyPr/>
          <a:lstStyle/>
          <a:p>
            <a:r>
              <a:rPr lang="en-US" smtClean="0"/>
              <a:t>Relative Radiosensitivity of Cells, Tissues, and Organs</a:t>
            </a:r>
          </a:p>
        </p:txBody>
      </p:sp>
      <p:sp>
        <p:nvSpPr>
          <p:cNvPr id="143363" name="Text Box 3"/>
          <p:cNvSpPr txBox="1">
            <a:spLocks noChangeArrowheads="1"/>
          </p:cNvSpPr>
          <p:nvPr/>
        </p:nvSpPr>
        <p:spPr bwMode="auto">
          <a:xfrm>
            <a:off x="3886200" y="1752600"/>
            <a:ext cx="1295400" cy="579438"/>
          </a:xfrm>
          <a:prstGeom prst="rect">
            <a:avLst/>
          </a:prstGeom>
          <a:noFill/>
          <a:ln w="9525">
            <a:noFill/>
            <a:miter lim="800000"/>
            <a:headEnd/>
            <a:tailEnd/>
          </a:ln>
        </p:spPr>
        <p:txBody>
          <a:bodyPr>
            <a:spAutoFit/>
          </a:bodyPr>
          <a:lstStyle/>
          <a:p>
            <a:pPr>
              <a:spcBef>
                <a:spcPct val="50000"/>
              </a:spcBef>
            </a:pPr>
            <a:r>
              <a:rPr lang="en-US" sz="3200">
                <a:solidFill>
                  <a:schemeClr val="bg1"/>
                </a:solidFill>
                <a:latin typeface="Arial" charset="0"/>
              </a:rPr>
              <a:t>Type</a:t>
            </a:r>
          </a:p>
        </p:txBody>
      </p:sp>
      <p:sp>
        <p:nvSpPr>
          <p:cNvPr id="143364" name="Text Box 4"/>
          <p:cNvSpPr txBox="1">
            <a:spLocks noChangeArrowheads="1"/>
          </p:cNvSpPr>
          <p:nvPr/>
        </p:nvSpPr>
        <p:spPr bwMode="auto">
          <a:xfrm>
            <a:off x="2743200" y="5486400"/>
            <a:ext cx="4038600" cy="579438"/>
          </a:xfrm>
          <a:prstGeom prst="rect">
            <a:avLst/>
          </a:prstGeom>
          <a:noFill/>
          <a:ln w="9525">
            <a:noFill/>
            <a:miter lim="800000"/>
            <a:headEnd/>
            <a:tailEnd/>
          </a:ln>
        </p:spPr>
        <p:txBody>
          <a:bodyPr>
            <a:spAutoFit/>
          </a:bodyPr>
          <a:lstStyle/>
          <a:p>
            <a:pPr>
              <a:spcBef>
                <a:spcPct val="50000"/>
              </a:spcBef>
            </a:pPr>
            <a:r>
              <a:rPr lang="en-US" sz="3200">
                <a:solidFill>
                  <a:schemeClr val="bg1"/>
                </a:solidFill>
                <a:latin typeface="Arial" charset="0"/>
              </a:rPr>
              <a:t>Biological Response</a:t>
            </a:r>
          </a:p>
        </p:txBody>
      </p:sp>
      <p:sp>
        <p:nvSpPr>
          <p:cNvPr id="143365" name="Line 5"/>
          <p:cNvSpPr>
            <a:spLocks noChangeShapeType="1"/>
          </p:cNvSpPr>
          <p:nvPr/>
        </p:nvSpPr>
        <p:spPr bwMode="auto">
          <a:xfrm>
            <a:off x="0" y="3733800"/>
            <a:ext cx="9144000" cy="0"/>
          </a:xfrm>
          <a:prstGeom prst="line">
            <a:avLst/>
          </a:prstGeom>
          <a:noFill/>
          <a:ln w="9525">
            <a:solidFill>
              <a:schemeClr val="bg1"/>
            </a:solidFill>
            <a:round/>
            <a:headEnd/>
            <a:tailEnd/>
          </a:ln>
        </p:spPr>
        <p:txBody>
          <a:bodyPr/>
          <a:lstStyle/>
          <a:p>
            <a:endParaRPr lang="en-US"/>
          </a:p>
        </p:txBody>
      </p:sp>
      <p:sp>
        <p:nvSpPr>
          <p:cNvPr id="143366" name="Line 6"/>
          <p:cNvSpPr>
            <a:spLocks noChangeShapeType="1"/>
          </p:cNvSpPr>
          <p:nvPr/>
        </p:nvSpPr>
        <p:spPr bwMode="auto">
          <a:xfrm>
            <a:off x="457200" y="3352800"/>
            <a:ext cx="0" cy="838200"/>
          </a:xfrm>
          <a:prstGeom prst="line">
            <a:avLst/>
          </a:prstGeom>
          <a:noFill/>
          <a:ln w="9525">
            <a:solidFill>
              <a:schemeClr val="bg1"/>
            </a:solidFill>
            <a:round/>
            <a:headEnd/>
            <a:tailEnd/>
          </a:ln>
        </p:spPr>
        <p:txBody>
          <a:bodyPr/>
          <a:lstStyle/>
          <a:p>
            <a:endParaRPr lang="en-US"/>
          </a:p>
        </p:txBody>
      </p:sp>
      <p:sp>
        <p:nvSpPr>
          <p:cNvPr id="143367" name="Line 7"/>
          <p:cNvSpPr>
            <a:spLocks noChangeShapeType="1"/>
          </p:cNvSpPr>
          <p:nvPr/>
        </p:nvSpPr>
        <p:spPr bwMode="auto">
          <a:xfrm>
            <a:off x="1600200" y="3346450"/>
            <a:ext cx="0" cy="838200"/>
          </a:xfrm>
          <a:prstGeom prst="line">
            <a:avLst/>
          </a:prstGeom>
          <a:noFill/>
          <a:ln w="9525">
            <a:solidFill>
              <a:schemeClr val="bg1"/>
            </a:solidFill>
            <a:round/>
            <a:headEnd/>
            <a:tailEnd/>
          </a:ln>
        </p:spPr>
        <p:txBody>
          <a:bodyPr/>
          <a:lstStyle/>
          <a:p>
            <a:endParaRPr lang="en-US"/>
          </a:p>
        </p:txBody>
      </p:sp>
      <p:sp>
        <p:nvSpPr>
          <p:cNvPr id="143368" name="Line 8"/>
          <p:cNvSpPr>
            <a:spLocks noChangeShapeType="1"/>
          </p:cNvSpPr>
          <p:nvPr/>
        </p:nvSpPr>
        <p:spPr bwMode="auto">
          <a:xfrm>
            <a:off x="2763838" y="3381375"/>
            <a:ext cx="0" cy="838200"/>
          </a:xfrm>
          <a:prstGeom prst="line">
            <a:avLst/>
          </a:prstGeom>
          <a:noFill/>
          <a:ln w="9525">
            <a:solidFill>
              <a:schemeClr val="bg1"/>
            </a:solidFill>
            <a:round/>
            <a:headEnd/>
            <a:tailEnd/>
          </a:ln>
        </p:spPr>
        <p:txBody>
          <a:bodyPr/>
          <a:lstStyle/>
          <a:p>
            <a:endParaRPr lang="en-US"/>
          </a:p>
        </p:txBody>
      </p:sp>
      <p:sp>
        <p:nvSpPr>
          <p:cNvPr id="143369" name="Line 9"/>
          <p:cNvSpPr>
            <a:spLocks noChangeShapeType="1"/>
          </p:cNvSpPr>
          <p:nvPr/>
        </p:nvSpPr>
        <p:spPr bwMode="auto">
          <a:xfrm>
            <a:off x="3886200" y="3367088"/>
            <a:ext cx="0" cy="838200"/>
          </a:xfrm>
          <a:prstGeom prst="line">
            <a:avLst/>
          </a:prstGeom>
          <a:noFill/>
          <a:ln w="9525">
            <a:solidFill>
              <a:schemeClr val="bg1"/>
            </a:solidFill>
            <a:round/>
            <a:headEnd/>
            <a:tailEnd/>
          </a:ln>
        </p:spPr>
        <p:txBody>
          <a:bodyPr/>
          <a:lstStyle/>
          <a:p>
            <a:endParaRPr lang="en-US"/>
          </a:p>
        </p:txBody>
      </p:sp>
      <p:sp>
        <p:nvSpPr>
          <p:cNvPr id="143370" name="Line 10"/>
          <p:cNvSpPr>
            <a:spLocks noChangeShapeType="1"/>
          </p:cNvSpPr>
          <p:nvPr/>
        </p:nvSpPr>
        <p:spPr bwMode="auto">
          <a:xfrm>
            <a:off x="5111750" y="3352800"/>
            <a:ext cx="0" cy="838200"/>
          </a:xfrm>
          <a:prstGeom prst="line">
            <a:avLst/>
          </a:prstGeom>
          <a:noFill/>
          <a:ln w="9525">
            <a:solidFill>
              <a:schemeClr val="bg1"/>
            </a:solidFill>
            <a:round/>
            <a:headEnd/>
            <a:tailEnd/>
          </a:ln>
        </p:spPr>
        <p:txBody>
          <a:bodyPr/>
          <a:lstStyle/>
          <a:p>
            <a:endParaRPr lang="en-US"/>
          </a:p>
        </p:txBody>
      </p:sp>
      <p:sp>
        <p:nvSpPr>
          <p:cNvPr id="143371" name="Line 11"/>
          <p:cNvSpPr>
            <a:spLocks noChangeShapeType="1"/>
          </p:cNvSpPr>
          <p:nvPr/>
        </p:nvSpPr>
        <p:spPr bwMode="auto">
          <a:xfrm>
            <a:off x="6400800" y="3352800"/>
            <a:ext cx="0" cy="838200"/>
          </a:xfrm>
          <a:prstGeom prst="line">
            <a:avLst/>
          </a:prstGeom>
          <a:noFill/>
          <a:ln w="9525">
            <a:solidFill>
              <a:schemeClr val="bg1"/>
            </a:solidFill>
            <a:round/>
            <a:headEnd/>
            <a:tailEnd/>
          </a:ln>
        </p:spPr>
        <p:txBody>
          <a:bodyPr/>
          <a:lstStyle/>
          <a:p>
            <a:endParaRPr lang="en-US"/>
          </a:p>
        </p:txBody>
      </p:sp>
      <p:sp>
        <p:nvSpPr>
          <p:cNvPr id="143372" name="Line 12"/>
          <p:cNvSpPr>
            <a:spLocks noChangeShapeType="1"/>
          </p:cNvSpPr>
          <p:nvPr/>
        </p:nvSpPr>
        <p:spPr bwMode="auto">
          <a:xfrm>
            <a:off x="7543800" y="3352800"/>
            <a:ext cx="0" cy="838200"/>
          </a:xfrm>
          <a:prstGeom prst="line">
            <a:avLst/>
          </a:prstGeom>
          <a:noFill/>
          <a:ln w="9525">
            <a:solidFill>
              <a:schemeClr val="bg1"/>
            </a:solidFill>
            <a:round/>
            <a:headEnd/>
            <a:tailEnd/>
          </a:ln>
        </p:spPr>
        <p:txBody>
          <a:bodyPr/>
          <a:lstStyle/>
          <a:p>
            <a:endParaRPr lang="en-US"/>
          </a:p>
        </p:txBody>
      </p:sp>
      <p:sp>
        <p:nvSpPr>
          <p:cNvPr id="143373" name="Line 13"/>
          <p:cNvSpPr>
            <a:spLocks noChangeShapeType="1"/>
          </p:cNvSpPr>
          <p:nvPr/>
        </p:nvSpPr>
        <p:spPr bwMode="auto">
          <a:xfrm>
            <a:off x="8686800" y="3352800"/>
            <a:ext cx="0" cy="838200"/>
          </a:xfrm>
          <a:prstGeom prst="line">
            <a:avLst/>
          </a:prstGeom>
          <a:noFill/>
          <a:ln w="9525">
            <a:solidFill>
              <a:schemeClr val="bg1"/>
            </a:solidFill>
            <a:round/>
            <a:headEnd/>
            <a:tailEnd/>
          </a:ln>
        </p:spPr>
        <p:txBody>
          <a:bodyPr/>
          <a:lstStyle/>
          <a:p>
            <a:endParaRPr lang="en-US"/>
          </a:p>
        </p:txBody>
      </p:sp>
      <p:sp>
        <p:nvSpPr>
          <p:cNvPr id="143374" name="Text Box 14"/>
          <p:cNvSpPr txBox="1">
            <a:spLocks noChangeArrowheads="1"/>
          </p:cNvSpPr>
          <p:nvPr/>
        </p:nvSpPr>
        <p:spPr bwMode="auto">
          <a:xfrm>
            <a:off x="133350" y="4270375"/>
            <a:ext cx="1085850" cy="954088"/>
          </a:xfrm>
          <a:prstGeom prst="rect">
            <a:avLst/>
          </a:prstGeom>
          <a:noFill/>
          <a:ln w="9525">
            <a:noFill/>
            <a:miter lim="800000"/>
            <a:headEnd/>
            <a:tailEnd/>
          </a:ln>
        </p:spPr>
        <p:txBody>
          <a:bodyPr>
            <a:spAutoFit/>
          </a:bodyPr>
          <a:lstStyle/>
          <a:p>
            <a:pPr algn="l">
              <a:spcBef>
                <a:spcPct val="50000"/>
              </a:spcBef>
            </a:pPr>
            <a:r>
              <a:rPr lang="en-US" sz="1400" b="1">
                <a:solidFill>
                  <a:srgbClr val="FF0000"/>
                </a:solidFill>
                <a:latin typeface="Arial" charset="0"/>
              </a:rPr>
              <a:t>Extremely</a:t>
            </a:r>
          </a:p>
          <a:p>
            <a:pPr algn="l">
              <a:spcBef>
                <a:spcPct val="50000"/>
              </a:spcBef>
            </a:pPr>
            <a:r>
              <a:rPr lang="en-US" sz="1400" b="1">
                <a:solidFill>
                  <a:srgbClr val="FF0000"/>
                </a:solidFill>
                <a:latin typeface="Arial" charset="0"/>
              </a:rPr>
              <a:t>Radio</a:t>
            </a:r>
          </a:p>
          <a:p>
            <a:pPr algn="l">
              <a:spcBef>
                <a:spcPct val="50000"/>
              </a:spcBef>
            </a:pPr>
            <a:r>
              <a:rPr lang="en-US" sz="1400" b="1">
                <a:solidFill>
                  <a:srgbClr val="FF0000"/>
                </a:solidFill>
                <a:latin typeface="Arial" charset="0"/>
              </a:rPr>
              <a:t>sensitive</a:t>
            </a:r>
          </a:p>
        </p:txBody>
      </p:sp>
      <p:sp>
        <p:nvSpPr>
          <p:cNvPr id="143375" name="Text Box 15"/>
          <p:cNvSpPr txBox="1">
            <a:spLocks noChangeArrowheads="1"/>
          </p:cNvSpPr>
          <p:nvPr/>
        </p:nvSpPr>
        <p:spPr bwMode="auto">
          <a:xfrm>
            <a:off x="3489325" y="4267200"/>
            <a:ext cx="1158875" cy="954088"/>
          </a:xfrm>
          <a:prstGeom prst="rect">
            <a:avLst/>
          </a:prstGeom>
          <a:noFill/>
          <a:ln w="9525">
            <a:noFill/>
            <a:miter lim="800000"/>
            <a:headEnd/>
            <a:tailEnd/>
          </a:ln>
        </p:spPr>
        <p:txBody>
          <a:bodyPr>
            <a:spAutoFit/>
          </a:bodyPr>
          <a:lstStyle/>
          <a:p>
            <a:pPr algn="l">
              <a:spcBef>
                <a:spcPct val="50000"/>
              </a:spcBef>
            </a:pPr>
            <a:r>
              <a:rPr lang="en-US" sz="1400" b="1">
                <a:solidFill>
                  <a:srgbClr val="FFFF99"/>
                </a:solidFill>
                <a:latin typeface="Arial" charset="0"/>
              </a:rPr>
              <a:t>Moderately</a:t>
            </a:r>
          </a:p>
          <a:p>
            <a:pPr algn="l">
              <a:spcBef>
                <a:spcPct val="50000"/>
              </a:spcBef>
            </a:pPr>
            <a:r>
              <a:rPr lang="en-US" sz="1400" b="1">
                <a:solidFill>
                  <a:srgbClr val="FFFF99"/>
                </a:solidFill>
                <a:latin typeface="Arial" charset="0"/>
              </a:rPr>
              <a:t>Radio</a:t>
            </a:r>
          </a:p>
          <a:p>
            <a:pPr algn="l">
              <a:spcBef>
                <a:spcPct val="50000"/>
              </a:spcBef>
            </a:pPr>
            <a:r>
              <a:rPr lang="en-US" sz="1400" b="1">
                <a:solidFill>
                  <a:srgbClr val="FFFF99"/>
                </a:solidFill>
                <a:latin typeface="Arial" charset="0"/>
              </a:rPr>
              <a:t>resistant</a:t>
            </a:r>
          </a:p>
        </p:txBody>
      </p:sp>
      <p:sp>
        <p:nvSpPr>
          <p:cNvPr id="143376" name="Text Box 16"/>
          <p:cNvSpPr txBox="1">
            <a:spLocks noChangeArrowheads="1"/>
          </p:cNvSpPr>
          <p:nvPr/>
        </p:nvSpPr>
        <p:spPr bwMode="auto">
          <a:xfrm>
            <a:off x="7010400" y="4267200"/>
            <a:ext cx="1046163" cy="954088"/>
          </a:xfrm>
          <a:prstGeom prst="rect">
            <a:avLst/>
          </a:prstGeom>
          <a:noFill/>
          <a:ln w="9525">
            <a:noFill/>
            <a:miter lim="800000"/>
            <a:headEnd/>
            <a:tailEnd/>
          </a:ln>
        </p:spPr>
        <p:txBody>
          <a:bodyPr>
            <a:spAutoFit/>
          </a:bodyPr>
          <a:lstStyle/>
          <a:p>
            <a:pPr algn="l">
              <a:spcBef>
                <a:spcPct val="50000"/>
              </a:spcBef>
            </a:pPr>
            <a:r>
              <a:rPr lang="en-US" sz="1400" b="1">
                <a:solidFill>
                  <a:srgbClr val="99CCFF"/>
                </a:solidFill>
                <a:latin typeface="Arial" charset="0"/>
              </a:rPr>
              <a:t>Very</a:t>
            </a:r>
          </a:p>
          <a:p>
            <a:pPr algn="l">
              <a:spcBef>
                <a:spcPct val="50000"/>
              </a:spcBef>
            </a:pPr>
            <a:r>
              <a:rPr lang="en-US" sz="1400" b="1">
                <a:solidFill>
                  <a:srgbClr val="99CCFF"/>
                </a:solidFill>
                <a:latin typeface="Arial" charset="0"/>
              </a:rPr>
              <a:t>Radio</a:t>
            </a:r>
          </a:p>
          <a:p>
            <a:pPr algn="l">
              <a:spcBef>
                <a:spcPct val="50000"/>
              </a:spcBef>
            </a:pPr>
            <a:r>
              <a:rPr lang="en-US" sz="1400" b="1">
                <a:solidFill>
                  <a:srgbClr val="99CCFF"/>
                </a:solidFill>
                <a:latin typeface="Arial" charset="0"/>
              </a:rPr>
              <a:t>resistant</a:t>
            </a:r>
          </a:p>
        </p:txBody>
      </p:sp>
      <p:sp>
        <p:nvSpPr>
          <p:cNvPr id="143377" name="Text Box 17"/>
          <p:cNvSpPr txBox="1">
            <a:spLocks noChangeArrowheads="1"/>
          </p:cNvSpPr>
          <p:nvPr/>
        </p:nvSpPr>
        <p:spPr bwMode="auto">
          <a:xfrm>
            <a:off x="8001000" y="4260850"/>
            <a:ext cx="1066800" cy="954088"/>
          </a:xfrm>
          <a:prstGeom prst="rect">
            <a:avLst/>
          </a:prstGeom>
          <a:noFill/>
          <a:ln w="9525">
            <a:noFill/>
            <a:miter lim="800000"/>
            <a:headEnd/>
            <a:tailEnd/>
          </a:ln>
        </p:spPr>
        <p:txBody>
          <a:bodyPr>
            <a:spAutoFit/>
          </a:bodyPr>
          <a:lstStyle/>
          <a:p>
            <a:pPr algn="l">
              <a:spcBef>
                <a:spcPct val="50000"/>
              </a:spcBef>
            </a:pPr>
            <a:r>
              <a:rPr lang="en-US" sz="1400" b="1">
                <a:solidFill>
                  <a:srgbClr val="D4F5F8"/>
                </a:solidFill>
                <a:latin typeface="Arial" charset="0"/>
              </a:rPr>
              <a:t>Extremely</a:t>
            </a:r>
          </a:p>
          <a:p>
            <a:pPr algn="l">
              <a:spcBef>
                <a:spcPct val="50000"/>
              </a:spcBef>
            </a:pPr>
            <a:r>
              <a:rPr lang="en-US" sz="1400" b="1">
                <a:solidFill>
                  <a:srgbClr val="D4F5F8"/>
                </a:solidFill>
                <a:latin typeface="Arial" charset="0"/>
              </a:rPr>
              <a:t>Radio</a:t>
            </a:r>
          </a:p>
          <a:p>
            <a:pPr algn="l">
              <a:spcBef>
                <a:spcPct val="50000"/>
              </a:spcBef>
            </a:pPr>
            <a:r>
              <a:rPr lang="en-US" sz="1400" b="1">
                <a:solidFill>
                  <a:srgbClr val="D4F5F8"/>
                </a:solidFill>
                <a:latin typeface="Arial" charset="0"/>
              </a:rPr>
              <a:t>resistant</a:t>
            </a:r>
          </a:p>
        </p:txBody>
      </p:sp>
      <p:sp>
        <p:nvSpPr>
          <p:cNvPr id="143378" name="Text Box 18"/>
          <p:cNvSpPr txBox="1">
            <a:spLocks noChangeArrowheads="1"/>
          </p:cNvSpPr>
          <p:nvPr/>
        </p:nvSpPr>
        <p:spPr bwMode="auto">
          <a:xfrm>
            <a:off x="2324100" y="4267200"/>
            <a:ext cx="1028700" cy="630238"/>
          </a:xfrm>
          <a:prstGeom prst="rect">
            <a:avLst/>
          </a:prstGeom>
          <a:noFill/>
          <a:ln w="9525">
            <a:noFill/>
            <a:miter lim="800000"/>
            <a:headEnd/>
            <a:tailEnd/>
          </a:ln>
        </p:spPr>
        <p:txBody>
          <a:bodyPr>
            <a:spAutoFit/>
          </a:bodyPr>
          <a:lstStyle/>
          <a:p>
            <a:pPr algn="l">
              <a:spcBef>
                <a:spcPct val="50000"/>
              </a:spcBef>
            </a:pPr>
            <a:r>
              <a:rPr lang="en-US" sz="1400" b="1">
                <a:solidFill>
                  <a:srgbClr val="FFCC99"/>
                </a:solidFill>
                <a:latin typeface="Arial" charset="0"/>
              </a:rPr>
              <a:t>Radio</a:t>
            </a:r>
          </a:p>
          <a:p>
            <a:pPr algn="l">
              <a:spcBef>
                <a:spcPct val="50000"/>
              </a:spcBef>
            </a:pPr>
            <a:r>
              <a:rPr lang="en-US" sz="1400" b="1">
                <a:solidFill>
                  <a:srgbClr val="FFCC99"/>
                </a:solidFill>
                <a:latin typeface="Arial" charset="0"/>
              </a:rPr>
              <a:t>sensitive</a:t>
            </a:r>
          </a:p>
        </p:txBody>
      </p:sp>
      <p:sp>
        <p:nvSpPr>
          <p:cNvPr id="143379" name="Text Box 19"/>
          <p:cNvSpPr txBox="1">
            <a:spLocks noChangeArrowheads="1"/>
          </p:cNvSpPr>
          <p:nvPr/>
        </p:nvSpPr>
        <p:spPr bwMode="auto">
          <a:xfrm>
            <a:off x="5867400" y="4267200"/>
            <a:ext cx="1143000" cy="954088"/>
          </a:xfrm>
          <a:prstGeom prst="rect">
            <a:avLst/>
          </a:prstGeom>
          <a:noFill/>
          <a:ln w="9525">
            <a:noFill/>
            <a:miter lim="800000"/>
            <a:headEnd/>
            <a:tailEnd/>
          </a:ln>
        </p:spPr>
        <p:txBody>
          <a:bodyPr>
            <a:spAutoFit/>
          </a:bodyPr>
          <a:lstStyle/>
          <a:p>
            <a:pPr algn="l">
              <a:spcBef>
                <a:spcPct val="50000"/>
              </a:spcBef>
            </a:pPr>
            <a:r>
              <a:rPr lang="en-US" sz="1400" b="1">
                <a:solidFill>
                  <a:srgbClr val="07F9ED"/>
                </a:solidFill>
                <a:latin typeface="Arial" charset="0"/>
              </a:rPr>
              <a:t>Relatively</a:t>
            </a:r>
          </a:p>
          <a:p>
            <a:pPr algn="l">
              <a:spcBef>
                <a:spcPct val="50000"/>
              </a:spcBef>
            </a:pPr>
            <a:r>
              <a:rPr lang="en-US" sz="1400" b="1">
                <a:solidFill>
                  <a:srgbClr val="07F9ED"/>
                </a:solidFill>
                <a:latin typeface="Arial" charset="0"/>
              </a:rPr>
              <a:t>Radio</a:t>
            </a:r>
          </a:p>
          <a:p>
            <a:pPr algn="l">
              <a:spcBef>
                <a:spcPct val="50000"/>
              </a:spcBef>
            </a:pPr>
            <a:r>
              <a:rPr lang="en-US" sz="1400" b="1">
                <a:solidFill>
                  <a:srgbClr val="07F9ED"/>
                </a:solidFill>
                <a:latin typeface="Arial" charset="0"/>
              </a:rPr>
              <a:t>resistant</a:t>
            </a:r>
          </a:p>
        </p:txBody>
      </p:sp>
      <p:sp>
        <p:nvSpPr>
          <p:cNvPr id="143380" name="Text Box 20"/>
          <p:cNvSpPr txBox="1">
            <a:spLocks noChangeArrowheads="1"/>
          </p:cNvSpPr>
          <p:nvPr/>
        </p:nvSpPr>
        <p:spPr bwMode="auto">
          <a:xfrm>
            <a:off x="4749800" y="4267200"/>
            <a:ext cx="965200" cy="630238"/>
          </a:xfrm>
          <a:prstGeom prst="rect">
            <a:avLst/>
          </a:prstGeom>
          <a:noFill/>
          <a:ln w="9525">
            <a:noFill/>
            <a:miter lim="800000"/>
            <a:headEnd/>
            <a:tailEnd/>
          </a:ln>
        </p:spPr>
        <p:txBody>
          <a:bodyPr>
            <a:spAutoFit/>
          </a:bodyPr>
          <a:lstStyle/>
          <a:p>
            <a:pPr algn="l">
              <a:spcBef>
                <a:spcPct val="50000"/>
              </a:spcBef>
            </a:pPr>
            <a:r>
              <a:rPr lang="en-US" sz="1400" b="1">
                <a:solidFill>
                  <a:srgbClr val="99FF66"/>
                </a:solidFill>
                <a:latin typeface="Arial" charset="0"/>
              </a:rPr>
              <a:t>Radio</a:t>
            </a:r>
          </a:p>
          <a:p>
            <a:pPr algn="l">
              <a:spcBef>
                <a:spcPct val="50000"/>
              </a:spcBef>
            </a:pPr>
            <a:r>
              <a:rPr lang="en-US" sz="1400" b="1">
                <a:solidFill>
                  <a:srgbClr val="99FF66"/>
                </a:solidFill>
                <a:latin typeface="Arial" charset="0"/>
              </a:rPr>
              <a:t>resistant</a:t>
            </a:r>
          </a:p>
        </p:txBody>
      </p:sp>
      <p:sp>
        <p:nvSpPr>
          <p:cNvPr id="143381" name="Text Box 21"/>
          <p:cNvSpPr txBox="1">
            <a:spLocks noChangeArrowheads="1"/>
          </p:cNvSpPr>
          <p:nvPr/>
        </p:nvSpPr>
        <p:spPr bwMode="auto">
          <a:xfrm>
            <a:off x="1174750" y="4270375"/>
            <a:ext cx="1187450" cy="954088"/>
          </a:xfrm>
          <a:prstGeom prst="rect">
            <a:avLst/>
          </a:prstGeom>
          <a:noFill/>
          <a:ln w="9525">
            <a:noFill/>
            <a:miter lim="800000"/>
            <a:headEnd/>
            <a:tailEnd/>
          </a:ln>
        </p:spPr>
        <p:txBody>
          <a:bodyPr>
            <a:spAutoFit/>
          </a:bodyPr>
          <a:lstStyle/>
          <a:p>
            <a:pPr algn="l">
              <a:spcBef>
                <a:spcPct val="50000"/>
              </a:spcBef>
            </a:pPr>
            <a:r>
              <a:rPr lang="en-US" sz="1400" b="1">
                <a:solidFill>
                  <a:srgbClr val="FF66CC"/>
                </a:solidFill>
                <a:latin typeface="Arial" charset="0"/>
              </a:rPr>
              <a:t>Moderately</a:t>
            </a:r>
          </a:p>
          <a:p>
            <a:pPr algn="l">
              <a:spcBef>
                <a:spcPct val="50000"/>
              </a:spcBef>
            </a:pPr>
            <a:r>
              <a:rPr lang="en-US" sz="1400" b="1">
                <a:solidFill>
                  <a:srgbClr val="FF66CC"/>
                </a:solidFill>
                <a:latin typeface="Arial" charset="0"/>
              </a:rPr>
              <a:t>Radio</a:t>
            </a:r>
          </a:p>
          <a:p>
            <a:pPr algn="l">
              <a:spcBef>
                <a:spcPct val="50000"/>
              </a:spcBef>
            </a:pPr>
            <a:r>
              <a:rPr lang="en-US" sz="1400" b="1">
                <a:solidFill>
                  <a:srgbClr val="FF66CC"/>
                </a:solidFill>
                <a:latin typeface="Arial" charset="0"/>
              </a:rPr>
              <a:t>sensitive</a:t>
            </a:r>
          </a:p>
        </p:txBody>
      </p:sp>
      <p:sp>
        <p:nvSpPr>
          <p:cNvPr id="143382" name="Text Box 22"/>
          <p:cNvSpPr txBox="1">
            <a:spLocks noChangeArrowheads="1"/>
          </p:cNvSpPr>
          <p:nvPr/>
        </p:nvSpPr>
        <p:spPr bwMode="auto">
          <a:xfrm>
            <a:off x="0" y="2444750"/>
            <a:ext cx="965200" cy="846138"/>
          </a:xfrm>
          <a:prstGeom prst="rect">
            <a:avLst/>
          </a:prstGeom>
          <a:noFill/>
          <a:ln w="9525">
            <a:noFill/>
            <a:miter lim="800000"/>
            <a:headEnd/>
            <a:tailEnd/>
          </a:ln>
        </p:spPr>
        <p:txBody>
          <a:bodyPr>
            <a:spAutoFit/>
          </a:bodyPr>
          <a:lstStyle/>
          <a:p>
            <a:pPr algn="l">
              <a:spcBef>
                <a:spcPct val="50000"/>
              </a:spcBef>
            </a:pPr>
            <a:r>
              <a:rPr lang="en-US" sz="1400" b="1">
                <a:solidFill>
                  <a:srgbClr val="FF99FF"/>
                </a:solidFill>
                <a:latin typeface="Arial" charset="0"/>
              </a:rPr>
              <a:t>Blood-forming</a:t>
            </a:r>
          </a:p>
          <a:p>
            <a:pPr algn="l">
              <a:spcBef>
                <a:spcPct val="50000"/>
              </a:spcBef>
            </a:pPr>
            <a:r>
              <a:rPr lang="en-US" sz="1400" b="1">
                <a:solidFill>
                  <a:srgbClr val="FF99FF"/>
                </a:solidFill>
                <a:latin typeface="Arial" charset="0"/>
              </a:rPr>
              <a:t>Organs</a:t>
            </a:r>
          </a:p>
        </p:txBody>
      </p:sp>
      <p:sp>
        <p:nvSpPr>
          <p:cNvPr id="143383" name="Text Box 23"/>
          <p:cNvSpPr txBox="1">
            <a:spLocks noChangeArrowheads="1"/>
          </p:cNvSpPr>
          <p:nvPr/>
        </p:nvSpPr>
        <p:spPr bwMode="auto">
          <a:xfrm>
            <a:off x="914400" y="2449513"/>
            <a:ext cx="1371600" cy="630237"/>
          </a:xfrm>
          <a:prstGeom prst="rect">
            <a:avLst/>
          </a:prstGeom>
          <a:noFill/>
          <a:ln w="9525">
            <a:noFill/>
            <a:miter lim="800000"/>
            <a:headEnd/>
            <a:tailEnd/>
          </a:ln>
        </p:spPr>
        <p:txBody>
          <a:bodyPr>
            <a:spAutoFit/>
          </a:bodyPr>
          <a:lstStyle/>
          <a:p>
            <a:pPr algn="l">
              <a:spcBef>
                <a:spcPct val="50000"/>
              </a:spcBef>
            </a:pPr>
            <a:r>
              <a:rPr lang="en-US" sz="1400" b="1">
                <a:solidFill>
                  <a:srgbClr val="FF99FF"/>
                </a:solidFill>
                <a:latin typeface="Arial" charset="0"/>
              </a:rPr>
              <a:t>Reproductive</a:t>
            </a:r>
          </a:p>
          <a:p>
            <a:pPr algn="l">
              <a:spcBef>
                <a:spcPct val="50000"/>
              </a:spcBef>
            </a:pPr>
            <a:r>
              <a:rPr lang="en-US" sz="1400" b="1">
                <a:solidFill>
                  <a:srgbClr val="FF99FF"/>
                </a:solidFill>
                <a:latin typeface="Arial" charset="0"/>
              </a:rPr>
              <a:t>Organs</a:t>
            </a:r>
          </a:p>
        </p:txBody>
      </p:sp>
      <p:sp>
        <p:nvSpPr>
          <p:cNvPr id="143384" name="Text Box 24"/>
          <p:cNvSpPr txBox="1">
            <a:spLocks noChangeArrowheads="1"/>
          </p:cNvSpPr>
          <p:nvPr/>
        </p:nvSpPr>
        <p:spPr bwMode="auto">
          <a:xfrm>
            <a:off x="3505200" y="2435225"/>
            <a:ext cx="990600" cy="630238"/>
          </a:xfrm>
          <a:prstGeom prst="rect">
            <a:avLst/>
          </a:prstGeom>
          <a:noFill/>
          <a:ln w="9525">
            <a:noFill/>
            <a:miter lim="800000"/>
            <a:headEnd/>
            <a:tailEnd/>
          </a:ln>
        </p:spPr>
        <p:txBody>
          <a:bodyPr>
            <a:spAutoFit/>
          </a:bodyPr>
          <a:lstStyle/>
          <a:p>
            <a:pPr algn="l">
              <a:spcBef>
                <a:spcPct val="50000"/>
              </a:spcBef>
            </a:pPr>
            <a:r>
              <a:rPr lang="en-US" sz="1400" b="1">
                <a:solidFill>
                  <a:srgbClr val="FF99FF"/>
                </a:solidFill>
                <a:latin typeface="Arial" charset="0"/>
              </a:rPr>
              <a:t>Vascular</a:t>
            </a:r>
          </a:p>
          <a:p>
            <a:pPr algn="l">
              <a:spcBef>
                <a:spcPct val="50000"/>
              </a:spcBef>
            </a:pPr>
            <a:r>
              <a:rPr lang="en-US" sz="1400" b="1">
                <a:solidFill>
                  <a:srgbClr val="FF99FF"/>
                </a:solidFill>
                <a:latin typeface="Arial" charset="0"/>
              </a:rPr>
              <a:t>Organs</a:t>
            </a:r>
          </a:p>
        </p:txBody>
      </p:sp>
      <p:sp>
        <p:nvSpPr>
          <p:cNvPr id="143385" name="Text Box 25"/>
          <p:cNvSpPr txBox="1">
            <a:spLocks noChangeArrowheads="1"/>
          </p:cNvSpPr>
          <p:nvPr/>
        </p:nvSpPr>
        <p:spPr bwMode="auto">
          <a:xfrm>
            <a:off x="2209800" y="2435225"/>
            <a:ext cx="990600" cy="630238"/>
          </a:xfrm>
          <a:prstGeom prst="rect">
            <a:avLst/>
          </a:prstGeom>
          <a:noFill/>
          <a:ln w="9525">
            <a:noFill/>
            <a:miter lim="800000"/>
            <a:headEnd/>
            <a:tailEnd/>
          </a:ln>
        </p:spPr>
        <p:txBody>
          <a:bodyPr>
            <a:spAutoFit/>
          </a:bodyPr>
          <a:lstStyle/>
          <a:p>
            <a:pPr algn="l">
              <a:spcBef>
                <a:spcPct val="50000"/>
              </a:spcBef>
            </a:pPr>
            <a:r>
              <a:rPr lang="en-US" sz="1400" b="1">
                <a:solidFill>
                  <a:srgbClr val="FF99FF"/>
                </a:solidFill>
                <a:latin typeface="Arial" charset="0"/>
              </a:rPr>
              <a:t>Digestive</a:t>
            </a:r>
          </a:p>
          <a:p>
            <a:pPr algn="l">
              <a:spcBef>
                <a:spcPct val="50000"/>
              </a:spcBef>
            </a:pPr>
            <a:r>
              <a:rPr lang="en-US" sz="1400" b="1">
                <a:solidFill>
                  <a:srgbClr val="FF99FF"/>
                </a:solidFill>
                <a:latin typeface="Arial" charset="0"/>
              </a:rPr>
              <a:t>Organs</a:t>
            </a:r>
          </a:p>
        </p:txBody>
      </p:sp>
      <p:sp>
        <p:nvSpPr>
          <p:cNvPr id="143386" name="Text Box 26"/>
          <p:cNvSpPr txBox="1">
            <a:spLocks noChangeArrowheads="1"/>
          </p:cNvSpPr>
          <p:nvPr/>
        </p:nvSpPr>
        <p:spPr bwMode="auto">
          <a:xfrm>
            <a:off x="4800600" y="2438400"/>
            <a:ext cx="838200" cy="954088"/>
          </a:xfrm>
          <a:prstGeom prst="rect">
            <a:avLst/>
          </a:prstGeom>
          <a:noFill/>
          <a:ln w="9525">
            <a:noFill/>
            <a:miter lim="800000"/>
            <a:headEnd/>
            <a:tailEnd/>
          </a:ln>
        </p:spPr>
        <p:txBody>
          <a:bodyPr>
            <a:spAutoFit/>
          </a:bodyPr>
          <a:lstStyle/>
          <a:p>
            <a:pPr algn="l">
              <a:spcBef>
                <a:spcPct val="50000"/>
              </a:spcBef>
            </a:pPr>
            <a:r>
              <a:rPr lang="en-US" sz="1400" b="1">
                <a:solidFill>
                  <a:srgbClr val="FF99FF"/>
                </a:solidFill>
                <a:latin typeface="Arial" charset="0"/>
              </a:rPr>
              <a:t>Skin</a:t>
            </a:r>
          </a:p>
          <a:p>
            <a:pPr algn="l">
              <a:spcBef>
                <a:spcPct val="50000"/>
              </a:spcBef>
            </a:pPr>
            <a:r>
              <a:rPr lang="en-US" sz="1400" b="1">
                <a:solidFill>
                  <a:srgbClr val="FF99FF"/>
                </a:solidFill>
                <a:latin typeface="Arial" charset="0"/>
              </a:rPr>
              <a:t>Bone</a:t>
            </a:r>
          </a:p>
          <a:p>
            <a:pPr algn="l">
              <a:spcBef>
                <a:spcPct val="50000"/>
              </a:spcBef>
            </a:pPr>
            <a:r>
              <a:rPr lang="en-US" sz="1400" b="1">
                <a:solidFill>
                  <a:srgbClr val="FF99FF"/>
                </a:solidFill>
                <a:latin typeface="Arial" charset="0"/>
              </a:rPr>
              <a:t>Teeth</a:t>
            </a:r>
          </a:p>
        </p:txBody>
      </p:sp>
      <p:sp>
        <p:nvSpPr>
          <p:cNvPr id="143387" name="Text Box 27"/>
          <p:cNvSpPr txBox="1">
            <a:spLocks noChangeArrowheads="1"/>
          </p:cNvSpPr>
          <p:nvPr/>
        </p:nvSpPr>
        <p:spPr bwMode="auto">
          <a:xfrm>
            <a:off x="5715000" y="2438400"/>
            <a:ext cx="1219200" cy="523875"/>
          </a:xfrm>
          <a:prstGeom prst="rect">
            <a:avLst/>
          </a:prstGeom>
          <a:noFill/>
          <a:ln w="9525">
            <a:noFill/>
            <a:miter lim="800000"/>
            <a:headEnd/>
            <a:tailEnd/>
          </a:ln>
        </p:spPr>
        <p:txBody>
          <a:bodyPr>
            <a:spAutoFit/>
          </a:bodyPr>
          <a:lstStyle/>
          <a:p>
            <a:pPr algn="l">
              <a:spcBef>
                <a:spcPct val="50000"/>
              </a:spcBef>
            </a:pPr>
            <a:r>
              <a:rPr lang="en-US" sz="1400" b="1">
                <a:solidFill>
                  <a:srgbClr val="FF99FF"/>
                </a:solidFill>
                <a:latin typeface="Arial" charset="0"/>
              </a:rPr>
              <a:t>Respiratory System</a:t>
            </a:r>
          </a:p>
        </p:txBody>
      </p:sp>
      <p:sp>
        <p:nvSpPr>
          <p:cNvPr id="143388" name="Text Box 28"/>
          <p:cNvSpPr txBox="1">
            <a:spLocks noChangeArrowheads="1"/>
          </p:cNvSpPr>
          <p:nvPr/>
        </p:nvSpPr>
        <p:spPr bwMode="auto">
          <a:xfrm>
            <a:off x="6858000" y="2438400"/>
            <a:ext cx="1295400" cy="846138"/>
          </a:xfrm>
          <a:prstGeom prst="rect">
            <a:avLst/>
          </a:prstGeom>
          <a:noFill/>
          <a:ln w="9525">
            <a:noFill/>
            <a:miter lim="800000"/>
            <a:headEnd/>
            <a:tailEnd/>
          </a:ln>
        </p:spPr>
        <p:txBody>
          <a:bodyPr>
            <a:spAutoFit/>
          </a:bodyPr>
          <a:lstStyle/>
          <a:p>
            <a:pPr algn="l">
              <a:spcBef>
                <a:spcPct val="50000"/>
              </a:spcBef>
            </a:pPr>
            <a:r>
              <a:rPr lang="en-US" sz="1400" b="1">
                <a:solidFill>
                  <a:srgbClr val="FF99FF"/>
                </a:solidFill>
                <a:latin typeface="Arial" charset="0"/>
              </a:rPr>
              <a:t>Muscles and</a:t>
            </a:r>
          </a:p>
          <a:p>
            <a:pPr algn="l">
              <a:spcBef>
                <a:spcPct val="50000"/>
              </a:spcBef>
            </a:pPr>
            <a:r>
              <a:rPr lang="en-US" sz="1400" b="1">
                <a:solidFill>
                  <a:srgbClr val="FF99FF"/>
                </a:solidFill>
                <a:latin typeface="Arial" charset="0"/>
              </a:rPr>
              <a:t>Connective Tissue</a:t>
            </a:r>
          </a:p>
        </p:txBody>
      </p:sp>
      <p:sp>
        <p:nvSpPr>
          <p:cNvPr id="143389" name="Text Box 29"/>
          <p:cNvSpPr txBox="1">
            <a:spLocks noChangeArrowheads="1"/>
          </p:cNvSpPr>
          <p:nvPr/>
        </p:nvSpPr>
        <p:spPr bwMode="auto">
          <a:xfrm>
            <a:off x="8229600" y="2438400"/>
            <a:ext cx="914400" cy="630238"/>
          </a:xfrm>
          <a:prstGeom prst="rect">
            <a:avLst/>
          </a:prstGeom>
          <a:noFill/>
          <a:ln w="9525">
            <a:noFill/>
            <a:miter lim="800000"/>
            <a:headEnd/>
            <a:tailEnd/>
          </a:ln>
        </p:spPr>
        <p:txBody>
          <a:bodyPr>
            <a:spAutoFit/>
          </a:bodyPr>
          <a:lstStyle/>
          <a:p>
            <a:pPr algn="l">
              <a:spcBef>
                <a:spcPct val="50000"/>
              </a:spcBef>
            </a:pPr>
            <a:r>
              <a:rPr lang="en-US" sz="1400" b="1">
                <a:solidFill>
                  <a:srgbClr val="FF99FF"/>
                </a:solidFill>
                <a:latin typeface="Arial" charset="0"/>
              </a:rPr>
              <a:t>Nervous</a:t>
            </a:r>
          </a:p>
          <a:p>
            <a:pPr algn="l">
              <a:spcBef>
                <a:spcPct val="50000"/>
              </a:spcBef>
            </a:pPr>
            <a:r>
              <a:rPr lang="en-US" sz="1400" b="1">
                <a:solidFill>
                  <a:srgbClr val="FF99FF"/>
                </a:solidFill>
                <a:latin typeface="Arial" charset="0"/>
              </a:rPr>
              <a:t>System</a:t>
            </a:r>
          </a:p>
        </p:txBody>
      </p:sp>
      <p:sp>
        <p:nvSpPr>
          <p:cNvPr id="30" name="Slide Number Placeholder 29"/>
          <p:cNvSpPr>
            <a:spLocks noGrp="1"/>
          </p:cNvSpPr>
          <p:nvPr>
            <p:ph type="sldNum" sz="quarter" idx="12"/>
          </p:nvPr>
        </p:nvSpPr>
        <p:spPr/>
        <p:txBody>
          <a:bodyPr/>
          <a:lstStyle/>
          <a:p>
            <a:pPr>
              <a:defRPr/>
            </a:pPr>
            <a:fld id="{68A458C8-0386-4430-B55D-ED44794BE158}" type="slidenum">
              <a:rPr lang="en-US" smtClean="0"/>
              <a:pPr>
                <a:defRPr/>
              </a:pPr>
              <a:t>75</a:t>
            </a:fld>
            <a:endParaRPr lang="en-US" dirty="0"/>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228600" y="609600"/>
            <a:ext cx="8610600" cy="1143000"/>
          </a:xfrm>
        </p:spPr>
        <p:txBody>
          <a:bodyPr/>
          <a:lstStyle/>
          <a:p>
            <a:r>
              <a:rPr lang="en-US" smtClean="0"/>
              <a:t>Stochastic vs. Non-stochastic Effects</a:t>
            </a:r>
          </a:p>
        </p:txBody>
      </p:sp>
      <p:sp>
        <p:nvSpPr>
          <p:cNvPr id="89091" name="Rectangle 3"/>
          <p:cNvSpPr>
            <a:spLocks noGrp="1" noChangeArrowheads="1"/>
          </p:cNvSpPr>
          <p:nvPr>
            <p:ph type="body" sz="half" idx="1"/>
          </p:nvPr>
        </p:nvSpPr>
        <p:spPr/>
        <p:txBody>
          <a:bodyPr/>
          <a:lstStyle/>
          <a:p>
            <a:pPr algn="ctr">
              <a:buFontTx/>
              <a:buNone/>
              <a:defRPr/>
            </a:pPr>
            <a:r>
              <a:rPr lang="en-US" u="sng" dirty="0" smtClean="0">
                <a:effectLst>
                  <a:outerShdw blurRad="38100" dist="38100" dir="2700000" algn="tl">
                    <a:srgbClr val="000000"/>
                  </a:outerShdw>
                </a:effectLst>
              </a:rPr>
              <a:t>Stochastic</a:t>
            </a:r>
            <a:endParaRPr lang="en-US" dirty="0" smtClean="0"/>
          </a:p>
          <a:p>
            <a:pPr>
              <a:defRPr/>
            </a:pPr>
            <a:r>
              <a:rPr lang="en-US" sz="2600" dirty="0" smtClean="0"/>
              <a:t>Occurs in a statistical manner</a:t>
            </a:r>
          </a:p>
          <a:p>
            <a:pPr>
              <a:defRPr/>
            </a:pPr>
            <a:r>
              <a:rPr lang="en-US" sz="2600" dirty="0" smtClean="0"/>
              <a:t>Risk of occurrence increases with dose</a:t>
            </a:r>
          </a:p>
          <a:p>
            <a:pPr>
              <a:defRPr/>
            </a:pPr>
            <a:r>
              <a:rPr lang="en-US" sz="2600" dirty="0" smtClean="0"/>
              <a:t>Example:  Cancer</a:t>
            </a:r>
            <a:endParaRPr lang="en-US" dirty="0" smtClean="0"/>
          </a:p>
        </p:txBody>
      </p:sp>
      <p:sp>
        <p:nvSpPr>
          <p:cNvPr id="89092" name="Rectangle 4"/>
          <p:cNvSpPr>
            <a:spLocks noGrp="1" noChangeArrowheads="1"/>
          </p:cNvSpPr>
          <p:nvPr>
            <p:ph type="body" sz="half" idx="2"/>
          </p:nvPr>
        </p:nvSpPr>
        <p:spPr>
          <a:xfrm>
            <a:off x="4648200" y="1981200"/>
            <a:ext cx="3886200" cy="4114800"/>
          </a:xfrm>
        </p:spPr>
        <p:txBody>
          <a:bodyPr/>
          <a:lstStyle/>
          <a:p>
            <a:pPr algn="ctr">
              <a:lnSpc>
                <a:spcPct val="90000"/>
              </a:lnSpc>
              <a:buFontTx/>
              <a:buNone/>
              <a:defRPr/>
            </a:pPr>
            <a:r>
              <a:rPr lang="en-US" sz="3200" u="sng" dirty="0" smtClean="0">
                <a:effectLst>
                  <a:outerShdw blurRad="38100" dist="38100" dir="2700000" algn="tl">
                    <a:srgbClr val="000000"/>
                  </a:outerShdw>
                </a:effectLst>
              </a:rPr>
              <a:t>Non-stochastic</a:t>
            </a:r>
            <a:r>
              <a:rPr lang="en-US" sz="3200" dirty="0" smtClean="0"/>
              <a:t> </a:t>
            </a:r>
          </a:p>
          <a:p>
            <a:pPr>
              <a:lnSpc>
                <a:spcPct val="90000"/>
              </a:lnSpc>
              <a:defRPr/>
            </a:pPr>
            <a:r>
              <a:rPr lang="en-US" sz="3000" dirty="0" smtClean="0"/>
              <a:t>Clear causal relationship</a:t>
            </a:r>
          </a:p>
          <a:p>
            <a:pPr>
              <a:lnSpc>
                <a:spcPct val="90000"/>
              </a:lnSpc>
              <a:defRPr/>
            </a:pPr>
            <a:r>
              <a:rPr lang="en-US" sz="3000" dirty="0" smtClean="0"/>
              <a:t>Threshold</a:t>
            </a:r>
          </a:p>
          <a:p>
            <a:pPr>
              <a:lnSpc>
                <a:spcPct val="90000"/>
              </a:lnSpc>
              <a:defRPr/>
            </a:pPr>
            <a:r>
              <a:rPr lang="en-US" sz="3000" dirty="0" smtClean="0"/>
              <a:t>Severity increases with dose</a:t>
            </a:r>
          </a:p>
          <a:p>
            <a:pPr>
              <a:lnSpc>
                <a:spcPct val="90000"/>
              </a:lnSpc>
              <a:defRPr/>
            </a:pPr>
            <a:r>
              <a:rPr lang="en-US" sz="3000" dirty="0" smtClean="0"/>
              <a:t>Example: Skin reddening</a:t>
            </a:r>
            <a:endParaRPr lang="en-US" sz="3200" dirty="0" smtClean="0"/>
          </a:p>
        </p:txBody>
      </p:sp>
      <p:sp>
        <p:nvSpPr>
          <p:cNvPr id="5" name="Slide Number Placeholder 4"/>
          <p:cNvSpPr>
            <a:spLocks noGrp="1"/>
          </p:cNvSpPr>
          <p:nvPr>
            <p:ph type="sldNum" sz="quarter" idx="12"/>
          </p:nvPr>
        </p:nvSpPr>
        <p:spPr/>
        <p:txBody>
          <a:bodyPr/>
          <a:lstStyle/>
          <a:p>
            <a:pPr>
              <a:defRPr/>
            </a:pPr>
            <a:fld id="{743E77C2-AEA3-44A8-9027-FBCCDECA7FAE}" type="slidenum">
              <a:rPr lang="en-US" smtClean="0"/>
              <a:pPr>
                <a:defRPr/>
              </a:pPr>
              <a:t>76</a:t>
            </a:fld>
            <a:endParaRPr lang="en-US" dirty="0"/>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smtClean="0"/>
              <a:t>Effects Depend On...</a:t>
            </a:r>
          </a:p>
        </p:txBody>
      </p:sp>
      <p:sp>
        <p:nvSpPr>
          <p:cNvPr id="145411" name="Rectangle 3"/>
          <p:cNvSpPr>
            <a:spLocks noGrp="1" noChangeArrowheads="1"/>
          </p:cNvSpPr>
          <p:nvPr>
            <p:ph type="body" idx="1"/>
          </p:nvPr>
        </p:nvSpPr>
        <p:spPr/>
        <p:txBody>
          <a:bodyPr/>
          <a:lstStyle/>
          <a:p>
            <a:r>
              <a:rPr lang="en-US" smtClean="0"/>
              <a:t>Rate of absorption</a:t>
            </a:r>
          </a:p>
          <a:p>
            <a:r>
              <a:rPr lang="en-US" smtClean="0"/>
              <a:t>Area exposed</a:t>
            </a:r>
          </a:p>
          <a:p>
            <a:r>
              <a:rPr lang="en-US" smtClean="0"/>
              <a:t>Variation in species</a:t>
            </a:r>
          </a:p>
          <a:p>
            <a:r>
              <a:rPr lang="en-US" smtClean="0"/>
              <a:t>Variation in cell sensitivity</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77</a:t>
            </a:fld>
            <a:endParaRPr lang="en-US"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t>Radiation Hormesis</a:t>
            </a:r>
          </a:p>
        </p:txBody>
      </p:sp>
      <p:sp>
        <p:nvSpPr>
          <p:cNvPr id="146435" name="Rectangle 3"/>
          <p:cNvSpPr>
            <a:spLocks noGrp="1" noChangeArrowheads="1"/>
          </p:cNvSpPr>
          <p:nvPr>
            <p:ph type="body" idx="1"/>
          </p:nvPr>
        </p:nvSpPr>
        <p:spPr/>
        <p:txBody>
          <a:bodyPr/>
          <a:lstStyle/>
          <a:p>
            <a:pPr>
              <a:buFontTx/>
              <a:buNone/>
            </a:pPr>
            <a:r>
              <a:rPr lang="en-US" smtClean="0"/>
              <a:t>Theory that small amounts of radiation are necessary for good health</a:t>
            </a:r>
          </a:p>
          <a:p>
            <a:pPr>
              <a:buFontTx/>
              <a:buNone/>
            </a:pPr>
            <a:endParaRPr lang="en-US" smtClean="0"/>
          </a:p>
          <a:p>
            <a:pPr>
              <a:buFontTx/>
              <a:buNone/>
            </a:pPr>
            <a:r>
              <a:rPr lang="en-US" smtClean="0"/>
              <a:t>Studies show 3 recognizable effects:</a:t>
            </a:r>
          </a:p>
          <a:p>
            <a:r>
              <a:rPr lang="en-US" smtClean="0"/>
              <a:t>Increased life span</a:t>
            </a:r>
          </a:p>
          <a:p>
            <a:r>
              <a:rPr lang="en-US" smtClean="0"/>
              <a:t>Increased growth and fertility</a:t>
            </a:r>
          </a:p>
          <a:p>
            <a:r>
              <a:rPr lang="en-US" smtClean="0"/>
              <a:t>Reduction of cancer incidence</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78</a:t>
            </a:fld>
            <a:endParaRPr lang="en-US" dirty="0"/>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a:xfrm>
            <a:off x="685800" y="228600"/>
            <a:ext cx="7772400" cy="685800"/>
          </a:xfrm>
        </p:spPr>
        <p:txBody>
          <a:bodyPr/>
          <a:lstStyle/>
          <a:p>
            <a:r>
              <a:rPr lang="en-US" smtClean="0"/>
              <a:t>Dose Effects</a:t>
            </a:r>
          </a:p>
        </p:txBody>
      </p:sp>
      <p:sp>
        <p:nvSpPr>
          <p:cNvPr id="147459" name="Rectangle 3"/>
          <p:cNvSpPr>
            <a:spLocks noGrp="1" noChangeArrowheads="1"/>
          </p:cNvSpPr>
          <p:nvPr>
            <p:ph type="body" idx="1"/>
          </p:nvPr>
        </p:nvSpPr>
        <p:spPr>
          <a:xfrm>
            <a:off x="762000" y="1219200"/>
            <a:ext cx="7696200" cy="609600"/>
          </a:xfrm>
        </p:spPr>
        <p:txBody>
          <a:bodyPr/>
          <a:lstStyle/>
          <a:p>
            <a:pPr algn="ctr">
              <a:buFontTx/>
              <a:buNone/>
            </a:pPr>
            <a:r>
              <a:rPr lang="en-US" i="1" smtClean="0"/>
              <a:t>Linear No Threshold Risk Model</a:t>
            </a:r>
          </a:p>
        </p:txBody>
      </p:sp>
      <p:grpSp>
        <p:nvGrpSpPr>
          <p:cNvPr id="147460" name="Group 4"/>
          <p:cNvGrpSpPr>
            <a:grpSpLocks/>
          </p:cNvGrpSpPr>
          <p:nvPr/>
        </p:nvGrpSpPr>
        <p:grpSpPr bwMode="auto">
          <a:xfrm>
            <a:off x="1597025" y="2057400"/>
            <a:ext cx="5492750" cy="4511675"/>
            <a:chOff x="1150" y="1404"/>
            <a:chExt cx="3316" cy="2734"/>
          </a:xfrm>
        </p:grpSpPr>
        <p:sp>
          <p:nvSpPr>
            <p:cNvPr id="147461" name="Text Box 5"/>
            <p:cNvSpPr txBox="1">
              <a:spLocks noChangeArrowheads="1"/>
            </p:cNvSpPr>
            <p:nvPr/>
          </p:nvSpPr>
          <p:spPr bwMode="auto">
            <a:xfrm rot="-5400000">
              <a:off x="482" y="2585"/>
              <a:ext cx="1558" cy="221"/>
            </a:xfrm>
            <a:prstGeom prst="rect">
              <a:avLst/>
            </a:prstGeom>
            <a:noFill/>
            <a:ln w="9525">
              <a:noFill/>
              <a:miter lim="800000"/>
              <a:headEnd/>
              <a:tailEnd/>
            </a:ln>
          </p:spPr>
          <p:txBody>
            <a:bodyPr>
              <a:spAutoFit/>
            </a:bodyPr>
            <a:lstStyle/>
            <a:p>
              <a:pPr algn="l">
                <a:spcBef>
                  <a:spcPct val="50000"/>
                </a:spcBef>
              </a:pPr>
              <a:r>
                <a:rPr lang="en-US" sz="1800">
                  <a:solidFill>
                    <a:schemeClr val="bg1"/>
                  </a:solidFill>
                  <a:latin typeface="Arial" charset="0"/>
                </a:rPr>
                <a:t>Effects (Cancer  Risks)</a:t>
              </a:r>
            </a:p>
          </p:txBody>
        </p:sp>
        <p:sp>
          <p:nvSpPr>
            <p:cNvPr id="147462" name="Text Box 6"/>
            <p:cNvSpPr txBox="1">
              <a:spLocks noChangeArrowheads="1"/>
            </p:cNvSpPr>
            <p:nvPr/>
          </p:nvSpPr>
          <p:spPr bwMode="auto">
            <a:xfrm>
              <a:off x="2112" y="3916"/>
              <a:ext cx="919" cy="222"/>
            </a:xfrm>
            <a:prstGeom prst="rect">
              <a:avLst/>
            </a:prstGeom>
            <a:noFill/>
            <a:ln w="9525">
              <a:noFill/>
              <a:miter lim="800000"/>
              <a:headEnd/>
              <a:tailEnd/>
            </a:ln>
          </p:spPr>
          <p:txBody>
            <a:bodyPr>
              <a:spAutoFit/>
            </a:bodyPr>
            <a:lstStyle/>
            <a:p>
              <a:pPr algn="l">
                <a:spcBef>
                  <a:spcPct val="50000"/>
                </a:spcBef>
              </a:pPr>
              <a:r>
                <a:rPr lang="en-US" sz="1800">
                  <a:solidFill>
                    <a:schemeClr val="bg1"/>
                  </a:solidFill>
                  <a:latin typeface="Arial" charset="0"/>
                </a:rPr>
                <a:t>Dose (Rem)</a:t>
              </a:r>
            </a:p>
          </p:txBody>
        </p:sp>
        <p:grpSp>
          <p:nvGrpSpPr>
            <p:cNvPr id="147463" name="Group 7"/>
            <p:cNvGrpSpPr>
              <a:grpSpLocks/>
            </p:cNvGrpSpPr>
            <p:nvPr/>
          </p:nvGrpSpPr>
          <p:grpSpPr bwMode="auto">
            <a:xfrm>
              <a:off x="1326" y="1404"/>
              <a:ext cx="3140" cy="2511"/>
              <a:chOff x="1326" y="1404"/>
              <a:chExt cx="3140" cy="2511"/>
            </a:xfrm>
          </p:grpSpPr>
          <p:sp>
            <p:nvSpPr>
              <p:cNvPr id="147477" name="Line 8"/>
              <p:cNvSpPr>
                <a:spLocks noChangeShapeType="1"/>
              </p:cNvSpPr>
              <p:nvPr/>
            </p:nvSpPr>
            <p:spPr bwMode="auto">
              <a:xfrm flipV="1">
                <a:off x="1433" y="1754"/>
                <a:ext cx="1" cy="2064"/>
              </a:xfrm>
              <a:prstGeom prst="line">
                <a:avLst/>
              </a:prstGeom>
              <a:noFill/>
              <a:ln w="38100">
                <a:solidFill>
                  <a:srgbClr val="B2B2B2"/>
                </a:solidFill>
                <a:round/>
                <a:headEnd/>
                <a:tailEnd/>
              </a:ln>
            </p:spPr>
            <p:txBody>
              <a:bodyPr wrap="none" anchor="ctr"/>
              <a:lstStyle/>
              <a:p>
                <a:endParaRPr lang="en-US"/>
              </a:p>
            </p:txBody>
          </p:sp>
          <p:sp>
            <p:nvSpPr>
              <p:cNvPr id="147478" name="Line 9"/>
              <p:cNvSpPr>
                <a:spLocks noChangeShapeType="1"/>
              </p:cNvSpPr>
              <p:nvPr/>
            </p:nvSpPr>
            <p:spPr bwMode="auto">
              <a:xfrm>
                <a:off x="1433" y="3818"/>
                <a:ext cx="3033" cy="1"/>
              </a:xfrm>
              <a:prstGeom prst="line">
                <a:avLst/>
              </a:prstGeom>
              <a:noFill/>
              <a:ln w="38100">
                <a:solidFill>
                  <a:srgbClr val="B2B2B2"/>
                </a:solidFill>
                <a:round/>
                <a:headEnd/>
                <a:tailEnd/>
              </a:ln>
            </p:spPr>
            <p:txBody>
              <a:bodyPr wrap="none" anchor="ctr"/>
              <a:lstStyle/>
              <a:p>
                <a:endParaRPr lang="en-US"/>
              </a:p>
            </p:txBody>
          </p:sp>
          <p:sp>
            <p:nvSpPr>
              <p:cNvPr id="147479" name="Line 10"/>
              <p:cNvSpPr>
                <a:spLocks noChangeShapeType="1"/>
              </p:cNvSpPr>
              <p:nvPr/>
            </p:nvSpPr>
            <p:spPr bwMode="auto">
              <a:xfrm rot="20809909" flipV="1">
                <a:off x="1326" y="2240"/>
                <a:ext cx="2396" cy="1287"/>
              </a:xfrm>
              <a:prstGeom prst="line">
                <a:avLst/>
              </a:prstGeom>
              <a:noFill/>
              <a:ln w="9525">
                <a:solidFill>
                  <a:srgbClr val="B2B2B2"/>
                </a:solidFill>
                <a:prstDash val="lgDash"/>
                <a:round/>
                <a:headEnd/>
                <a:tailEnd/>
              </a:ln>
            </p:spPr>
            <p:txBody>
              <a:bodyPr wrap="none" anchor="ctr"/>
              <a:lstStyle/>
              <a:p>
                <a:endParaRPr lang="en-US"/>
              </a:p>
            </p:txBody>
          </p:sp>
          <p:sp>
            <p:nvSpPr>
              <p:cNvPr id="147480" name="Line 11"/>
              <p:cNvSpPr>
                <a:spLocks noChangeShapeType="1"/>
              </p:cNvSpPr>
              <p:nvPr/>
            </p:nvSpPr>
            <p:spPr bwMode="auto">
              <a:xfrm rot="423855" flipV="1">
                <a:off x="3570" y="1404"/>
                <a:ext cx="630" cy="648"/>
              </a:xfrm>
              <a:prstGeom prst="line">
                <a:avLst/>
              </a:prstGeom>
              <a:noFill/>
              <a:ln w="38100">
                <a:solidFill>
                  <a:srgbClr val="B2B2B2"/>
                </a:solidFill>
                <a:round/>
                <a:headEnd/>
                <a:tailEnd/>
              </a:ln>
            </p:spPr>
            <p:txBody>
              <a:bodyPr wrap="none" anchor="ctr"/>
              <a:lstStyle/>
              <a:p>
                <a:endParaRPr lang="en-US"/>
              </a:p>
            </p:txBody>
          </p:sp>
          <p:sp>
            <p:nvSpPr>
              <p:cNvPr id="147481" name="Line 12"/>
              <p:cNvSpPr>
                <a:spLocks noChangeShapeType="1"/>
              </p:cNvSpPr>
              <p:nvPr/>
            </p:nvSpPr>
            <p:spPr bwMode="auto">
              <a:xfrm>
                <a:off x="3525" y="2017"/>
                <a:ext cx="1" cy="1818"/>
              </a:xfrm>
              <a:prstGeom prst="line">
                <a:avLst/>
              </a:prstGeom>
              <a:noFill/>
              <a:ln w="9525">
                <a:solidFill>
                  <a:srgbClr val="B2B2B2"/>
                </a:solidFill>
                <a:prstDash val="dashDot"/>
                <a:round/>
                <a:headEnd/>
                <a:tailEnd type="arrow" w="med" len="med"/>
              </a:ln>
            </p:spPr>
            <p:txBody>
              <a:bodyPr wrap="none" anchor="ctr"/>
              <a:lstStyle/>
              <a:p>
                <a:endParaRPr lang="en-US"/>
              </a:p>
            </p:txBody>
          </p:sp>
          <p:grpSp>
            <p:nvGrpSpPr>
              <p:cNvPr id="147482" name="Group 13"/>
              <p:cNvGrpSpPr>
                <a:grpSpLocks/>
              </p:cNvGrpSpPr>
              <p:nvPr/>
            </p:nvGrpSpPr>
            <p:grpSpPr bwMode="auto">
              <a:xfrm>
                <a:off x="1470" y="2016"/>
                <a:ext cx="2082" cy="1779"/>
                <a:chOff x="1470" y="2016"/>
                <a:chExt cx="2082" cy="1779"/>
              </a:xfrm>
            </p:grpSpPr>
            <p:sp>
              <p:nvSpPr>
                <p:cNvPr id="147484" name="Line 14"/>
                <p:cNvSpPr>
                  <a:spLocks noChangeShapeType="1"/>
                </p:cNvSpPr>
                <p:nvPr/>
              </p:nvSpPr>
              <p:spPr bwMode="auto">
                <a:xfrm rot="21525697" flipV="1">
                  <a:off x="1470" y="3264"/>
                  <a:ext cx="975" cy="531"/>
                </a:xfrm>
                <a:prstGeom prst="line">
                  <a:avLst/>
                </a:prstGeom>
                <a:noFill/>
                <a:ln w="57150">
                  <a:solidFill>
                    <a:srgbClr val="B2B2B2"/>
                  </a:solidFill>
                  <a:round/>
                  <a:headEnd/>
                  <a:tailEnd/>
                </a:ln>
              </p:spPr>
              <p:txBody>
                <a:bodyPr wrap="none" anchor="ctr"/>
                <a:lstStyle/>
                <a:p>
                  <a:endParaRPr lang="en-US"/>
                </a:p>
              </p:txBody>
            </p:sp>
            <p:sp>
              <p:nvSpPr>
                <p:cNvPr id="147485" name="Freeform 15"/>
                <p:cNvSpPr>
                  <a:spLocks/>
                </p:cNvSpPr>
                <p:nvPr/>
              </p:nvSpPr>
              <p:spPr bwMode="auto">
                <a:xfrm>
                  <a:off x="1968" y="2016"/>
                  <a:ext cx="1584" cy="1513"/>
                </a:xfrm>
                <a:custGeom>
                  <a:avLst/>
                  <a:gdLst>
                    <a:gd name="T0" fmla="*/ 0 w 1584"/>
                    <a:gd name="T1" fmla="*/ 1513 h 1513"/>
                    <a:gd name="T2" fmla="*/ 318 w 1584"/>
                    <a:gd name="T3" fmla="*/ 1335 h 1513"/>
                    <a:gd name="T4" fmla="*/ 422 w 1584"/>
                    <a:gd name="T5" fmla="*/ 1273 h 1513"/>
                    <a:gd name="T6" fmla="*/ 484 w 1584"/>
                    <a:gd name="T7" fmla="*/ 1252 h 1513"/>
                    <a:gd name="T8" fmla="*/ 473 w 1584"/>
                    <a:gd name="T9" fmla="*/ 1242 h 1513"/>
                    <a:gd name="T10" fmla="*/ 535 w 1584"/>
                    <a:gd name="T11" fmla="*/ 1211 h 1513"/>
                    <a:gd name="T12" fmla="*/ 1229 w 1584"/>
                    <a:gd name="T13" fmla="*/ 316 h 1513"/>
                    <a:gd name="T14" fmla="*/ 1584 w 1584"/>
                    <a:gd name="T15" fmla="*/ 0 h 1513"/>
                    <a:gd name="T16" fmla="*/ 0 60000 65536"/>
                    <a:gd name="T17" fmla="*/ 0 60000 65536"/>
                    <a:gd name="T18" fmla="*/ 0 60000 65536"/>
                    <a:gd name="T19" fmla="*/ 0 60000 65536"/>
                    <a:gd name="T20" fmla="*/ 0 60000 65536"/>
                    <a:gd name="T21" fmla="*/ 0 60000 65536"/>
                    <a:gd name="T22" fmla="*/ 0 60000 65536"/>
                    <a:gd name="T23" fmla="*/ 0 60000 65536"/>
                    <a:gd name="T24" fmla="*/ 0 w 1584"/>
                    <a:gd name="T25" fmla="*/ 0 h 1513"/>
                    <a:gd name="T26" fmla="*/ 1584 w 1584"/>
                    <a:gd name="T27" fmla="*/ 1513 h 15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84" h="1513">
                      <a:moveTo>
                        <a:pt x="0" y="1513"/>
                      </a:moveTo>
                      <a:cubicBezTo>
                        <a:pt x="53" y="1483"/>
                        <a:pt x="248" y="1375"/>
                        <a:pt x="318" y="1335"/>
                      </a:cubicBezTo>
                      <a:cubicBezTo>
                        <a:pt x="388" y="1295"/>
                        <a:pt x="395" y="1287"/>
                        <a:pt x="422" y="1273"/>
                      </a:cubicBezTo>
                      <a:cubicBezTo>
                        <a:pt x="449" y="1259"/>
                        <a:pt x="476" y="1257"/>
                        <a:pt x="484" y="1252"/>
                      </a:cubicBezTo>
                      <a:cubicBezTo>
                        <a:pt x="492" y="1247"/>
                        <a:pt x="465" y="1249"/>
                        <a:pt x="473" y="1242"/>
                      </a:cubicBezTo>
                      <a:cubicBezTo>
                        <a:pt x="481" y="1235"/>
                        <a:pt x="409" y="1365"/>
                        <a:pt x="535" y="1211"/>
                      </a:cubicBezTo>
                      <a:cubicBezTo>
                        <a:pt x="661" y="1057"/>
                        <a:pt x="1054" y="518"/>
                        <a:pt x="1229" y="316"/>
                      </a:cubicBezTo>
                      <a:cubicBezTo>
                        <a:pt x="1404" y="114"/>
                        <a:pt x="1525" y="53"/>
                        <a:pt x="1584" y="0"/>
                      </a:cubicBezTo>
                    </a:path>
                  </a:pathLst>
                </a:custGeom>
                <a:noFill/>
                <a:ln w="9525">
                  <a:solidFill>
                    <a:srgbClr val="B2B2B2"/>
                  </a:solidFill>
                  <a:prstDash val="sysDot"/>
                  <a:round/>
                  <a:headEnd/>
                  <a:tailEnd/>
                </a:ln>
              </p:spPr>
              <p:txBody>
                <a:bodyPr wrap="none" anchor="ctr"/>
                <a:lstStyle/>
                <a:p>
                  <a:endParaRPr lang="en-US"/>
                </a:p>
              </p:txBody>
            </p:sp>
          </p:grpSp>
          <p:sp>
            <p:nvSpPr>
              <p:cNvPr id="147483" name="Arc 16"/>
              <p:cNvSpPr>
                <a:spLocks/>
              </p:cNvSpPr>
              <p:nvPr/>
            </p:nvSpPr>
            <p:spPr bwMode="auto">
              <a:xfrm rot="11403183" flipV="1">
                <a:off x="2951" y="1960"/>
                <a:ext cx="860" cy="1955"/>
              </a:xfrm>
              <a:custGeom>
                <a:avLst/>
                <a:gdLst>
                  <a:gd name="T0" fmla="*/ 0 w 21600"/>
                  <a:gd name="T1" fmla="*/ 0 h 19179"/>
                  <a:gd name="T2" fmla="*/ 0 w 21600"/>
                  <a:gd name="T3" fmla="*/ 0 h 19179"/>
                  <a:gd name="T4" fmla="*/ 0 w 21600"/>
                  <a:gd name="T5" fmla="*/ 0 h 19179"/>
                  <a:gd name="T6" fmla="*/ 0 60000 65536"/>
                  <a:gd name="T7" fmla="*/ 0 60000 65536"/>
                  <a:gd name="T8" fmla="*/ 0 60000 65536"/>
                  <a:gd name="T9" fmla="*/ 0 w 21600"/>
                  <a:gd name="T10" fmla="*/ 0 h 19179"/>
                  <a:gd name="T11" fmla="*/ 21600 w 21600"/>
                  <a:gd name="T12" fmla="*/ 19179 h 19179"/>
                </a:gdLst>
                <a:ahLst/>
                <a:cxnLst>
                  <a:cxn ang="T6">
                    <a:pos x="T0" y="T1"/>
                  </a:cxn>
                  <a:cxn ang="T7">
                    <a:pos x="T2" y="T3"/>
                  </a:cxn>
                  <a:cxn ang="T8">
                    <a:pos x="T4" y="T5"/>
                  </a:cxn>
                </a:cxnLst>
                <a:rect l="T9" t="T10" r="T11" b="T12"/>
                <a:pathLst>
                  <a:path w="21600" h="19179" fill="none" extrusionOk="0">
                    <a:moveTo>
                      <a:pt x="9936" y="-1"/>
                    </a:moveTo>
                    <a:cubicBezTo>
                      <a:pt x="17101" y="3712"/>
                      <a:pt x="21600" y="11109"/>
                      <a:pt x="21600" y="19179"/>
                    </a:cubicBezTo>
                  </a:path>
                  <a:path w="21600" h="19179" stroke="0" extrusionOk="0">
                    <a:moveTo>
                      <a:pt x="9936" y="-1"/>
                    </a:moveTo>
                    <a:cubicBezTo>
                      <a:pt x="17101" y="3712"/>
                      <a:pt x="21600" y="11109"/>
                      <a:pt x="21600" y="19179"/>
                    </a:cubicBezTo>
                    <a:lnTo>
                      <a:pt x="0" y="19179"/>
                    </a:lnTo>
                    <a:close/>
                  </a:path>
                </a:pathLst>
              </a:custGeom>
              <a:noFill/>
              <a:ln w="28575">
                <a:solidFill>
                  <a:srgbClr val="B2B2B2"/>
                </a:solidFill>
                <a:prstDash val="lgDashDot"/>
                <a:round/>
                <a:headEnd/>
                <a:tailEnd/>
              </a:ln>
            </p:spPr>
            <p:txBody>
              <a:bodyPr wrap="none" anchor="ctr"/>
              <a:lstStyle/>
              <a:p>
                <a:endParaRPr lang="en-US"/>
              </a:p>
            </p:txBody>
          </p:sp>
        </p:grpSp>
        <p:sp>
          <p:nvSpPr>
            <p:cNvPr id="147464" name="Text Box 17"/>
            <p:cNvSpPr txBox="1">
              <a:spLocks noChangeArrowheads="1"/>
            </p:cNvSpPr>
            <p:nvPr/>
          </p:nvSpPr>
          <p:spPr bwMode="auto">
            <a:xfrm>
              <a:off x="3264" y="3888"/>
              <a:ext cx="636" cy="222"/>
            </a:xfrm>
            <a:prstGeom prst="rect">
              <a:avLst/>
            </a:prstGeom>
            <a:noFill/>
            <a:ln w="9525">
              <a:noFill/>
              <a:miter lim="800000"/>
              <a:headEnd/>
              <a:tailEnd/>
            </a:ln>
          </p:spPr>
          <p:txBody>
            <a:bodyPr>
              <a:spAutoFit/>
            </a:bodyPr>
            <a:lstStyle/>
            <a:p>
              <a:pPr algn="l">
                <a:spcBef>
                  <a:spcPct val="50000"/>
                </a:spcBef>
              </a:pPr>
              <a:r>
                <a:rPr lang="en-US" sz="1800">
                  <a:solidFill>
                    <a:schemeClr val="bg1"/>
                  </a:solidFill>
                  <a:latin typeface="Arial" charset="0"/>
                </a:rPr>
                <a:t>50 Rem</a:t>
              </a:r>
            </a:p>
          </p:txBody>
        </p:sp>
        <p:grpSp>
          <p:nvGrpSpPr>
            <p:cNvPr id="147465" name="Group 18"/>
            <p:cNvGrpSpPr>
              <a:grpSpLocks/>
            </p:cNvGrpSpPr>
            <p:nvPr/>
          </p:nvGrpSpPr>
          <p:grpSpPr bwMode="auto">
            <a:xfrm>
              <a:off x="2565" y="2434"/>
              <a:ext cx="283" cy="167"/>
              <a:chOff x="2064" y="1728"/>
              <a:chExt cx="288" cy="172"/>
            </a:xfrm>
          </p:grpSpPr>
          <p:sp>
            <p:nvSpPr>
              <p:cNvPr id="147475" name="Text Box 19"/>
              <p:cNvSpPr txBox="1">
                <a:spLocks noChangeArrowheads="1"/>
              </p:cNvSpPr>
              <p:nvPr/>
            </p:nvSpPr>
            <p:spPr bwMode="auto">
              <a:xfrm>
                <a:off x="2113" y="1728"/>
                <a:ext cx="239" cy="172"/>
              </a:xfrm>
              <a:prstGeom prst="rect">
                <a:avLst/>
              </a:prstGeom>
              <a:noFill/>
              <a:ln w="9525">
                <a:noFill/>
                <a:miter lim="800000"/>
                <a:headEnd/>
                <a:tailEnd/>
              </a:ln>
            </p:spPr>
            <p:txBody>
              <a:bodyPr>
                <a:spAutoFit/>
              </a:bodyPr>
              <a:lstStyle/>
              <a:p>
                <a:pPr algn="l">
                  <a:spcBef>
                    <a:spcPct val="50000"/>
                  </a:spcBef>
                </a:pPr>
                <a:r>
                  <a:rPr lang="en-US" sz="1200">
                    <a:solidFill>
                      <a:schemeClr val="bg1"/>
                    </a:solidFill>
                    <a:latin typeface="Arial" charset="0"/>
                  </a:rPr>
                  <a:t>1</a:t>
                </a:r>
              </a:p>
            </p:txBody>
          </p:sp>
          <p:sp>
            <p:nvSpPr>
              <p:cNvPr id="147476" name="Oval 20"/>
              <p:cNvSpPr>
                <a:spLocks noChangeArrowheads="1"/>
              </p:cNvSpPr>
              <p:nvPr/>
            </p:nvSpPr>
            <p:spPr bwMode="auto">
              <a:xfrm>
                <a:off x="2064" y="1728"/>
                <a:ext cx="240" cy="144"/>
              </a:xfrm>
              <a:prstGeom prst="ellipse">
                <a:avLst/>
              </a:prstGeom>
              <a:noFill/>
              <a:ln w="9525">
                <a:solidFill>
                  <a:schemeClr val="tx1"/>
                </a:solidFill>
                <a:round/>
                <a:headEnd/>
                <a:tailEnd/>
              </a:ln>
            </p:spPr>
            <p:txBody>
              <a:bodyPr wrap="none" anchor="ctr"/>
              <a:lstStyle/>
              <a:p>
                <a:endParaRPr lang="en-US"/>
              </a:p>
            </p:txBody>
          </p:sp>
        </p:grpSp>
        <p:grpSp>
          <p:nvGrpSpPr>
            <p:cNvPr id="147466" name="Group 21"/>
            <p:cNvGrpSpPr>
              <a:grpSpLocks/>
            </p:cNvGrpSpPr>
            <p:nvPr/>
          </p:nvGrpSpPr>
          <p:grpSpPr bwMode="auto">
            <a:xfrm>
              <a:off x="2648" y="2920"/>
              <a:ext cx="283" cy="168"/>
              <a:chOff x="2064" y="1728"/>
              <a:chExt cx="288" cy="174"/>
            </a:xfrm>
          </p:grpSpPr>
          <p:sp>
            <p:nvSpPr>
              <p:cNvPr id="147473" name="Text Box 22"/>
              <p:cNvSpPr txBox="1">
                <a:spLocks noChangeArrowheads="1"/>
              </p:cNvSpPr>
              <p:nvPr/>
            </p:nvSpPr>
            <p:spPr bwMode="auto">
              <a:xfrm>
                <a:off x="2112" y="1729"/>
                <a:ext cx="240" cy="173"/>
              </a:xfrm>
              <a:prstGeom prst="rect">
                <a:avLst/>
              </a:prstGeom>
              <a:noFill/>
              <a:ln w="9525">
                <a:noFill/>
                <a:miter lim="800000"/>
                <a:headEnd/>
                <a:tailEnd/>
              </a:ln>
            </p:spPr>
            <p:txBody>
              <a:bodyPr>
                <a:spAutoFit/>
              </a:bodyPr>
              <a:lstStyle/>
              <a:p>
                <a:pPr algn="l">
                  <a:spcBef>
                    <a:spcPct val="50000"/>
                  </a:spcBef>
                </a:pPr>
                <a:r>
                  <a:rPr lang="en-US" sz="1200">
                    <a:solidFill>
                      <a:schemeClr val="bg1"/>
                    </a:solidFill>
                    <a:latin typeface="Arial" charset="0"/>
                  </a:rPr>
                  <a:t>2</a:t>
                </a:r>
              </a:p>
            </p:txBody>
          </p:sp>
          <p:sp>
            <p:nvSpPr>
              <p:cNvPr id="147474" name="Oval 23"/>
              <p:cNvSpPr>
                <a:spLocks noChangeArrowheads="1"/>
              </p:cNvSpPr>
              <p:nvPr/>
            </p:nvSpPr>
            <p:spPr bwMode="auto">
              <a:xfrm>
                <a:off x="2064" y="1728"/>
                <a:ext cx="240" cy="144"/>
              </a:xfrm>
              <a:prstGeom prst="ellipse">
                <a:avLst/>
              </a:prstGeom>
              <a:noFill/>
              <a:ln w="9525">
                <a:solidFill>
                  <a:schemeClr val="tx1"/>
                </a:solidFill>
                <a:round/>
                <a:headEnd/>
                <a:tailEnd/>
              </a:ln>
            </p:spPr>
            <p:txBody>
              <a:bodyPr wrap="none" anchor="ctr"/>
              <a:lstStyle/>
              <a:p>
                <a:endParaRPr lang="en-US"/>
              </a:p>
            </p:txBody>
          </p:sp>
        </p:grpSp>
        <p:grpSp>
          <p:nvGrpSpPr>
            <p:cNvPr id="147467" name="Group 24"/>
            <p:cNvGrpSpPr>
              <a:grpSpLocks/>
            </p:cNvGrpSpPr>
            <p:nvPr/>
          </p:nvGrpSpPr>
          <p:grpSpPr bwMode="auto">
            <a:xfrm>
              <a:off x="2976" y="2976"/>
              <a:ext cx="282" cy="167"/>
              <a:chOff x="2064" y="1726"/>
              <a:chExt cx="288" cy="174"/>
            </a:xfrm>
          </p:grpSpPr>
          <p:sp>
            <p:nvSpPr>
              <p:cNvPr id="147471" name="Text Box 25"/>
              <p:cNvSpPr txBox="1">
                <a:spLocks noChangeArrowheads="1"/>
              </p:cNvSpPr>
              <p:nvPr/>
            </p:nvSpPr>
            <p:spPr bwMode="auto">
              <a:xfrm>
                <a:off x="2113" y="1726"/>
                <a:ext cx="239" cy="174"/>
              </a:xfrm>
              <a:prstGeom prst="rect">
                <a:avLst/>
              </a:prstGeom>
              <a:noFill/>
              <a:ln w="9525">
                <a:noFill/>
                <a:miter lim="800000"/>
                <a:headEnd/>
                <a:tailEnd/>
              </a:ln>
            </p:spPr>
            <p:txBody>
              <a:bodyPr>
                <a:spAutoFit/>
              </a:bodyPr>
              <a:lstStyle/>
              <a:p>
                <a:pPr algn="l">
                  <a:spcBef>
                    <a:spcPct val="50000"/>
                  </a:spcBef>
                </a:pPr>
                <a:r>
                  <a:rPr lang="en-US" sz="1200">
                    <a:solidFill>
                      <a:schemeClr val="bg1"/>
                    </a:solidFill>
                    <a:latin typeface="Arial" charset="0"/>
                  </a:rPr>
                  <a:t>3</a:t>
                </a:r>
              </a:p>
            </p:txBody>
          </p:sp>
          <p:sp>
            <p:nvSpPr>
              <p:cNvPr id="147472" name="Oval 26"/>
              <p:cNvSpPr>
                <a:spLocks noChangeArrowheads="1"/>
              </p:cNvSpPr>
              <p:nvPr/>
            </p:nvSpPr>
            <p:spPr bwMode="auto">
              <a:xfrm>
                <a:off x="2064" y="1728"/>
                <a:ext cx="240" cy="144"/>
              </a:xfrm>
              <a:prstGeom prst="ellipse">
                <a:avLst/>
              </a:prstGeom>
              <a:noFill/>
              <a:ln w="9525">
                <a:solidFill>
                  <a:schemeClr val="tx1"/>
                </a:solidFill>
                <a:round/>
                <a:headEnd/>
                <a:tailEnd/>
              </a:ln>
            </p:spPr>
            <p:txBody>
              <a:bodyPr wrap="none" anchor="ctr"/>
              <a:lstStyle/>
              <a:p>
                <a:endParaRPr lang="en-US"/>
              </a:p>
            </p:txBody>
          </p:sp>
        </p:grpSp>
        <p:sp>
          <p:nvSpPr>
            <p:cNvPr id="147468" name="Text Box 27"/>
            <p:cNvSpPr txBox="1">
              <a:spLocks noChangeArrowheads="1"/>
            </p:cNvSpPr>
            <p:nvPr/>
          </p:nvSpPr>
          <p:spPr bwMode="auto">
            <a:xfrm rot="-2426158">
              <a:off x="3309" y="1534"/>
              <a:ext cx="1008" cy="222"/>
            </a:xfrm>
            <a:prstGeom prst="rect">
              <a:avLst/>
            </a:prstGeom>
            <a:noFill/>
            <a:ln w="9525">
              <a:noFill/>
              <a:miter lim="800000"/>
              <a:headEnd/>
              <a:tailEnd/>
            </a:ln>
          </p:spPr>
          <p:txBody>
            <a:bodyPr>
              <a:spAutoFit/>
            </a:bodyPr>
            <a:lstStyle/>
            <a:p>
              <a:pPr algn="l">
                <a:spcBef>
                  <a:spcPct val="50000"/>
                </a:spcBef>
              </a:pPr>
              <a:r>
                <a:rPr lang="en-US" sz="1800">
                  <a:solidFill>
                    <a:schemeClr val="bg1"/>
                  </a:solidFill>
                  <a:latin typeface="Arial" charset="0"/>
                </a:rPr>
                <a:t>Known Effects</a:t>
              </a:r>
              <a:endParaRPr lang="en-US">
                <a:solidFill>
                  <a:schemeClr val="bg1"/>
                </a:solidFill>
                <a:latin typeface="Arial" charset="0"/>
              </a:endParaRPr>
            </a:p>
          </p:txBody>
        </p:sp>
        <p:sp>
          <p:nvSpPr>
            <p:cNvPr id="147469" name="Text Box 28"/>
            <p:cNvSpPr txBox="1">
              <a:spLocks noChangeArrowheads="1"/>
            </p:cNvSpPr>
            <p:nvPr/>
          </p:nvSpPr>
          <p:spPr bwMode="auto">
            <a:xfrm>
              <a:off x="3648" y="3024"/>
              <a:ext cx="234" cy="167"/>
            </a:xfrm>
            <a:prstGeom prst="rect">
              <a:avLst/>
            </a:prstGeom>
            <a:noFill/>
            <a:ln w="9525">
              <a:noFill/>
              <a:miter lim="800000"/>
              <a:headEnd/>
              <a:tailEnd/>
            </a:ln>
          </p:spPr>
          <p:txBody>
            <a:bodyPr>
              <a:spAutoFit/>
            </a:bodyPr>
            <a:lstStyle/>
            <a:p>
              <a:pPr algn="l">
                <a:spcBef>
                  <a:spcPct val="50000"/>
                </a:spcBef>
              </a:pPr>
              <a:r>
                <a:rPr lang="en-US" sz="1200">
                  <a:solidFill>
                    <a:schemeClr val="bg1"/>
                  </a:solidFill>
                  <a:latin typeface="Arial" charset="0"/>
                </a:rPr>
                <a:t>4</a:t>
              </a:r>
            </a:p>
          </p:txBody>
        </p:sp>
        <p:sp>
          <p:nvSpPr>
            <p:cNvPr id="147470" name="Oval 29"/>
            <p:cNvSpPr>
              <a:spLocks noChangeArrowheads="1"/>
            </p:cNvSpPr>
            <p:nvPr/>
          </p:nvSpPr>
          <p:spPr bwMode="auto">
            <a:xfrm>
              <a:off x="3600" y="3024"/>
              <a:ext cx="240" cy="190"/>
            </a:xfrm>
            <a:prstGeom prst="ellipse">
              <a:avLst/>
            </a:prstGeom>
            <a:noFill/>
            <a:ln w="9525">
              <a:solidFill>
                <a:schemeClr val="tx1"/>
              </a:solidFill>
              <a:round/>
              <a:headEnd/>
              <a:tailEnd/>
            </a:ln>
          </p:spPr>
          <p:txBody>
            <a:bodyPr wrap="none" anchor="ctr"/>
            <a:lstStyle/>
            <a:p>
              <a:endParaRPr lang="en-US"/>
            </a:p>
          </p:txBody>
        </p:sp>
      </p:grpSp>
      <p:sp>
        <p:nvSpPr>
          <p:cNvPr id="30" name="Slide Number Placeholder 29"/>
          <p:cNvSpPr>
            <a:spLocks noGrp="1"/>
          </p:cNvSpPr>
          <p:nvPr>
            <p:ph type="sldNum" sz="quarter" idx="12"/>
          </p:nvPr>
        </p:nvSpPr>
        <p:spPr/>
        <p:txBody>
          <a:bodyPr/>
          <a:lstStyle/>
          <a:p>
            <a:pPr>
              <a:defRPr/>
            </a:pPr>
            <a:fld id="{6F53CE6B-D316-48F6-A9F3-70C8145D86AC}" type="slidenum">
              <a:rPr lang="en-US" smtClean="0"/>
              <a:pPr>
                <a:defRPr/>
              </a:pPr>
              <a:t>79</a:t>
            </a:fld>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228600"/>
            <a:ext cx="7772400" cy="914400"/>
          </a:xfrm>
        </p:spPr>
        <p:txBody>
          <a:bodyPr/>
          <a:lstStyle/>
          <a:p>
            <a:r>
              <a:rPr lang="en-US" dirty="0" smtClean="0"/>
              <a:t>Atom Structure</a:t>
            </a:r>
          </a:p>
        </p:txBody>
      </p:sp>
      <p:sp>
        <p:nvSpPr>
          <p:cNvPr id="238595" name="Text Box 3"/>
          <p:cNvSpPr txBox="1">
            <a:spLocks noChangeArrowheads="1"/>
          </p:cNvSpPr>
          <p:nvPr/>
        </p:nvSpPr>
        <p:spPr bwMode="auto">
          <a:xfrm>
            <a:off x="6789738" y="1725613"/>
            <a:ext cx="677862" cy="457200"/>
          </a:xfrm>
          <a:prstGeom prst="rect">
            <a:avLst/>
          </a:prstGeom>
          <a:noFill/>
          <a:ln w="9525">
            <a:noFill/>
            <a:miter lim="800000"/>
            <a:headEnd/>
            <a:tailEnd/>
          </a:ln>
          <a:effectLst/>
        </p:spPr>
        <p:txBody>
          <a:bodyPr>
            <a:spAutoFit/>
          </a:bodyPr>
          <a:lstStyle/>
          <a:p>
            <a:pPr algn="l">
              <a:spcBef>
                <a:spcPct val="50000"/>
              </a:spcBef>
              <a:defRPr/>
            </a:pPr>
            <a:r>
              <a:rPr lang="en-US" sz="2400" dirty="0">
                <a:solidFill>
                  <a:schemeClr val="bg1"/>
                </a:solidFill>
                <a:effectLst>
                  <a:outerShdw blurRad="38100" dist="38100" dir="2700000" algn="tl">
                    <a:srgbClr val="000000"/>
                  </a:outerShdw>
                </a:effectLst>
              </a:rPr>
              <a:t>H</a:t>
            </a:r>
          </a:p>
        </p:txBody>
      </p:sp>
      <p:grpSp>
        <p:nvGrpSpPr>
          <p:cNvPr id="41988" name="Group 4"/>
          <p:cNvGrpSpPr>
            <a:grpSpLocks/>
          </p:cNvGrpSpPr>
          <p:nvPr/>
        </p:nvGrpSpPr>
        <p:grpSpPr bwMode="auto">
          <a:xfrm>
            <a:off x="6705600" y="304800"/>
            <a:ext cx="2209800" cy="1905000"/>
            <a:chOff x="4224" y="192"/>
            <a:chExt cx="1392" cy="1200"/>
          </a:xfrm>
        </p:grpSpPr>
        <p:sp>
          <p:nvSpPr>
            <p:cNvPr id="42022" name="Text Box 5"/>
            <p:cNvSpPr txBox="1">
              <a:spLocks noChangeArrowheads="1"/>
            </p:cNvSpPr>
            <p:nvPr/>
          </p:nvSpPr>
          <p:spPr bwMode="auto">
            <a:xfrm>
              <a:off x="4224" y="1219"/>
              <a:ext cx="129" cy="154"/>
            </a:xfrm>
            <a:prstGeom prst="rect">
              <a:avLst/>
            </a:prstGeom>
            <a:noFill/>
            <a:ln w="9525">
              <a:noFill/>
              <a:miter lim="800000"/>
              <a:headEnd/>
              <a:tailEnd/>
            </a:ln>
          </p:spPr>
          <p:txBody>
            <a:bodyPr>
              <a:spAutoFit/>
            </a:bodyPr>
            <a:lstStyle/>
            <a:p>
              <a:pPr algn="l">
                <a:spcBef>
                  <a:spcPct val="50000"/>
                </a:spcBef>
              </a:pPr>
              <a:r>
                <a:rPr lang="en-US" sz="1000">
                  <a:solidFill>
                    <a:schemeClr val="bg1"/>
                  </a:solidFill>
                </a:rPr>
                <a:t>1</a:t>
              </a:r>
            </a:p>
          </p:txBody>
        </p:sp>
        <p:sp>
          <p:nvSpPr>
            <p:cNvPr id="42023" name="Text Box 6"/>
            <p:cNvSpPr txBox="1">
              <a:spLocks noChangeArrowheads="1"/>
            </p:cNvSpPr>
            <p:nvPr/>
          </p:nvSpPr>
          <p:spPr bwMode="auto">
            <a:xfrm>
              <a:off x="4224" y="1056"/>
              <a:ext cx="129" cy="154"/>
            </a:xfrm>
            <a:prstGeom prst="rect">
              <a:avLst/>
            </a:prstGeom>
            <a:noFill/>
            <a:ln w="9525">
              <a:noFill/>
              <a:miter lim="800000"/>
              <a:headEnd/>
              <a:tailEnd/>
            </a:ln>
          </p:spPr>
          <p:txBody>
            <a:bodyPr>
              <a:spAutoFit/>
            </a:bodyPr>
            <a:lstStyle/>
            <a:p>
              <a:pPr algn="l">
                <a:spcBef>
                  <a:spcPct val="50000"/>
                </a:spcBef>
              </a:pPr>
              <a:r>
                <a:rPr lang="en-US" sz="1000">
                  <a:solidFill>
                    <a:schemeClr val="bg1"/>
                  </a:solidFill>
                </a:rPr>
                <a:t>1</a:t>
              </a:r>
            </a:p>
          </p:txBody>
        </p:sp>
        <p:grpSp>
          <p:nvGrpSpPr>
            <p:cNvPr id="42024" name="Group 7"/>
            <p:cNvGrpSpPr>
              <a:grpSpLocks/>
            </p:cNvGrpSpPr>
            <p:nvPr/>
          </p:nvGrpSpPr>
          <p:grpSpPr bwMode="auto">
            <a:xfrm>
              <a:off x="4224" y="192"/>
              <a:ext cx="1392" cy="1200"/>
              <a:chOff x="4224" y="192"/>
              <a:chExt cx="1392" cy="1200"/>
            </a:xfrm>
          </p:grpSpPr>
          <p:sp>
            <p:nvSpPr>
              <p:cNvPr id="238600" name="Text Box 8"/>
              <p:cNvSpPr txBox="1">
                <a:spLocks noChangeArrowheads="1"/>
              </p:cNvSpPr>
              <p:nvPr/>
            </p:nvSpPr>
            <p:spPr bwMode="auto">
              <a:xfrm>
                <a:off x="5088" y="192"/>
                <a:ext cx="302" cy="250"/>
              </a:xfrm>
              <a:prstGeom prst="rect">
                <a:avLst/>
              </a:prstGeom>
              <a:noFill/>
              <a:ln w="9525">
                <a:noFill/>
                <a:miter lim="800000"/>
                <a:headEnd/>
                <a:tailEnd/>
              </a:ln>
              <a:effectLst/>
            </p:spPr>
            <p:txBody>
              <a:bodyPr wrap="none">
                <a:spAutoFit/>
              </a:bodyPr>
              <a:lstStyle/>
              <a:p>
                <a:pPr algn="l">
                  <a:defRPr/>
                </a:pPr>
                <a:r>
                  <a:rPr lang="en-US" dirty="0">
                    <a:solidFill>
                      <a:schemeClr val="bg1"/>
                    </a:solidFill>
                    <a:effectLst>
                      <a:outerShdw blurRad="38100" dist="38100" dir="2700000" algn="tl">
                        <a:srgbClr val="000000"/>
                      </a:outerShdw>
                    </a:effectLst>
                  </a:rPr>
                  <a:t>1e</a:t>
                </a:r>
                <a:r>
                  <a:rPr lang="en-US" baseline="30000" dirty="0">
                    <a:solidFill>
                      <a:schemeClr val="bg1"/>
                    </a:solidFill>
                    <a:effectLst>
                      <a:outerShdw blurRad="38100" dist="38100" dir="2700000" algn="tl">
                        <a:srgbClr val="000000"/>
                      </a:outerShdw>
                    </a:effectLst>
                  </a:rPr>
                  <a:t>-</a:t>
                </a:r>
                <a:endParaRPr lang="en-US" sz="2400" dirty="0">
                  <a:solidFill>
                    <a:schemeClr val="bg1"/>
                  </a:solidFill>
                  <a:effectLst>
                    <a:outerShdw blurRad="38100" dist="38100" dir="2700000" algn="tl">
                      <a:srgbClr val="000000"/>
                    </a:outerShdw>
                  </a:effectLst>
                </a:endParaRPr>
              </a:p>
            </p:txBody>
          </p:sp>
          <p:sp>
            <p:nvSpPr>
              <p:cNvPr id="42026" name="Oval 9"/>
              <p:cNvSpPr>
                <a:spLocks noChangeArrowheads="1"/>
              </p:cNvSpPr>
              <p:nvPr/>
            </p:nvSpPr>
            <p:spPr bwMode="auto">
              <a:xfrm>
                <a:off x="5088" y="192"/>
                <a:ext cx="288" cy="288"/>
              </a:xfrm>
              <a:prstGeom prst="ellipse">
                <a:avLst/>
              </a:prstGeom>
              <a:solidFill>
                <a:schemeClr val="bg2">
                  <a:alpha val="50195"/>
                </a:schemeClr>
              </a:solidFill>
              <a:ln w="9525">
                <a:solidFill>
                  <a:schemeClr val="bg2"/>
                </a:solidFill>
                <a:round/>
                <a:headEnd/>
                <a:tailEnd/>
              </a:ln>
            </p:spPr>
            <p:txBody>
              <a:bodyPr wrap="none" anchor="ctr"/>
              <a:lstStyle/>
              <a:p>
                <a:endParaRPr lang="en-US"/>
              </a:p>
            </p:txBody>
          </p:sp>
          <p:sp>
            <p:nvSpPr>
              <p:cNvPr id="42027" name="Oval 10"/>
              <p:cNvSpPr>
                <a:spLocks noChangeArrowheads="1"/>
              </p:cNvSpPr>
              <p:nvPr/>
            </p:nvSpPr>
            <p:spPr bwMode="auto">
              <a:xfrm>
                <a:off x="4224" y="192"/>
                <a:ext cx="1296" cy="875"/>
              </a:xfrm>
              <a:prstGeom prst="ellipse">
                <a:avLst/>
              </a:prstGeom>
              <a:noFill/>
              <a:ln w="9525">
                <a:solidFill>
                  <a:schemeClr val="bg2"/>
                </a:solidFill>
                <a:round/>
                <a:headEnd/>
                <a:tailEnd/>
              </a:ln>
            </p:spPr>
            <p:txBody>
              <a:bodyPr wrap="none" anchor="ctr"/>
              <a:lstStyle/>
              <a:p>
                <a:endParaRPr lang="en-US"/>
              </a:p>
            </p:txBody>
          </p:sp>
          <p:grpSp>
            <p:nvGrpSpPr>
              <p:cNvPr id="42028" name="Group 11"/>
              <p:cNvGrpSpPr>
                <a:grpSpLocks/>
              </p:cNvGrpSpPr>
              <p:nvPr/>
            </p:nvGrpSpPr>
            <p:grpSpPr bwMode="auto">
              <a:xfrm>
                <a:off x="4656" y="528"/>
                <a:ext cx="432" cy="336"/>
                <a:chOff x="4656" y="1056"/>
                <a:chExt cx="432" cy="336"/>
              </a:xfrm>
            </p:grpSpPr>
            <p:sp>
              <p:nvSpPr>
                <p:cNvPr id="238604" name="Text Box 12"/>
                <p:cNvSpPr txBox="1">
                  <a:spLocks noChangeArrowheads="1"/>
                </p:cNvSpPr>
                <p:nvPr/>
              </p:nvSpPr>
              <p:spPr bwMode="auto">
                <a:xfrm>
                  <a:off x="4656" y="1056"/>
                  <a:ext cx="432" cy="288"/>
                </a:xfrm>
                <a:prstGeom prst="rect">
                  <a:avLst/>
                </a:prstGeom>
                <a:noFill/>
                <a:ln w="9525">
                  <a:noFill/>
                  <a:miter lim="800000"/>
                  <a:headEnd/>
                  <a:tailEnd/>
                </a:ln>
                <a:effectLst/>
              </p:spPr>
              <p:txBody>
                <a:bodyPr>
                  <a:spAutoFit/>
                </a:bodyPr>
                <a:lstStyle/>
                <a:p>
                  <a:pPr algn="l">
                    <a:spcBef>
                      <a:spcPct val="50000"/>
                    </a:spcBef>
                    <a:defRPr/>
                  </a:pPr>
                  <a:r>
                    <a:rPr lang="en-US" sz="2400" dirty="0">
                      <a:solidFill>
                        <a:schemeClr val="bg1"/>
                      </a:solidFill>
                      <a:effectLst>
                        <a:outerShdw blurRad="38100" dist="38100" dir="2700000" algn="tl">
                          <a:srgbClr val="000000"/>
                        </a:outerShdw>
                      </a:effectLst>
                    </a:rPr>
                    <a:t>1p</a:t>
                  </a:r>
                  <a:r>
                    <a:rPr lang="en-US" sz="2400" baseline="30000" dirty="0">
                      <a:solidFill>
                        <a:schemeClr val="bg1"/>
                      </a:solidFill>
                      <a:effectLst>
                        <a:outerShdw blurRad="38100" dist="38100" dir="2700000" algn="tl">
                          <a:srgbClr val="000000"/>
                        </a:outerShdw>
                      </a:effectLst>
                    </a:rPr>
                    <a:t>+</a:t>
                  </a:r>
                  <a:endParaRPr lang="en-US" sz="2400" dirty="0">
                    <a:solidFill>
                      <a:schemeClr val="bg1"/>
                    </a:solidFill>
                    <a:effectLst>
                      <a:outerShdw blurRad="38100" dist="38100" dir="2700000" algn="tl">
                        <a:srgbClr val="000000"/>
                      </a:outerShdw>
                    </a:effectLst>
                  </a:endParaRPr>
                </a:p>
              </p:txBody>
            </p:sp>
            <p:sp>
              <p:nvSpPr>
                <p:cNvPr id="42031" name="Oval 13"/>
                <p:cNvSpPr>
                  <a:spLocks noChangeArrowheads="1"/>
                </p:cNvSpPr>
                <p:nvPr/>
              </p:nvSpPr>
              <p:spPr bwMode="auto">
                <a:xfrm>
                  <a:off x="4656" y="1057"/>
                  <a:ext cx="336" cy="335"/>
                </a:xfrm>
                <a:prstGeom prst="ellipse">
                  <a:avLst/>
                </a:prstGeom>
                <a:noFill/>
                <a:ln w="9525">
                  <a:solidFill>
                    <a:schemeClr val="bg2"/>
                  </a:solidFill>
                  <a:round/>
                  <a:headEnd/>
                  <a:tailEnd/>
                </a:ln>
              </p:spPr>
              <p:txBody>
                <a:bodyPr wrap="none" anchor="ctr"/>
                <a:lstStyle/>
                <a:p>
                  <a:endParaRPr lang="en-US"/>
                </a:p>
              </p:txBody>
            </p:sp>
          </p:grpSp>
          <p:sp>
            <p:nvSpPr>
              <p:cNvPr id="238606" name="Text Box 14"/>
              <p:cNvSpPr txBox="1">
                <a:spLocks noChangeArrowheads="1"/>
              </p:cNvSpPr>
              <p:nvPr/>
            </p:nvSpPr>
            <p:spPr bwMode="auto">
              <a:xfrm>
                <a:off x="4656" y="1104"/>
                <a:ext cx="960" cy="288"/>
              </a:xfrm>
              <a:prstGeom prst="rect">
                <a:avLst/>
              </a:prstGeom>
              <a:noFill/>
              <a:ln w="9525">
                <a:noFill/>
                <a:miter lim="800000"/>
                <a:headEnd/>
                <a:tailEnd/>
              </a:ln>
              <a:effectLst/>
            </p:spPr>
            <p:txBody>
              <a:bodyPr>
                <a:spAutoFit/>
              </a:bodyPr>
              <a:lstStyle/>
              <a:p>
                <a:pPr>
                  <a:spcBef>
                    <a:spcPct val="50000"/>
                  </a:spcBef>
                  <a:defRPr/>
                </a:pPr>
                <a:r>
                  <a:rPr lang="en-US" sz="2400" dirty="0">
                    <a:solidFill>
                      <a:schemeClr val="bg1"/>
                    </a:solidFill>
                    <a:effectLst>
                      <a:outerShdw blurRad="38100" dist="38100" dir="2700000" algn="tl">
                        <a:srgbClr val="000000"/>
                      </a:outerShdw>
                    </a:effectLst>
                  </a:rPr>
                  <a:t>Hydrogen</a:t>
                </a:r>
              </a:p>
            </p:txBody>
          </p:sp>
        </p:grpSp>
      </p:grpSp>
      <p:grpSp>
        <p:nvGrpSpPr>
          <p:cNvPr id="41989" name="Group 15"/>
          <p:cNvGrpSpPr>
            <a:grpSpLocks/>
          </p:cNvGrpSpPr>
          <p:nvPr/>
        </p:nvGrpSpPr>
        <p:grpSpPr bwMode="auto">
          <a:xfrm>
            <a:off x="6629400" y="4648200"/>
            <a:ext cx="2286000" cy="1981200"/>
            <a:chOff x="4176" y="2574"/>
            <a:chExt cx="1440" cy="1248"/>
          </a:xfrm>
        </p:grpSpPr>
        <p:grpSp>
          <p:nvGrpSpPr>
            <p:cNvPr id="42007" name="Group 16"/>
            <p:cNvGrpSpPr>
              <a:grpSpLocks/>
            </p:cNvGrpSpPr>
            <p:nvPr/>
          </p:nvGrpSpPr>
          <p:grpSpPr bwMode="auto">
            <a:xfrm>
              <a:off x="4608" y="2736"/>
              <a:ext cx="480" cy="288"/>
              <a:chOff x="4608" y="2736"/>
              <a:chExt cx="480" cy="288"/>
            </a:xfrm>
          </p:grpSpPr>
          <p:sp>
            <p:nvSpPr>
              <p:cNvPr id="238609" name="Text Box 17"/>
              <p:cNvSpPr txBox="1">
                <a:spLocks noChangeArrowheads="1"/>
              </p:cNvSpPr>
              <p:nvPr/>
            </p:nvSpPr>
            <p:spPr bwMode="auto">
              <a:xfrm>
                <a:off x="4608" y="2736"/>
                <a:ext cx="480" cy="288"/>
              </a:xfrm>
              <a:prstGeom prst="rect">
                <a:avLst/>
              </a:prstGeom>
              <a:noFill/>
              <a:ln w="9525">
                <a:noFill/>
                <a:miter lim="800000"/>
                <a:headEnd/>
                <a:tailEnd/>
              </a:ln>
              <a:effectLst/>
            </p:spPr>
            <p:txBody>
              <a:bodyPr>
                <a:spAutoFit/>
              </a:bodyPr>
              <a:lstStyle/>
              <a:p>
                <a:pPr algn="l">
                  <a:spcBef>
                    <a:spcPct val="50000"/>
                  </a:spcBef>
                  <a:defRPr/>
                </a:pPr>
                <a:r>
                  <a:rPr lang="en-US" sz="2400" dirty="0">
                    <a:solidFill>
                      <a:schemeClr val="bg1"/>
                    </a:solidFill>
                    <a:effectLst>
                      <a:outerShdw blurRad="38100" dist="38100" dir="2700000" algn="tl">
                        <a:srgbClr val="000000"/>
                      </a:outerShdw>
                    </a:effectLst>
                  </a:rPr>
                  <a:t>92p</a:t>
                </a:r>
                <a:r>
                  <a:rPr lang="en-US" sz="2400" baseline="30000" dirty="0">
                    <a:solidFill>
                      <a:schemeClr val="bg1"/>
                    </a:solidFill>
                    <a:effectLst>
                      <a:outerShdw blurRad="38100" dist="38100" dir="2700000" algn="tl">
                        <a:srgbClr val="000000"/>
                      </a:outerShdw>
                    </a:effectLst>
                  </a:rPr>
                  <a:t>+</a:t>
                </a:r>
                <a:endParaRPr lang="en-US" sz="2400" dirty="0">
                  <a:solidFill>
                    <a:schemeClr val="bg1"/>
                  </a:solidFill>
                  <a:effectLst>
                    <a:outerShdw blurRad="38100" dist="38100" dir="2700000" algn="tl">
                      <a:srgbClr val="000000"/>
                    </a:outerShdw>
                  </a:effectLst>
                </a:endParaRPr>
              </a:p>
            </p:txBody>
          </p:sp>
          <p:sp>
            <p:nvSpPr>
              <p:cNvPr id="42021" name="Oval 18"/>
              <p:cNvSpPr>
                <a:spLocks noChangeArrowheads="1"/>
              </p:cNvSpPr>
              <p:nvPr/>
            </p:nvSpPr>
            <p:spPr bwMode="auto">
              <a:xfrm>
                <a:off x="4608" y="2736"/>
                <a:ext cx="432" cy="288"/>
              </a:xfrm>
              <a:prstGeom prst="ellipse">
                <a:avLst/>
              </a:prstGeom>
              <a:noFill/>
              <a:ln w="9525">
                <a:solidFill>
                  <a:schemeClr val="bg2"/>
                </a:solidFill>
                <a:round/>
                <a:headEnd/>
                <a:tailEnd/>
              </a:ln>
            </p:spPr>
            <p:txBody>
              <a:bodyPr wrap="none" anchor="ctr"/>
              <a:lstStyle/>
              <a:p>
                <a:endParaRPr lang="en-US"/>
              </a:p>
            </p:txBody>
          </p:sp>
        </p:grpSp>
        <p:sp>
          <p:nvSpPr>
            <p:cNvPr id="42008" name="Oval 19"/>
            <p:cNvSpPr>
              <a:spLocks noChangeArrowheads="1"/>
            </p:cNvSpPr>
            <p:nvPr/>
          </p:nvSpPr>
          <p:spPr bwMode="auto">
            <a:xfrm>
              <a:off x="4224" y="2592"/>
              <a:ext cx="1296" cy="891"/>
            </a:xfrm>
            <a:prstGeom prst="ellipse">
              <a:avLst/>
            </a:prstGeom>
            <a:noFill/>
            <a:ln w="9525">
              <a:solidFill>
                <a:schemeClr val="bg2"/>
              </a:solidFill>
              <a:round/>
              <a:headEnd/>
              <a:tailEnd/>
            </a:ln>
          </p:spPr>
          <p:txBody>
            <a:bodyPr wrap="none" anchor="ctr"/>
            <a:lstStyle/>
            <a:p>
              <a:endParaRPr lang="en-US"/>
            </a:p>
          </p:txBody>
        </p:sp>
        <p:grpSp>
          <p:nvGrpSpPr>
            <p:cNvPr id="42009" name="Group 20"/>
            <p:cNvGrpSpPr>
              <a:grpSpLocks/>
            </p:cNvGrpSpPr>
            <p:nvPr/>
          </p:nvGrpSpPr>
          <p:grpSpPr bwMode="auto">
            <a:xfrm>
              <a:off x="4176" y="3504"/>
              <a:ext cx="576" cy="318"/>
              <a:chOff x="3264" y="3505"/>
              <a:chExt cx="576" cy="462"/>
            </a:xfrm>
          </p:grpSpPr>
          <p:sp>
            <p:nvSpPr>
              <p:cNvPr id="238613" name="Text Box 21"/>
              <p:cNvSpPr txBox="1">
                <a:spLocks noChangeArrowheads="1"/>
              </p:cNvSpPr>
              <p:nvPr/>
            </p:nvSpPr>
            <p:spPr bwMode="auto">
              <a:xfrm>
                <a:off x="3413" y="3505"/>
                <a:ext cx="427" cy="418"/>
              </a:xfrm>
              <a:prstGeom prst="rect">
                <a:avLst/>
              </a:prstGeom>
              <a:noFill/>
              <a:ln w="9525">
                <a:noFill/>
                <a:miter lim="800000"/>
                <a:headEnd/>
                <a:tailEnd/>
              </a:ln>
              <a:effectLst/>
            </p:spPr>
            <p:txBody>
              <a:bodyPr>
                <a:spAutoFit/>
              </a:bodyPr>
              <a:lstStyle/>
              <a:p>
                <a:pPr algn="l">
                  <a:spcBef>
                    <a:spcPct val="50000"/>
                  </a:spcBef>
                  <a:defRPr/>
                </a:pPr>
                <a:r>
                  <a:rPr lang="en-US" sz="2400" dirty="0">
                    <a:solidFill>
                      <a:schemeClr val="bg1"/>
                    </a:solidFill>
                    <a:effectLst>
                      <a:outerShdw blurRad="38100" dist="38100" dir="2700000" algn="tl">
                        <a:srgbClr val="000000"/>
                      </a:outerShdw>
                    </a:effectLst>
                  </a:rPr>
                  <a:t>U</a:t>
                </a:r>
              </a:p>
            </p:txBody>
          </p:sp>
          <p:sp>
            <p:nvSpPr>
              <p:cNvPr id="42018" name="Text Box 22"/>
              <p:cNvSpPr txBox="1">
                <a:spLocks noChangeArrowheads="1"/>
              </p:cNvSpPr>
              <p:nvPr/>
            </p:nvSpPr>
            <p:spPr bwMode="auto">
              <a:xfrm>
                <a:off x="3312" y="3743"/>
                <a:ext cx="240" cy="224"/>
              </a:xfrm>
              <a:prstGeom prst="rect">
                <a:avLst/>
              </a:prstGeom>
              <a:noFill/>
              <a:ln w="9525">
                <a:noFill/>
                <a:miter lim="800000"/>
                <a:headEnd/>
                <a:tailEnd/>
              </a:ln>
            </p:spPr>
            <p:txBody>
              <a:bodyPr>
                <a:spAutoFit/>
              </a:bodyPr>
              <a:lstStyle/>
              <a:p>
                <a:pPr algn="l">
                  <a:spcBef>
                    <a:spcPct val="50000"/>
                  </a:spcBef>
                </a:pPr>
                <a:r>
                  <a:rPr lang="en-US" sz="1000">
                    <a:solidFill>
                      <a:schemeClr val="bg1"/>
                    </a:solidFill>
                  </a:rPr>
                  <a:t>92</a:t>
                </a:r>
              </a:p>
            </p:txBody>
          </p:sp>
          <p:sp>
            <p:nvSpPr>
              <p:cNvPr id="42019" name="Text Box 23"/>
              <p:cNvSpPr txBox="1">
                <a:spLocks noChangeArrowheads="1"/>
              </p:cNvSpPr>
              <p:nvPr/>
            </p:nvSpPr>
            <p:spPr bwMode="auto">
              <a:xfrm>
                <a:off x="3264" y="3505"/>
                <a:ext cx="273" cy="224"/>
              </a:xfrm>
              <a:prstGeom prst="rect">
                <a:avLst/>
              </a:prstGeom>
              <a:noFill/>
              <a:ln w="9525">
                <a:noFill/>
                <a:miter lim="800000"/>
                <a:headEnd/>
                <a:tailEnd/>
              </a:ln>
            </p:spPr>
            <p:txBody>
              <a:bodyPr>
                <a:spAutoFit/>
              </a:bodyPr>
              <a:lstStyle/>
              <a:p>
                <a:pPr algn="l">
                  <a:spcBef>
                    <a:spcPct val="50000"/>
                  </a:spcBef>
                </a:pPr>
                <a:r>
                  <a:rPr lang="en-US" sz="1000">
                    <a:solidFill>
                      <a:schemeClr val="bg1"/>
                    </a:solidFill>
                  </a:rPr>
                  <a:t>238</a:t>
                </a:r>
              </a:p>
            </p:txBody>
          </p:sp>
        </p:grpSp>
        <p:grpSp>
          <p:nvGrpSpPr>
            <p:cNvPr id="42010" name="Group 24"/>
            <p:cNvGrpSpPr>
              <a:grpSpLocks/>
            </p:cNvGrpSpPr>
            <p:nvPr/>
          </p:nvGrpSpPr>
          <p:grpSpPr bwMode="auto">
            <a:xfrm>
              <a:off x="4560" y="3054"/>
              <a:ext cx="576" cy="288"/>
              <a:chOff x="3360" y="2496"/>
              <a:chExt cx="576" cy="341"/>
            </a:xfrm>
          </p:grpSpPr>
          <p:sp>
            <p:nvSpPr>
              <p:cNvPr id="42015" name="Oval 25"/>
              <p:cNvSpPr>
                <a:spLocks noChangeArrowheads="1"/>
              </p:cNvSpPr>
              <p:nvPr/>
            </p:nvSpPr>
            <p:spPr bwMode="auto">
              <a:xfrm>
                <a:off x="3360" y="2496"/>
                <a:ext cx="576" cy="336"/>
              </a:xfrm>
              <a:prstGeom prst="ellipse">
                <a:avLst/>
              </a:prstGeom>
              <a:solidFill>
                <a:srgbClr val="FF9900">
                  <a:alpha val="50195"/>
                </a:srgbClr>
              </a:solidFill>
              <a:ln w="9525">
                <a:solidFill>
                  <a:schemeClr val="bg2"/>
                </a:solidFill>
                <a:round/>
                <a:headEnd/>
                <a:tailEnd/>
              </a:ln>
            </p:spPr>
            <p:txBody>
              <a:bodyPr wrap="none" anchor="ctr"/>
              <a:lstStyle/>
              <a:p>
                <a:endParaRPr lang="en-US"/>
              </a:p>
            </p:txBody>
          </p:sp>
          <p:sp>
            <p:nvSpPr>
              <p:cNvPr id="238618" name="Text Box 26"/>
              <p:cNvSpPr txBox="1">
                <a:spLocks noChangeArrowheads="1"/>
              </p:cNvSpPr>
              <p:nvPr/>
            </p:nvSpPr>
            <p:spPr bwMode="auto">
              <a:xfrm>
                <a:off x="3423" y="2496"/>
                <a:ext cx="500" cy="341"/>
              </a:xfrm>
              <a:prstGeom prst="rect">
                <a:avLst/>
              </a:prstGeom>
              <a:noFill/>
              <a:ln w="9525">
                <a:noFill/>
                <a:miter lim="800000"/>
                <a:headEnd/>
                <a:tailEnd/>
              </a:ln>
              <a:effectLst/>
            </p:spPr>
            <p:txBody>
              <a:bodyPr wrap="none">
                <a:spAutoFit/>
              </a:bodyPr>
              <a:lstStyle/>
              <a:p>
                <a:pPr algn="l">
                  <a:defRPr/>
                </a:pPr>
                <a:r>
                  <a:rPr lang="en-US" sz="2400" dirty="0">
                    <a:solidFill>
                      <a:schemeClr val="bg1"/>
                    </a:solidFill>
                    <a:effectLst>
                      <a:outerShdw blurRad="38100" dist="38100" dir="2700000" algn="tl">
                        <a:srgbClr val="000000"/>
                      </a:outerShdw>
                    </a:effectLst>
                  </a:rPr>
                  <a:t>146n</a:t>
                </a:r>
              </a:p>
            </p:txBody>
          </p:sp>
        </p:grpSp>
        <p:grpSp>
          <p:nvGrpSpPr>
            <p:cNvPr id="42011" name="Group 27"/>
            <p:cNvGrpSpPr>
              <a:grpSpLocks/>
            </p:cNvGrpSpPr>
            <p:nvPr/>
          </p:nvGrpSpPr>
          <p:grpSpPr bwMode="auto">
            <a:xfrm>
              <a:off x="5058" y="2574"/>
              <a:ext cx="430" cy="250"/>
              <a:chOff x="3744" y="2160"/>
              <a:chExt cx="430" cy="305"/>
            </a:xfrm>
          </p:grpSpPr>
          <p:sp>
            <p:nvSpPr>
              <p:cNvPr id="42013" name="Oval 28"/>
              <p:cNvSpPr>
                <a:spLocks noChangeArrowheads="1"/>
              </p:cNvSpPr>
              <p:nvPr/>
            </p:nvSpPr>
            <p:spPr bwMode="auto">
              <a:xfrm>
                <a:off x="3744" y="2160"/>
                <a:ext cx="384" cy="288"/>
              </a:xfrm>
              <a:prstGeom prst="ellipse">
                <a:avLst/>
              </a:prstGeom>
              <a:solidFill>
                <a:srgbClr val="808080">
                  <a:alpha val="50195"/>
                </a:srgbClr>
              </a:solidFill>
              <a:ln w="9525">
                <a:solidFill>
                  <a:schemeClr val="bg2"/>
                </a:solidFill>
                <a:round/>
                <a:headEnd/>
                <a:tailEnd/>
              </a:ln>
            </p:spPr>
            <p:txBody>
              <a:bodyPr wrap="none" anchor="ctr"/>
              <a:lstStyle/>
              <a:p>
                <a:endParaRPr lang="en-US"/>
              </a:p>
            </p:txBody>
          </p:sp>
          <p:sp>
            <p:nvSpPr>
              <p:cNvPr id="238621" name="Text Box 29"/>
              <p:cNvSpPr txBox="1">
                <a:spLocks noChangeArrowheads="1"/>
              </p:cNvSpPr>
              <p:nvPr/>
            </p:nvSpPr>
            <p:spPr bwMode="auto">
              <a:xfrm>
                <a:off x="3792" y="2160"/>
                <a:ext cx="382" cy="305"/>
              </a:xfrm>
              <a:prstGeom prst="rect">
                <a:avLst/>
              </a:prstGeom>
              <a:noFill/>
              <a:ln w="9525">
                <a:noFill/>
                <a:miter lim="800000"/>
                <a:headEnd/>
                <a:tailEnd/>
              </a:ln>
              <a:effectLst/>
            </p:spPr>
            <p:txBody>
              <a:bodyPr wrap="none">
                <a:spAutoFit/>
              </a:bodyPr>
              <a:lstStyle/>
              <a:p>
                <a:pPr algn="l">
                  <a:defRPr/>
                </a:pPr>
                <a:r>
                  <a:rPr lang="en-US" dirty="0">
                    <a:solidFill>
                      <a:schemeClr val="bg1"/>
                    </a:solidFill>
                    <a:effectLst>
                      <a:outerShdw blurRad="38100" dist="38100" dir="2700000" algn="tl">
                        <a:srgbClr val="000000"/>
                      </a:outerShdw>
                    </a:effectLst>
                  </a:rPr>
                  <a:t>92e</a:t>
                </a:r>
                <a:r>
                  <a:rPr lang="en-US" baseline="30000" dirty="0">
                    <a:solidFill>
                      <a:schemeClr val="bg1"/>
                    </a:solidFill>
                    <a:effectLst>
                      <a:outerShdw blurRad="38100" dist="38100" dir="2700000" algn="tl">
                        <a:srgbClr val="000000"/>
                      </a:outerShdw>
                    </a:effectLst>
                  </a:rPr>
                  <a:t>-</a:t>
                </a:r>
                <a:endParaRPr lang="en-US" sz="2400" dirty="0">
                  <a:solidFill>
                    <a:schemeClr val="bg1"/>
                  </a:solidFill>
                  <a:effectLst>
                    <a:outerShdw blurRad="38100" dist="38100" dir="2700000" algn="tl">
                      <a:srgbClr val="000000"/>
                    </a:outerShdw>
                  </a:effectLst>
                </a:endParaRPr>
              </a:p>
            </p:txBody>
          </p:sp>
        </p:grpSp>
        <p:sp>
          <p:nvSpPr>
            <p:cNvPr id="238622" name="Text Box 30"/>
            <p:cNvSpPr txBox="1">
              <a:spLocks noChangeArrowheads="1"/>
            </p:cNvSpPr>
            <p:nvPr/>
          </p:nvSpPr>
          <p:spPr bwMode="auto">
            <a:xfrm>
              <a:off x="4656" y="3504"/>
              <a:ext cx="960" cy="288"/>
            </a:xfrm>
            <a:prstGeom prst="rect">
              <a:avLst/>
            </a:prstGeom>
            <a:noFill/>
            <a:ln w="9525">
              <a:noFill/>
              <a:miter lim="800000"/>
              <a:headEnd/>
              <a:tailEnd/>
            </a:ln>
            <a:effectLst/>
          </p:spPr>
          <p:txBody>
            <a:bodyPr>
              <a:spAutoFit/>
            </a:bodyPr>
            <a:lstStyle/>
            <a:p>
              <a:pPr>
                <a:spcBef>
                  <a:spcPct val="50000"/>
                </a:spcBef>
                <a:defRPr/>
              </a:pPr>
              <a:r>
                <a:rPr lang="en-US" sz="2400" dirty="0">
                  <a:solidFill>
                    <a:schemeClr val="bg1"/>
                  </a:solidFill>
                  <a:effectLst>
                    <a:outerShdw blurRad="38100" dist="38100" dir="2700000" algn="tl">
                      <a:srgbClr val="000000"/>
                    </a:outerShdw>
                  </a:effectLst>
                </a:rPr>
                <a:t>Uranium</a:t>
              </a:r>
            </a:p>
          </p:txBody>
        </p:sp>
      </p:grpSp>
      <p:sp>
        <p:nvSpPr>
          <p:cNvPr id="41990" name="Rectangle 31"/>
          <p:cNvSpPr>
            <a:spLocks noGrp="1" noChangeArrowheads="1"/>
          </p:cNvSpPr>
          <p:nvPr>
            <p:ph type="body" sz="half" idx="1"/>
          </p:nvPr>
        </p:nvSpPr>
        <p:spPr>
          <a:xfrm>
            <a:off x="228600" y="1143000"/>
            <a:ext cx="5943600" cy="5334000"/>
          </a:xfrm>
        </p:spPr>
        <p:txBody>
          <a:bodyPr/>
          <a:lstStyle/>
          <a:p>
            <a:r>
              <a:rPr lang="en-US" sz="2400" dirty="0" smtClean="0"/>
              <a:t>All matter is composed of elements</a:t>
            </a:r>
          </a:p>
          <a:p>
            <a:pPr lvl="1"/>
            <a:r>
              <a:rPr lang="en-US" sz="2000" dirty="0" smtClean="0"/>
              <a:t>Fundamental structure of elements</a:t>
            </a:r>
            <a:r>
              <a:rPr lang="en-US" sz="2000" dirty="0"/>
              <a:t>,</a:t>
            </a:r>
            <a:r>
              <a:rPr lang="en-US" sz="2000" dirty="0" smtClean="0"/>
              <a:t> atoms</a:t>
            </a:r>
          </a:p>
          <a:p>
            <a:pPr lvl="1"/>
            <a:endParaRPr lang="en-US" sz="2000" dirty="0" smtClean="0"/>
          </a:p>
          <a:p>
            <a:r>
              <a:rPr lang="en-US" sz="2400" dirty="0" smtClean="0"/>
              <a:t>The atom is composed of:</a:t>
            </a:r>
          </a:p>
          <a:p>
            <a:pPr lvl="1">
              <a:spcBef>
                <a:spcPct val="50000"/>
              </a:spcBef>
            </a:pPr>
            <a:r>
              <a:rPr lang="en-US" sz="2000" dirty="0" smtClean="0"/>
              <a:t>Nucleus:   • neutrons    • protons</a:t>
            </a:r>
            <a:endParaRPr lang="en-US" sz="1800" dirty="0" smtClean="0"/>
          </a:p>
          <a:p>
            <a:pPr lvl="1">
              <a:spcBef>
                <a:spcPct val="50000"/>
              </a:spcBef>
            </a:pPr>
            <a:r>
              <a:rPr lang="en-US" sz="2000" dirty="0" smtClean="0"/>
              <a:t>Orbital Shell: •  electrons</a:t>
            </a:r>
          </a:p>
          <a:p>
            <a:pPr lvl="1">
              <a:spcBef>
                <a:spcPct val="50000"/>
              </a:spcBef>
            </a:pPr>
            <a:endParaRPr lang="en-US" sz="1800" dirty="0" smtClean="0"/>
          </a:p>
          <a:p>
            <a:pPr>
              <a:lnSpc>
                <a:spcPct val="70000"/>
              </a:lnSpc>
              <a:spcBef>
                <a:spcPct val="50000"/>
              </a:spcBef>
            </a:pPr>
            <a:r>
              <a:rPr lang="en-US" sz="2400" dirty="0" smtClean="0"/>
              <a:t>Stable/non-radioactive atoms have a ~  balance of protons and neutrons.</a:t>
            </a:r>
          </a:p>
          <a:p>
            <a:pPr lvl="1">
              <a:lnSpc>
                <a:spcPct val="70000"/>
              </a:lnSpc>
              <a:spcBef>
                <a:spcPct val="50000"/>
              </a:spcBef>
            </a:pPr>
            <a:endParaRPr lang="en-US" sz="2000" dirty="0" smtClean="0"/>
          </a:p>
          <a:p>
            <a:pPr>
              <a:spcBef>
                <a:spcPct val="50000"/>
              </a:spcBef>
            </a:pPr>
            <a:r>
              <a:rPr lang="en-US" sz="2400" dirty="0" smtClean="0"/>
              <a:t>Radioactive atoms have a ~ unbalanced ratio of protons to neutrons</a:t>
            </a:r>
          </a:p>
        </p:txBody>
      </p:sp>
      <p:grpSp>
        <p:nvGrpSpPr>
          <p:cNvPr id="41991" name="Group 32"/>
          <p:cNvGrpSpPr>
            <a:grpSpLocks/>
          </p:cNvGrpSpPr>
          <p:nvPr/>
        </p:nvGrpSpPr>
        <p:grpSpPr bwMode="auto">
          <a:xfrm>
            <a:off x="6629400" y="2514600"/>
            <a:ext cx="2209800" cy="1922463"/>
            <a:chOff x="4176" y="1584"/>
            <a:chExt cx="1392" cy="1211"/>
          </a:xfrm>
        </p:grpSpPr>
        <p:grpSp>
          <p:nvGrpSpPr>
            <p:cNvPr id="41995" name="Group 33"/>
            <p:cNvGrpSpPr>
              <a:grpSpLocks/>
            </p:cNvGrpSpPr>
            <p:nvPr/>
          </p:nvGrpSpPr>
          <p:grpSpPr bwMode="auto">
            <a:xfrm>
              <a:off x="4176" y="1584"/>
              <a:ext cx="1392" cy="1200"/>
              <a:chOff x="4176" y="1584"/>
              <a:chExt cx="1392" cy="1200"/>
            </a:xfrm>
          </p:grpSpPr>
          <p:sp>
            <p:nvSpPr>
              <p:cNvPr id="42000" name="Oval 34"/>
              <p:cNvSpPr>
                <a:spLocks noChangeArrowheads="1"/>
              </p:cNvSpPr>
              <p:nvPr/>
            </p:nvSpPr>
            <p:spPr bwMode="auto">
              <a:xfrm>
                <a:off x="5040" y="1584"/>
                <a:ext cx="288" cy="288"/>
              </a:xfrm>
              <a:prstGeom prst="ellipse">
                <a:avLst/>
              </a:prstGeom>
              <a:solidFill>
                <a:schemeClr val="bg2">
                  <a:alpha val="50195"/>
                </a:schemeClr>
              </a:solidFill>
              <a:ln w="9525">
                <a:solidFill>
                  <a:schemeClr val="bg2"/>
                </a:solidFill>
                <a:round/>
                <a:headEnd/>
                <a:tailEnd/>
              </a:ln>
            </p:spPr>
            <p:txBody>
              <a:bodyPr wrap="none" anchor="ctr"/>
              <a:lstStyle/>
              <a:p>
                <a:endParaRPr lang="en-US"/>
              </a:p>
            </p:txBody>
          </p:sp>
          <p:sp>
            <p:nvSpPr>
              <p:cNvPr id="238627" name="Text Box 35"/>
              <p:cNvSpPr txBox="1">
                <a:spLocks noChangeArrowheads="1"/>
              </p:cNvSpPr>
              <p:nvPr/>
            </p:nvSpPr>
            <p:spPr bwMode="auto">
              <a:xfrm>
                <a:off x="5040" y="1584"/>
                <a:ext cx="302" cy="250"/>
              </a:xfrm>
              <a:prstGeom prst="rect">
                <a:avLst/>
              </a:prstGeom>
              <a:noFill/>
              <a:ln w="9525">
                <a:noFill/>
                <a:miter lim="800000"/>
                <a:headEnd/>
                <a:tailEnd/>
              </a:ln>
              <a:effectLst/>
            </p:spPr>
            <p:txBody>
              <a:bodyPr wrap="none">
                <a:spAutoFit/>
              </a:bodyPr>
              <a:lstStyle/>
              <a:p>
                <a:pPr algn="l">
                  <a:defRPr/>
                </a:pPr>
                <a:r>
                  <a:rPr lang="en-US" dirty="0">
                    <a:solidFill>
                      <a:schemeClr val="bg1"/>
                    </a:solidFill>
                    <a:effectLst>
                      <a:outerShdw blurRad="38100" dist="38100" dir="2700000" algn="tl">
                        <a:srgbClr val="000000"/>
                      </a:outerShdw>
                    </a:effectLst>
                  </a:rPr>
                  <a:t>2e</a:t>
                </a:r>
                <a:r>
                  <a:rPr lang="en-US" baseline="30000" dirty="0">
                    <a:solidFill>
                      <a:schemeClr val="bg1"/>
                    </a:solidFill>
                    <a:effectLst>
                      <a:outerShdw blurRad="38100" dist="38100" dir="2700000" algn="tl">
                        <a:srgbClr val="000000"/>
                      </a:outerShdw>
                    </a:effectLst>
                  </a:rPr>
                  <a:t>-</a:t>
                </a:r>
                <a:endParaRPr lang="en-US" sz="2400" dirty="0">
                  <a:solidFill>
                    <a:schemeClr val="bg1"/>
                  </a:solidFill>
                  <a:effectLst>
                    <a:outerShdw blurRad="38100" dist="38100" dir="2700000" algn="tl">
                      <a:srgbClr val="000000"/>
                    </a:outerShdw>
                  </a:effectLst>
                </a:endParaRPr>
              </a:p>
            </p:txBody>
          </p:sp>
          <p:sp>
            <p:nvSpPr>
              <p:cNvPr id="42002" name="Oval 36"/>
              <p:cNvSpPr>
                <a:spLocks noChangeArrowheads="1"/>
              </p:cNvSpPr>
              <p:nvPr/>
            </p:nvSpPr>
            <p:spPr bwMode="auto">
              <a:xfrm>
                <a:off x="4176" y="1584"/>
                <a:ext cx="1296" cy="875"/>
              </a:xfrm>
              <a:prstGeom prst="ellipse">
                <a:avLst/>
              </a:prstGeom>
              <a:noFill/>
              <a:ln w="9525">
                <a:solidFill>
                  <a:schemeClr val="bg2"/>
                </a:solidFill>
                <a:round/>
                <a:headEnd/>
                <a:tailEnd/>
              </a:ln>
            </p:spPr>
            <p:txBody>
              <a:bodyPr wrap="none" anchor="ctr"/>
              <a:lstStyle/>
              <a:p>
                <a:endParaRPr lang="en-US"/>
              </a:p>
            </p:txBody>
          </p:sp>
          <p:grpSp>
            <p:nvGrpSpPr>
              <p:cNvPr id="42003" name="Group 37"/>
              <p:cNvGrpSpPr>
                <a:grpSpLocks/>
              </p:cNvGrpSpPr>
              <p:nvPr/>
            </p:nvGrpSpPr>
            <p:grpSpPr bwMode="auto">
              <a:xfrm>
                <a:off x="4512" y="1728"/>
                <a:ext cx="432" cy="336"/>
                <a:chOff x="4656" y="1056"/>
                <a:chExt cx="432" cy="336"/>
              </a:xfrm>
            </p:grpSpPr>
            <p:sp>
              <p:nvSpPr>
                <p:cNvPr id="238630" name="Text Box 38"/>
                <p:cNvSpPr txBox="1">
                  <a:spLocks noChangeArrowheads="1"/>
                </p:cNvSpPr>
                <p:nvPr/>
              </p:nvSpPr>
              <p:spPr bwMode="auto">
                <a:xfrm>
                  <a:off x="4656" y="1056"/>
                  <a:ext cx="432" cy="288"/>
                </a:xfrm>
                <a:prstGeom prst="rect">
                  <a:avLst/>
                </a:prstGeom>
                <a:noFill/>
                <a:ln w="9525">
                  <a:noFill/>
                  <a:miter lim="800000"/>
                  <a:headEnd/>
                  <a:tailEnd/>
                </a:ln>
                <a:effectLst/>
              </p:spPr>
              <p:txBody>
                <a:bodyPr>
                  <a:spAutoFit/>
                </a:bodyPr>
                <a:lstStyle/>
                <a:p>
                  <a:pPr algn="l">
                    <a:spcBef>
                      <a:spcPct val="50000"/>
                    </a:spcBef>
                    <a:defRPr/>
                  </a:pPr>
                  <a:r>
                    <a:rPr lang="en-US" sz="2400" dirty="0">
                      <a:solidFill>
                        <a:schemeClr val="bg1"/>
                      </a:solidFill>
                      <a:effectLst>
                        <a:outerShdw blurRad="38100" dist="38100" dir="2700000" algn="tl">
                          <a:srgbClr val="000000"/>
                        </a:outerShdw>
                      </a:effectLst>
                    </a:rPr>
                    <a:t>2p</a:t>
                  </a:r>
                  <a:r>
                    <a:rPr lang="en-US" sz="2400" baseline="30000" dirty="0">
                      <a:solidFill>
                        <a:schemeClr val="bg1"/>
                      </a:solidFill>
                      <a:effectLst>
                        <a:outerShdw blurRad="38100" dist="38100" dir="2700000" algn="tl">
                          <a:srgbClr val="000000"/>
                        </a:outerShdw>
                      </a:effectLst>
                    </a:rPr>
                    <a:t>+</a:t>
                  </a:r>
                  <a:endParaRPr lang="en-US" sz="2400" dirty="0">
                    <a:solidFill>
                      <a:schemeClr val="bg1"/>
                    </a:solidFill>
                    <a:effectLst>
                      <a:outerShdw blurRad="38100" dist="38100" dir="2700000" algn="tl">
                        <a:srgbClr val="000000"/>
                      </a:outerShdw>
                    </a:effectLst>
                  </a:endParaRPr>
                </a:p>
              </p:txBody>
            </p:sp>
            <p:sp>
              <p:nvSpPr>
                <p:cNvPr id="42006" name="Oval 39"/>
                <p:cNvSpPr>
                  <a:spLocks noChangeArrowheads="1"/>
                </p:cNvSpPr>
                <p:nvPr/>
              </p:nvSpPr>
              <p:spPr bwMode="auto">
                <a:xfrm>
                  <a:off x="4656" y="1057"/>
                  <a:ext cx="336" cy="335"/>
                </a:xfrm>
                <a:prstGeom prst="ellipse">
                  <a:avLst/>
                </a:prstGeom>
                <a:noFill/>
                <a:ln w="9525">
                  <a:solidFill>
                    <a:schemeClr val="bg2"/>
                  </a:solidFill>
                  <a:round/>
                  <a:headEnd/>
                  <a:tailEnd/>
                </a:ln>
              </p:spPr>
              <p:txBody>
                <a:bodyPr wrap="none" anchor="ctr"/>
                <a:lstStyle/>
                <a:p>
                  <a:endParaRPr lang="en-US"/>
                </a:p>
              </p:txBody>
            </p:sp>
          </p:grpSp>
          <p:sp>
            <p:nvSpPr>
              <p:cNvPr id="238632" name="Text Box 40"/>
              <p:cNvSpPr txBox="1">
                <a:spLocks noChangeArrowheads="1"/>
              </p:cNvSpPr>
              <p:nvPr/>
            </p:nvSpPr>
            <p:spPr bwMode="auto">
              <a:xfrm>
                <a:off x="4608" y="2496"/>
                <a:ext cx="960" cy="288"/>
              </a:xfrm>
              <a:prstGeom prst="rect">
                <a:avLst/>
              </a:prstGeom>
              <a:noFill/>
              <a:ln w="9525">
                <a:noFill/>
                <a:miter lim="800000"/>
                <a:headEnd/>
                <a:tailEnd/>
              </a:ln>
              <a:effectLst/>
            </p:spPr>
            <p:txBody>
              <a:bodyPr>
                <a:spAutoFit/>
              </a:bodyPr>
              <a:lstStyle/>
              <a:p>
                <a:pPr>
                  <a:spcBef>
                    <a:spcPct val="50000"/>
                  </a:spcBef>
                  <a:defRPr/>
                </a:pPr>
                <a:r>
                  <a:rPr lang="en-US" sz="2400" dirty="0">
                    <a:solidFill>
                      <a:schemeClr val="bg1"/>
                    </a:solidFill>
                    <a:effectLst>
                      <a:outerShdw blurRad="38100" dist="38100" dir="2700000" algn="tl">
                        <a:srgbClr val="000000"/>
                      </a:outerShdw>
                    </a:effectLst>
                  </a:rPr>
                  <a:t>Helium</a:t>
                </a:r>
              </a:p>
            </p:txBody>
          </p:sp>
        </p:grpSp>
        <p:grpSp>
          <p:nvGrpSpPr>
            <p:cNvPr id="41996" name="Group 41"/>
            <p:cNvGrpSpPr>
              <a:grpSpLocks/>
            </p:cNvGrpSpPr>
            <p:nvPr/>
          </p:nvGrpSpPr>
          <p:grpSpPr bwMode="auto">
            <a:xfrm>
              <a:off x="4216" y="2476"/>
              <a:ext cx="480" cy="319"/>
              <a:chOff x="4176" y="2496"/>
              <a:chExt cx="480" cy="319"/>
            </a:xfrm>
          </p:grpSpPr>
          <p:sp>
            <p:nvSpPr>
              <p:cNvPr id="238634" name="Text Box 42"/>
              <p:cNvSpPr txBox="1">
                <a:spLocks noChangeArrowheads="1"/>
              </p:cNvSpPr>
              <p:nvPr/>
            </p:nvSpPr>
            <p:spPr bwMode="auto">
              <a:xfrm>
                <a:off x="4229" y="2527"/>
                <a:ext cx="427" cy="288"/>
              </a:xfrm>
              <a:prstGeom prst="rect">
                <a:avLst/>
              </a:prstGeom>
              <a:noFill/>
              <a:ln w="9525">
                <a:noFill/>
                <a:miter lim="800000"/>
                <a:headEnd/>
                <a:tailEnd/>
              </a:ln>
              <a:effectLst/>
            </p:spPr>
            <p:txBody>
              <a:bodyPr>
                <a:spAutoFit/>
              </a:bodyPr>
              <a:lstStyle/>
              <a:p>
                <a:pPr algn="l">
                  <a:spcBef>
                    <a:spcPct val="50000"/>
                  </a:spcBef>
                  <a:defRPr/>
                </a:pPr>
                <a:r>
                  <a:rPr lang="en-US" sz="2400" dirty="0">
                    <a:solidFill>
                      <a:schemeClr val="bg1"/>
                    </a:solidFill>
                    <a:effectLst>
                      <a:outerShdw blurRad="38100" dist="38100" dir="2700000" algn="tl">
                        <a:srgbClr val="000000"/>
                      </a:outerShdw>
                    </a:effectLst>
                  </a:rPr>
                  <a:t>He</a:t>
                </a:r>
              </a:p>
            </p:txBody>
          </p:sp>
          <p:sp>
            <p:nvSpPr>
              <p:cNvPr id="41998" name="Text Box 43"/>
              <p:cNvSpPr txBox="1">
                <a:spLocks noChangeArrowheads="1"/>
              </p:cNvSpPr>
              <p:nvPr/>
            </p:nvSpPr>
            <p:spPr bwMode="auto">
              <a:xfrm>
                <a:off x="4176" y="2659"/>
                <a:ext cx="129" cy="154"/>
              </a:xfrm>
              <a:prstGeom prst="rect">
                <a:avLst/>
              </a:prstGeom>
              <a:noFill/>
              <a:ln w="9525">
                <a:noFill/>
                <a:miter lim="800000"/>
                <a:headEnd/>
                <a:tailEnd/>
              </a:ln>
            </p:spPr>
            <p:txBody>
              <a:bodyPr>
                <a:spAutoFit/>
              </a:bodyPr>
              <a:lstStyle/>
              <a:p>
                <a:pPr algn="l">
                  <a:spcBef>
                    <a:spcPct val="50000"/>
                  </a:spcBef>
                </a:pPr>
                <a:r>
                  <a:rPr lang="en-US" sz="1000">
                    <a:solidFill>
                      <a:schemeClr val="bg1"/>
                    </a:solidFill>
                  </a:rPr>
                  <a:t>2</a:t>
                </a:r>
              </a:p>
            </p:txBody>
          </p:sp>
          <p:sp>
            <p:nvSpPr>
              <p:cNvPr id="41999" name="Text Box 44"/>
              <p:cNvSpPr txBox="1">
                <a:spLocks noChangeArrowheads="1"/>
              </p:cNvSpPr>
              <p:nvPr/>
            </p:nvSpPr>
            <p:spPr bwMode="auto">
              <a:xfrm>
                <a:off x="4176" y="2496"/>
                <a:ext cx="129" cy="154"/>
              </a:xfrm>
              <a:prstGeom prst="rect">
                <a:avLst/>
              </a:prstGeom>
              <a:noFill/>
              <a:ln w="9525">
                <a:noFill/>
                <a:miter lim="800000"/>
                <a:headEnd/>
                <a:tailEnd/>
              </a:ln>
            </p:spPr>
            <p:txBody>
              <a:bodyPr>
                <a:spAutoFit/>
              </a:bodyPr>
              <a:lstStyle/>
              <a:p>
                <a:pPr algn="l">
                  <a:spcBef>
                    <a:spcPct val="50000"/>
                  </a:spcBef>
                </a:pPr>
                <a:r>
                  <a:rPr lang="en-US" sz="1000">
                    <a:solidFill>
                      <a:schemeClr val="bg1"/>
                    </a:solidFill>
                  </a:rPr>
                  <a:t>4</a:t>
                </a:r>
              </a:p>
            </p:txBody>
          </p:sp>
        </p:grpSp>
      </p:grpSp>
      <p:grpSp>
        <p:nvGrpSpPr>
          <p:cNvPr id="41992" name="Group 45"/>
          <p:cNvGrpSpPr>
            <a:grpSpLocks/>
          </p:cNvGrpSpPr>
          <p:nvPr/>
        </p:nvGrpSpPr>
        <p:grpSpPr bwMode="auto">
          <a:xfrm>
            <a:off x="7543800" y="3200400"/>
            <a:ext cx="685800" cy="457200"/>
            <a:chOff x="4752" y="2016"/>
            <a:chExt cx="432" cy="288"/>
          </a:xfrm>
        </p:grpSpPr>
        <p:sp>
          <p:nvSpPr>
            <p:cNvPr id="41993" name="Oval 46"/>
            <p:cNvSpPr>
              <a:spLocks noChangeArrowheads="1"/>
            </p:cNvSpPr>
            <p:nvPr/>
          </p:nvSpPr>
          <p:spPr bwMode="auto">
            <a:xfrm>
              <a:off x="4752" y="2017"/>
              <a:ext cx="336" cy="287"/>
            </a:xfrm>
            <a:prstGeom prst="ellipse">
              <a:avLst/>
            </a:prstGeom>
            <a:solidFill>
              <a:srgbClr val="FF9900">
                <a:alpha val="50195"/>
              </a:srgbClr>
            </a:solidFill>
            <a:ln w="9525">
              <a:solidFill>
                <a:schemeClr val="bg2"/>
              </a:solidFill>
              <a:round/>
              <a:headEnd/>
              <a:tailEnd/>
            </a:ln>
          </p:spPr>
          <p:txBody>
            <a:bodyPr wrap="none" anchor="ctr"/>
            <a:lstStyle/>
            <a:p>
              <a:endParaRPr lang="en-US"/>
            </a:p>
          </p:txBody>
        </p:sp>
        <p:sp>
          <p:nvSpPr>
            <p:cNvPr id="238639" name="Text Box 47"/>
            <p:cNvSpPr txBox="1">
              <a:spLocks noChangeArrowheads="1"/>
            </p:cNvSpPr>
            <p:nvPr/>
          </p:nvSpPr>
          <p:spPr bwMode="auto">
            <a:xfrm>
              <a:off x="4752" y="2016"/>
              <a:ext cx="432" cy="288"/>
            </a:xfrm>
            <a:prstGeom prst="rect">
              <a:avLst/>
            </a:prstGeom>
            <a:noFill/>
            <a:ln w="9525">
              <a:noFill/>
              <a:miter lim="800000"/>
              <a:headEnd/>
              <a:tailEnd/>
            </a:ln>
            <a:effectLst/>
          </p:spPr>
          <p:txBody>
            <a:bodyPr>
              <a:spAutoFit/>
            </a:bodyPr>
            <a:lstStyle/>
            <a:p>
              <a:pPr algn="l">
                <a:spcBef>
                  <a:spcPct val="50000"/>
                </a:spcBef>
                <a:defRPr/>
              </a:pPr>
              <a:r>
                <a:rPr lang="en-US" sz="2400" dirty="0">
                  <a:solidFill>
                    <a:schemeClr val="tx2"/>
                  </a:solidFill>
                  <a:effectLst>
                    <a:outerShdw blurRad="38100" dist="38100" dir="2700000" algn="tl">
                      <a:srgbClr val="FFFFFF"/>
                    </a:outerShdw>
                  </a:effectLst>
                </a:rPr>
                <a:t>2n</a:t>
              </a:r>
            </a:p>
          </p:txBody>
        </p:sp>
      </p:grpSp>
      <p:sp>
        <p:nvSpPr>
          <p:cNvPr id="48" name="Slide Number Placeholder 47"/>
          <p:cNvSpPr>
            <a:spLocks noGrp="1"/>
          </p:cNvSpPr>
          <p:nvPr>
            <p:ph type="sldNum" sz="quarter" idx="12"/>
          </p:nvPr>
        </p:nvSpPr>
        <p:spPr/>
        <p:txBody>
          <a:bodyPr/>
          <a:lstStyle/>
          <a:p>
            <a:pPr>
              <a:defRPr/>
            </a:pPr>
            <a:fld id="{6BB7927A-6994-4AAB-9E74-285098BA54D6}" type="slidenum">
              <a:rPr lang="en-US" smtClean="0"/>
              <a:pPr>
                <a:defRPr/>
              </a:pPr>
              <a:t>8</a:t>
            </a:fld>
            <a:endParaRPr lang="en-US" dirty="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685800" y="381000"/>
            <a:ext cx="7772400" cy="685800"/>
          </a:xfrm>
        </p:spPr>
        <p:txBody>
          <a:bodyPr/>
          <a:lstStyle/>
          <a:p>
            <a:r>
              <a:rPr lang="en-US" smtClean="0"/>
              <a:t>Exposure Limits</a:t>
            </a:r>
          </a:p>
        </p:txBody>
      </p:sp>
      <p:sp>
        <p:nvSpPr>
          <p:cNvPr id="148483" name="Rectangle 3"/>
          <p:cNvSpPr>
            <a:spLocks noGrp="1" noChangeArrowheads="1"/>
          </p:cNvSpPr>
          <p:nvPr>
            <p:ph type="body" sz="half" idx="1"/>
          </p:nvPr>
        </p:nvSpPr>
        <p:spPr>
          <a:xfrm>
            <a:off x="304800" y="1676400"/>
            <a:ext cx="5029200" cy="4648200"/>
          </a:xfrm>
        </p:spPr>
        <p:txBody>
          <a:bodyPr/>
          <a:lstStyle/>
          <a:p>
            <a:pPr algn="ctr">
              <a:lnSpc>
                <a:spcPct val="90000"/>
              </a:lnSpc>
              <a:buFontTx/>
              <a:buNone/>
            </a:pPr>
            <a:r>
              <a:rPr lang="en-US" u="sng" smtClean="0"/>
              <a:t>Body Part</a:t>
            </a:r>
            <a:endParaRPr lang="en-US" smtClean="0"/>
          </a:p>
          <a:p>
            <a:pPr>
              <a:lnSpc>
                <a:spcPct val="90000"/>
              </a:lnSpc>
            </a:pPr>
            <a:r>
              <a:rPr lang="en-US" smtClean="0"/>
              <a:t>Whole-body (Head, trunk including male gonads, arms above elbow and legs above knees)</a:t>
            </a:r>
          </a:p>
          <a:p>
            <a:pPr>
              <a:lnSpc>
                <a:spcPct val="90000"/>
              </a:lnSpc>
            </a:pPr>
            <a:r>
              <a:rPr lang="en-US" smtClean="0"/>
              <a:t>Lens of the eye </a:t>
            </a:r>
          </a:p>
          <a:p>
            <a:pPr>
              <a:lnSpc>
                <a:spcPct val="90000"/>
              </a:lnSpc>
            </a:pPr>
            <a:r>
              <a:rPr lang="en-US" smtClean="0"/>
              <a:t>Extremities</a:t>
            </a:r>
          </a:p>
          <a:p>
            <a:pPr>
              <a:lnSpc>
                <a:spcPct val="90000"/>
              </a:lnSpc>
            </a:pPr>
            <a:r>
              <a:rPr lang="en-US" smtClean="0"/>
              <a:t>Skin of the whole-body</a:t>
            </a:r>
          </a:p>
          <a:p>
            <a:pPr>
              <a:lnSpc>
                <a:spcPct val="90000"/>
              </a:lnSpc>
            </a:pPr>
            <a:r>
              <a:rPr lang="en-US" smtClean="0"/>
              <a:t>Declared pregnant worker</a:t>
            </a:r>
          </a:p>
          <a:p>
            <a:pPr>
              <a:lnSpc>
                <a:spcPct val="90000"/>
              </a:lnSpc>
            </a:pPr>
            <a:r>
              <a:rPr lang="en-US" smtClean="0"/>
              <a:t>General public whole-body</a:t>
            </a:r>
          </a:p>
        </p:txBody>
      </p:sp>
      <p:sp>
        <p:nvSpPr>
          <p:cNvPr id="148484" name="Rectangle 4"/>
          <p:cNvSpPr>
            <a:spLocks noGrp="1" noChangeArrowheads="1"/>
          </p:cNvSpPr>
          <p:nvPr>
            <p:ph type="body" sz="half" idx="2"/>
          </p:nvPr>
        </p:nvSpPr>
        <p:spPr>
          <a:xfrm>
            <a:off x="5715000" y="1676400"/>
            <a:ext cx="3429000" cy="4648200"/>
          </a:xfrm>
        </p:spPr>
        <p:txBody>
          <a:bodyPr/>
          <a:lstStyle/>
          <a:p>
            <a:pPr algn="ctr">
              <a:buFontTx/>
              <a:buNone/>
            </a:pPr>
            <a:r>
              <a:rPr lang="en-US" sz="2400" u="sng" smtClean="0"/>
              <a:t>Limit</a:t>
            </a:r>
            <a:endParaRPr lang="en-US" sz="2400" smtClean="0"/>
          </a:p>
          <a:p>
            <a:pPr algn="ctr">
              <a:lnSpc>
                <a:spcPct val="110000"/>
              </a:lnSpc>
              <a:buFontTx/>
              <a:buNone/>
            </a:pPr>
            <a:endParaRPr lang="en-US" sz="2400" smtClean="0"/>
          </a:p>
          <a:p>
            <a:pPr>
              <a:lnSpc>
                <a:spcPct val="110000"/>
              </a:lnSpc>
            </a:pPr>
            <a:r>
              <a:rPr lang="en-US" sz="2400" smtClean="0"/>
              <a:t>5 rem (0.05 Sv)</a:t>
            </a:r>
          </a:p>
          <a:p>
            <a:pPr>
              <a:lnSpc>
                <a:spcPct val="110000"/>
              </a:lnSpc>
              <a:buFontTx/>
              <a:buNone/>
            </a:pPr>
            <a:endParaRPr lang="en-US" sz="3400" smtClean="0"/>
          </a:p>
          <a:p>
            <a:pPr>
              <a:lnSpc>
                <a:spcPct val="140000"/>
              </a:lnSpc>
            </a:pPr>
            <a:r>
              <a:rPr lang="en-US" sz="2400" smtClean="0"/>
              <a:t>15 rem (0.15 Sv) </a:t>
            </a:r>
          </a:p>
          <a:p>
            <a:r>
              <a:rPr lang="en-US" sz="2400" smtClean="0"/>
              <a:t>50 rem (0.50 Sv)</a:t>
            </a:r>
          </a:p>
          <a:p>
            <a:r>
              <a:rPr lang="en-US" sz="2400" smtClean="0"/>
              <a:t>50 rem (0.50 Sv)</a:t>
            </a:r>
          </a:p>
          <a:p>
            <a:r>
              <a:rPr lang="en-US" sz="2400" smtClean="0"/>
              <a:t>0.5 rem (0.005 Sv)</a:t>
            </a:r>
          </a:p>
          <a:p>
            <a:r>
              <a:rPr lang="en-US" sz="2400" smtClean="0"/>
              <a:t>0.1 rem (0.001 Sv)</a:t>
            </a:r>
          </a:p>
        </p:txBody>
      </p:sp>
      <p:sp>
        <p:nvSpPr>
          <p:cNvPr id="5" name="Slide Number Placeholder 4"/>
          <p:cNvSpPr>
            <a:spLocks noGrp="1"/>
          </p:cNvSpPr>
          <p:nvPr>
            <p:ph type="sldNum" sz="quarter" idx="12"/>
          </p:nvPr>
        </p:nvSpPr>
        <p:spPr/>
        <p:txBody>
          <a:bodyPr/>
          <a:lstStyle/>
          <a:p>
            <a:pPr>
              <a:defRPr/>
            </a:pPr>
            <a:fld id="{743E77C2-AEA3-44A8-9027-FBCCDECA7FAE}" type="slidenum">
              <a:rPr lang="en-US" smtClean="0"/>
              <a:pPr>
                <a:defRPr/>
              </a:pPr>
              <a:t>80</a:t>
            </a:fld>
            <a:endParaRPr lang="en-US"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smtClean="0"/>
              <a:t>Exposure Limits for Minors</a:t>
            </a:r>
          </a:p>
        </p:txBody>
      </p:sp>
      <p:sp>
        <p:nvSpPr>
          <p:cNvPr id="149507" name="Rectangle 5"/>
          <p:cNvSpPr>
            <a:spLocks noGrp="1" noChangeArrowheads="1"/>
          </p:cNvSpPr>
          <p:nvPr>
            <p:ph sz="half" idx="1"/>
          </p:nvPr>
        </p:nvSpPr>
        <p:spPr/>
        <p:txBody>
          <a:bodyPr/>
          <a:lstStyle/>
          <a:p>
            <a:r>
              <a:rPr lang="en-US" sz="2400" u="sng" smtClean="0"/>
              <a:t>Body Part</a:t>
            </a:r>
            <a:endParaRPr lang="en-US" sz="2400" smtClean="0"/>
          </a:p>
          <a:p>
            <a:r>
              <a:rPr lang="en-US" sz="2400" smtClean="0"/>
              <a:t>Whole-body (Head, trunk including male gonads, arms above elbow and legs above knees)</a:t>
            </a:r>
          </a:p>
          <a:p>
            <a:r>
              <a:rPr lang="en-US" sz="2400" smtClean="0"/>
              <a:t>Lens of the eye </a:t>
            </a:r>
          </a:p>
          <a:p>
            <a:r>
              <a:rPr lang="en-US" sz="2400" smtClean="0"/>
              <a:t>Extremities</a:t>
            </a:r>
          </a:p>
          <a:p>
            <a:r>
              <a:rPr lang="en-US" sz="2400" smtClean="0"/>
              <a:t>Skin of the whole-body</a:t>
            </a:r>
          </a:p>
        </p:txBody>
      </p:sp>
      <p:sp>
        <p:nvSpPr>
          <p:cNvPr id="149508" name="Rectangle 7"/>
          <p:cNvSpPr>
            <a:spLocks noGrp="1" noChangeArrowheads="1"/>
          </p:cNvSpPr>
          <p:nvPr>
            <p:ph sz="half" idx="2"/>
          </p:nvPr>
        </p:nvSpPr>
        <p:spPr>
          <a:xfrm>
            <a:off x="4648200" y="2209800"/>
            <a:ext cx="3810000" cy="4114800"/>
          </a:xfrm>
        </p:spPr>
        <p:txBody>
          <a:bodyPr/>
          <a:lstStyle/>
          <a:p>
            <a:r>
              <a:rPr lang="en-US" sz="2400" u="sng" smtClean="0"/>
              <a:t>Limit</a:t>
            </a:r>
            <a:endParaRPr lang="en-US" sz="2400" smtClean="0"/>
          </a:p>
          <a:p>
            <a:endParaRPr lang="en-US" sz="2400" smtClean="0"/>
          </a:p>
          <a:p>
            <a:r>
              <a:rPr lang="en-US" sz="2400" smtClean="0"/>
              <a:t>0.5 rem (0.005 Sv)</a:t>
            </a:r>
          </a:p>
          <a:p>
            <a:pPr>
              <a:buFontTx/>
              <a:buNone/>
            </a:pPr>
            <a:endParaRPr lang="en-US" sz="2400" smtClean="0"/>
          </a:p>
          <a:p>
            <a:pPr>
              <a:buFontTx/>
              <a:buNone/>
            </a:pPr>
            <a:endParaRPr lang="en-US" sz="2400" smtClean="0"/>
          </a:p>
          <a:p>
            <a:r>
              <a:rPr lang="en-US" sz="2400" smtClean="0"/>
              <a:t>1.5 rem (0.015 Sv) </a:t>
            </a:r>
          </a:p>
          <a:p>
            <a:r>
              <a:rPr lang="en-US" sz="2400" smtClean="0"/>
              <a:t>5.0 rem (0.050 Sv)</a:t>
            </a:r>
          </a:p>
          <a:p>
            <a:r>
              <a:rPr lang="en-US" sz="2400" smtClean="0"/>
              <a:t>5.0 rem (0.050 Sv)</a:t>
            </a:r>
          </a:p>
        </p:txBody>
      </p:sp>
      <p:sp>
        <p:nvSpPr>
          <p:cNvPr id="5" name="Slide Number Placeholder 4"/>
          <p:cNvSpPr>
            <a:spLocks noGrp="1"/>
          </p:cNvSpPr>
          <p:nvPr>
            <p:ph type="sldNum" sz="quarter" idx="12"/>
          </p:nvPr>
        </p:nvSpPr>
        <p:spPr/>
        <p:txBody>
          <a:bodyPr/>
          <a:lstStyle/>
          <a:p>
            <a:pPr>
              <a:defRPr/>
            </a:pPr>
            <a:fld id="{743E77C2-AEA3-44A8-9027-FBCCDECA7FAE}" type="slidenum">
              <a:rPr lang="en-US" smtClean="0"/>
              <a:pPr>
                <a:defRPr/>
              </a:pPr>
              <a:t>81</a:t>
            </a:fld>
            <a:endParaRPr lang="en-US" dirty="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381000" y="171450"/>
            <a:ext cx="8458200" cy="1371600"/>
          </a:xfrm>
        </p:spPr>
        <p:txBody>
          <a:bodyPr/>
          <a:lstStyle/>
          <a:p>
            <a:r>
              <a:rPr lang="en-US" sz="4000" smtClean="0"/>
              <a:t>Estimated Loss of Life Expectancy From Health Risks</a:t>
            </a:r>
          </a:p>
        </p:txBody>
      </p:sp>
      <p:sp>
        <p:nvSpPr>
          <p:cNvPr id="150531" name="Rectangle 3"/>
          <p:cNvSpPr>
            <a:spLocks noGrp="1" noChangeArrowheads="1"/>
          </p:cNvSpPr>
          <p:nvPr>
            <p:ph type="body" sz="half" idx="1"/>
          </p:nvPr>
        </p:nvSpPr>
        <p:spPr>
          <a:xfrm>
            <a:off x="533400" y="1676400"/>
            <a:ext cx="6172200" cy="4895850"/>
          </a:xfrm>
        </p:spPr>
        <p:txBody>
          <a:bodyPr/>
          <a:lstStyle/>
          <a:p>
            <a:pPr>
              <a:lnSpc>
                <a:spcPct val="90000"/>
              </a:lnSpc>
              <a:buFontTx/>
              <a:buNone/>
            </a:pPr>
            <a:r>
              <a:rPr lang="en-US" sz="2400" i="1" u="sng" smtClean="0"/>
              <a:t>Health Risks</a:t>
            </a:r>
            <a:endParaRPr lang="en-US" sz="2400" smtClean="0"/>
          </a:p>
          <a:p>
            <a:pPr>
              <a:lnSpc>
                <a:spcPct val="90000"/>
              </a:lnSpc>
            </a:pPr>
            <a:r>
              <a:rPr lang="en-US" sz="2000" smtClean="0"/>
              <a:t>Unmarried male</a:t>
            </a:r>
          </a:p>
          <a:p>
            <a:pPr>
              <a:lnSpc>
                <a:spcPct val="90000"/>
              </a:lnSpc>
            </a:pPr>
            <a:r>
              <a:rPr lang="en-US" sz="2000" smtClean="0"/>
              <a:t>Cigarette smoking - male</a:t>
            </a:r>
          </a:p>
          <a:p>
            <a:pPr>
              <a:lnSpc>
                <a:spcPct val="90000"/>
              </a:lnSpc>
            </a:pPr>
            <a:r>
              <a:rPr lang="en-US" sz="2000" smtClean="0"/>
              <a:t>Unmarried female</a:t>
            </a:r>
          </a:p>
          <a:p>
            <a:pPr>
              <a:lnSpc>
                <a:spcPct val="90000"/>
              </a:lnSpc>
            </a:pPr>
            <a:r>
              <a:rPr lang="en-US" sz="2000" smtClean="0"/>
              <a:t>Overweight by 20%</a:t>
            </a:r>
          </a:p>
          <a:p>
            <a:pPr>
              <a:lnSpc>
                <a:spcPct val="90000"/>
              </a:lnSpc>
            </a:pPr>
            <a:r>
              <a:rPr lang="en-US" sz="2000" smtClean="0"/>
              <a:t>Cigarette smoking - female</a:t>
            </a:r>
          </a:p>
          <a:p>
            <a:pPr>
              <a:lnSpc>
                <a:spcPct val="90000"/>
              </a:lnSpc>
            </a:pPr>
            <a:r>
              <a:rPr lang="en-US" sz="2000" smtClean="0"/>
              <a:t>Auto Accidents</a:t>
            </a:r>
          </a:p>
          <a:p>
            <a:pPr>
              <a:lnSpc>
                <a:spcPct val="90000"/>
              </a:lnSpc>
            </a:pPr>
            <a:r>
              <a:rPr lang="en-US" sz="2000" smtClean="0"/>
              <a:t>Alcohol consumption (US avg.)</a:t>
            </a:r>
          </a:p>
          <a:p>
            <a:pPr>
              <a:lnSpc>
                <a:spcPct val="90000"/>
              </a:lnSpc>
            </a:pPr>
            <a:r>
              <a:rPr lang="en-US" sz="2000" smtClean="0"/>
              <a:t>Home accidents 	</a:t>
            </a:r>
          </a:p>
          <a:p>
            <a:pPr>
              <a:lnSpc>
                <a:spcPct val="90000"/>
              </a:lnSpc>
            </a:pPr>
            <a:r>
              <a:rPr lang="en-US" sz="2000" smtClean="0"/>
              <a:t>Drowning</a:t>
            </a:r>
          </a:p>
          <a:p>
            <a:pPr>
              <a:lnSpc>
                <a:spcPct val="90000"/>
              </a:lnSpc>
            </a:pPr>
            <a:r>
              <a:rPr lang="en-US" sz="2000" smtClean="0"/>
              <a:t>Occupational radiation exposure</a:t>
            </a:r>
          </a:p>
          <a:p>
            <a:pPr>
              <a:lnSpc>
                <a:spcPct val="90000"/>
              </a:lnSpc>
            </a:pPr>
            <a:r>
              <a:rPr lang="en-US" sz="2000" smtClean="0"/>
              <a:t>Safest jobs (e.g. teaching)</a:t>
            </a:r>
          </a:p>
          <a:p>
            <a:pPr>
              <a:lnSpc>
                <a:spcPct val="90000"/>
              </a:lnSpc>
            </a:pPr>
            <a:r>
              <a:rPr lang="en-US" sz="2000" smtClean="0"/>
              <a:t>Natural background radiation (calculated)</a:t>
            </a:r>
          </a:p>
          <a:p>
            <a:pPr>
              <a:lnSpc>
                <a:spcPct val="90000"/>
              </a:lnSpc>
            </a:pPr>
            <a:r>
              <a:rPr lang="en-US" sz="2000" smtClean="0"/>
              <a:t>Medical x-rays (Calculated from US aver.)</a:t>
            </a:r>
          </a:p>
          <a:p>
            <a:pPr>
              <a:lnSpc>
                <a:spcPct val="90000"/>
              </a:lnSpc>
            </a:pPr>
            <a:r>
              <a:rPr lang="en-US" sz="2000" smtClean="0"/>
              <a:t>Natural disasters</a:t>
            </a:r>
          </a:p>
        </p:txBody>
      </p:sp>
      <p:sp>
        <p:nvSpPr>
          <p:cNvPr id="150532" name="Rectangle 4"/>
          <p:cNvSpPr>
            <a:spLocks noGrp="1" noChangeArrowheads="1"/>
          </p:cNvSpPr>
          <p:nvPr>
            <p:ph type="body" sz="half" idx="2"/>
          </p:nvPr>
        </p:nvSpPr>
        <p:spPr>
          <a:xfrm>
            <a:off x="5181600" y="1657350"/>
            <a:ext cx="3733800" cy="4895850"/>
          </a:xfrm>
        </p:spPr>
        <p:txBody>
          <a:bodyPr/>
          <a:lstStyle/>
          <a:p>
            <a:pPr algn="ctr">
              <a:lnSpc>
                <a:spcPct val="90000"/>
              </a:lnSpc>
              <a:buFontTx/>
              <a:buNone/>
            </a:pPr>
            <a:r>
              <a:rPr lang="en-US" sz="2400" i="1" u="sng" smtClean="0"/>
              <a:t>Estimated # of Days Lost</a:t>
            </a:r>
            <a:endParaRPr lang="en-US" sz="2400" smtClean="0"/>
          </a:p>
          <a:p>
            <a:pPr algn="ctr">
              <a:lnSpc>
                <a:spcPct val="90000"/>
              </a:lnSpc>
              <a:buFontTx/>
              <a:buNone/>
            </a:pPr>
            <a:r>
              <a:rPr lang="en-US" sz="2000" smtClean="0"/>
              <a:t>3500</a:t>
            </a:r>
          </a:p>
          <a:p>
            <a:pPr algn="ctr">
              <a:lnSpc>
                <a:spcPct val="90000"/>
              </a:lnSpc>
              <a:buFontTx/>
              <a:buNone/>
            </a:pPr>
            <a:r>
              <a:rPr lang="en-US" sz="2000" smtClean="0"/>
              <a:t>2250</a:t>
            </a:r>
          </a:p>
          <a:p>
            <a:pPr algn="ctr">
              <a:lnSpc>
                <a:spcPct val="90000"/>
              </a:lnSpc>
              <a:buFontTx/>
              <a:buNone/>
            </a:pPr>
            <a:r>
              <a:rPr lang="en-US" sz="2000" smtClean="0"/>
              <a:t>1600</a:t>
            </a:r>
          </a:p>
          <a:p>
            <a:pPr algn="ctr">
              <a:lnSpc>
                <a:spcPct val="90000"/>
              </a:lnSpc>
              <a:buFontTx/>
              <a:buNone/>
            </a:pPr>
            <a:r>
              <a:rPr lang="en-US" sz="2000" smtClean="0"/>
              <a:t>900</a:t>
            </a:r>
          </a:p>
          <a:p>
            <a:pPr algn="ctr">
              <a:lnSpc>
                <a:spcPct val="90000"/>
              </a:lnSpc>
              <a:buFontTx/>
              <a:buNone/>
            </a:pPr>
            <a:r>
              <a:rPr lang="en-US" sz="2000" smtClean="0"/>
              <a:t>800</a:t>
            </a:r>
          </a:p>
          <a:p>
            <a:pPr algn="ctr">
              <a:lnSpc>
                <a:spcPct val="90000"/>
              </a:lnSpc>
              <a:buFontTx/>
              <a:buNone/>
            </a:pPr>
            <a:r>
              <a:rPr lang="en-US" sz="2000" smtClean="0"/>
              <a:t>200</a:t>
            </a:r>
          </a:p>
          <a:p>
            <a:pPr algn="ctr">
              <a:lnSpc>
                <a:spcPct val="90000"/>
              </a:lnSpc>
              <a:buFontTx/>
              <a:buNone/>
            </a:pPr>
            <a:r>
              <a:rPr lang="en-US" sz="2000" smtClean="0"/>
              <a:t>130</a:t>
            </a:r>
          </a:p>
          <a:p>
            <a:pPr algn="ctr">
              <a:lnSpc>
                <a:spcPct val="90000"/>
              </a:lnSpc>
              <a:buFontTx/>
              <a:buNone/>
            </a:pPr>
            <a:r>
              <a:rPr lang="en-US" sz="2000" smtClean="0"/>
              <a:t>95</a:t>
            </a:r>
          </a:p>
          <a:p>
            <a:pPr algn="ctr">
              <a:lnSpc>
                <a:spcPct val="90000"/>
              </a:lnSpc>
              <a:buFontTx/>
              <a:buNone/>
            </a:pPr>
            <a:r>
              <a:rPr lang="en-US" sz="2000" smtClean="0"/>
              <a:t>41</a:t>
            </a:r>
          </a:p>
          <a:p>
            <a:pPr algn="ctr">
              <a:lnSpc>
                <a:spcPct val="90000"/>
              </a:lnSpc>
              <a:buFontTx/>
              <a:buNone/>
            </a:pPr>
            <a:r>
              <a:rPr lang="en-US" sz="2000" smtClean="0"/>
              <a:t>40</a:t>
            </a:r>
          </a:p>
          <a:p>
            <a:pPr algn="ctr">
              <a:lnSpc>
                <a:spcPct val="90000"/>
              </a:lnSpc>
              <a:buFontTx/>
              <a:buNone/>
            </a:pPr>
            <a:r>
              <a:rPr lang="en-US" sz="2000" smtClean="0"/>
              <a:t>30</a:t>
            </a:r>
          </a:p>
          <a:p>
            <a:pPr algn="ctr">
              <a:lnSpc>
                <a:spcPct val="90000"/>
              </a:lnSpc>
              <a:buFontTx/>
              <a:buNone/>
            </a:pPr>
            <a:r>
              <a:rPr lang="en-US" sz="2000" smtClean="0"/>
              <a:t>8</a:t>
            </a:r>
          </a:p>
          <a:p>
            <a:pPr algn="ctr">
              <a:lnSpc>
                <a:spcPct val="90000"/>
              </a:lnSpc>
              <a:buFontTx/>
              <a:buNone/>
            </a:pPr>
            <a:r>
              <a:rPr lang="en-US" sz="2000" smtClean="0"/>
              <a:t>6</a:t>
            </a:r>
          </a:p>
          <a:p>
            <a:pPr algn="ctr">
              <a:lnSpc>
                <a:spcPct val="90000"/>
              </a:lnSpc>
              <a:buFontTx/>
              <a:buNone/>
            </a:pPr>
            <a:r>
              <a:rPr lang="en-US" sz="2000" smtClean="0"/>
              <a:t>3.5</a:t>
            </a:r>
          </a:p>
        </p:txBody>
      </p:sp>
      <p:sp>
        <p:nvSpPr>
          <p:cNvPr id="5" name="Slide Number Placeholder 4"/>
          <p:cNvSpPr>
            <a:spLocks noGrp="1"/>
          </p:cNvSpPr>
          <p:nvPr>
            <p:ph type="sldNum" sz="quarter" idx="12"/>
          </p:nvPr>
        </p:nvSpPr>
        <p:spPr/>
        <p:txBody>
          <a:bodyPr/>
          <a:lstStyle/>
          <a:p>
            <a:pPr>
              <a:defRPr/>
            </a:pPr>
            <a:fld id="{743E77C2-AEA3-44A8-9027-FBCCDECA7FAE}" type="slidenum">
              <a:rPr lang="en-US" smtClean="0"/>
              <a:pPr>
                <a:defRPr/>
              </a:pPr>
              <a:t>82</a:t>
            </a:fld>
            <a:endParaRPr lang="en-US" dirty="0"/>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533400" y="609600"/>
            <a:ext cx="8153400" cy="1143000"/>
          </a:xfrm>
        </p:spPr>
        <p:txBody>
          <a:bodyPr/>
          <a:lstStyle/>
          <a:p>
            <a:r>
              <a:rPr lang="en-US" smtClean="0"/>
              <a:t>Part V -- Radiation Protection</a:t>
            </a:r>
          </a:p>
        </p:txBody>
      </p:sp>
      <p:sp>
        <p:nvSpPr>
          <p:cNvPr id="151555" name="Rectangle 3"/>
          <p:cNvSpPr>
            <a:spLocks noGrp="1" noChangeArrowheads="1"/>
          </p:cNvSpPr>
          <p:nvPr>
            <p:ph type="body" idx="1"/>
          </p:nvPr>
        </p:nvSpPr>
        <p:spPr/>
        <p:txBody>
          <a:bodyPr/>
          <a:lstStyle/>
          <a:p>
            <a:r>
              <a:rPr lang="en-US" smtClean="0"/>
              <a:t>We will discuss the following:</a:t>
            </a:r>
          </a:p>
          <a:p>
            <a:pPr lvl="1"/>
            <a:r>
              <a:rPr lang="en-US" smtClean="0"/>
              <a:t>External Hazards and Precautions</a:t>
            </a:r>
          </a:p>
          <a:p>
            <a:pPr lvl="1"/>
            <a:r>
              <a:rPr lang="en-US" smtClean="0"/>
              <a:t>Internal Hazards and Precautions</a:t>
            </a:r>
          </a:p>
          <a:p>
            <a:pPr lvl="1"/>
            <a:r>
              <a:rPr lang="en-US" smtClean="0"/>
              <a:t>Dosimetry Program</a:t>
            </a:r>
          </a:p>
          <a:p>
            <a:pPr lvl="1"/>
            <a:r>
              <a:rPr lang="en-US" smtClean="0"/>
              <a:t>Bioassay Program</a:t>
            </a:r>
          </a:p>
          <a:p>
            <a:pPr lvl="1"/>
            <a:r>
              <a:rPr lang="en-US" smtClean="0"/>
              <a:t>Laboratory Safety</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83</a:t>
            </a:fld>
            <a:endParaRPr lang="en-US" dirty="0"/>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r>
              <a:rPr lang="en-US" smtClean="0"/>
              <a:t>Radiation Protection</a:t>
            </a:r>
          </a:p>
        </p:txBody>
      </p:sp>
      <p:sp>
        <p:nvSpPr>
          <p:cNvPr id="152579" name="Rectangle 3"/>
          <p:cNvSpPr>
            <a:spLocks noGrp="1" noChangeArrowheads="1"/>
          </p:cNvSpPr>
          <p:nvPr>
            <p:ph type="body" idx="1"/>
          </p:nvPr>
        </p:nvSpPr>
        <p:spPr/>
        <p:txBody>
          <a:bodyPr/>
          <a:lstStyle/>
          <a:p>
            <a:pPr algn="ctr">
              <a:buFontTx/>
              <a:buNone/>
            </a:pPr>
            <a:endParaRPr lang="en-US" smtClean="0"/>
          </a:p>
          <a:p>
            <a:pPr algn="ctr">
              <a:buFontTx/>
              <a:buNone/>
            </a:pPr>
            <a:endParaRPr lang="en-US" smtClean="0"/>
          </a:p>
          <a:p>
            <a:pPr algn="ctr">
              <a:buFontTx/>
              <a:buNone/>
            </a:pPr>
            <a:r>
              <a:rPr lang="en-US" sz="4800" smtClean="0"/>
              <a:t>Common Sense</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84</a:t>
            </a:fld>
            <a:endParaRPr lang="en-US"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685800" y="381000"/>
            <a:ext cx="7772400" cy="1143000"/>
          </a:xfrm>
        </p:spPr>
        <p:txBody>
          <a:bodyPr/>
          <a:lstStyle/>
          <a:p>
            <a:r>
              <a:rPr lang="en-US" smtClean="0"/>
              <a:t>Radiation Protection</a:t>
            </a:r>
          </a:p>
        </p:txBody>
      </p:sp>
      <p:sp>
        <p:nvSpPr>
          <p:cNvPr id="153603" name="Rectangle 3"/>
          <p:cNvSpPr>
            <a:spLocks noGrp="1" noChangeArrowheads="1"/>
          </p:cNvSpPr>
          <p:nvPr>
            <p:ph type="body" idx="1"/>
          </p:nvPr>
        </p:nvSpPr>
        <p:spPr>
          <a:xfrm>
            <a:off x="1143000" y="1524000"/>
            <a:ext cx="7772400" cy="4800600"/>
          </a:xfrm>
        </p:spPr>
        <p:txBody>
          <a:bodyPr/>
          <a:lstStyle/>
          <a:p>
            <a:pPr>
              <a:buFont typeface="Monotype Sorts" pitchFamily="2" charset="2"/>
              <a:buNone/>
            </a:pPr>
            <a:r>
              <a:rPr lang="en-US" sz="4400" b="1" smtClean="0">
                <a:solidFill>
                  <a:schemeClr val="accent2"/>
                </a:solidFill>
              </a:rPr>
              <a:t>	</a:t>
            </a:r>
            <a:r>
              <a:rPr lang="en-US" sz="4400" b="1" smtClean="0">
                <a:solidFill>
                  <a:srgbClr val="FFFF00"/>
                </a:solidFill>
              </a:rPr>
              <a:t>A</a:t>
            </a:r>
            <a:r>
              <a:rPr lang="en-US" sz="4000" b="1" smtClean="0">
                <a:solidFill>
                  <a:srgbClr val="FFFF00"/>
                </a:solidFill>
              </a:rPr>
              <a:t>   </a:t>
            </a:r>
            <a:r>
              <a:rPr lang="en-US" smtClean="0">
                <a:solidFill>
                  <a:srgbClr val="FFFF00"/>
                </a:solidFill>
              </a:rPr>
              <a:t>s</a:t>
            </a:r>
            <a:endParaRPr lang="en-US" b="1" smtClean="0">
              <a:solidFill>
                <a:srgbClr val="FFFF00"/>
              </a:solidFill>
            </a:endParaRPr>
          </a:p>
          <a:p>
            <a:pPr>
              <a:buFont typeface="Monotype Sorts" pitchFamily="2" charset="2"/>
              <a:buNone/>
            </a:pPr>
            <a:r>
              <a:rPr lang="en-US" sz="4000" b="1" smtClean="0">
                <a:solidFill>
                  <a:srgbClr val="FFFF00"/>
                </a:solidFill>
              </a:rPr>
              <a:t>		</a:t>
            </a:r>
            <a:r>
              <a:rPr lang="en-US" sz="4400" b="1" smtClean="0">
                <a:solidFill>
                  <a:srgbClr val="FFFF00"/>
                </a:solidFill>
              </a:rPr>
              <a:t>L</a:t>
            </a:r>
            <a:r>
              <a:rPr lang="en-US" sz="4000" b="1" smtClean="0">
                <a:solidFill>
                  <a:srgbClr val="FFFF00"/>
                </a:solidFill>
              </a:rPr>
              <a:t>   </a:t>
            </a:r>
            <a:r>
              <a:rPr lang="en-US" smtClean="0">
                <a:solidFill>
                  <a:srgbClr val="FFFF00"/>
                </a:solidFill>
              </a:rPr>
              <a:t>ow</a:t>
            </a:r>
            <a:endParaRPr lang="en-US" b="1" smtClean="0">
              <a:solidFill>
                <a:srgbClr val="FFFF00"/>
              </a:solidFill>
            </a:endParaRPr>
          </a:p>
          <a:p>
            <a:pPr>
              <a:buFont typeface="Monotype Sorts" pitchFamily="2" charset="2"/>
              <a:buNone/>
            </a:pPr>
            <a:r>
              <a:rPr lang="en-US" sz="4000" smtClean="0">
                <a:solidFill>
                  <a:srgbClr val="FFFF00"/>
                </a:solidFill>
              </a:rPr>
              <a:t>			</a:t>
            </a:r>
            <a:r>
              <a:rPr lang="en-US" sz="4400" b="1" smtClean="0">
                <a:solidFill>
                  <a:srgbClr val="FFFF00"/>
                </a:solidFill>
              </a:rPr>
              <a:t>A</a:t>
            </a:r>
            <a:r>
              <a:rPr lang="en-US" sz="4000" smtClean="0">
                <a:solidFill>
                  <a:srgbClr val="FFFF00"/>
                </a:solidFill>
              </a:rPr>
              <a:t>   </a:t>
            </a:r>
            <a:r>
              <a:rPr lang="en-US" b="1" smtClean="0">
                <a:solidFill>
                  <a:srgbClr val="FFFF00"/>
                </a:solidFill>
              </a:rPr>
              <a:t>s</a:t>
            </a:r>
            <a:endParaRPr lang="en-US" smtClean="0">
              <a:solidFill>
                <a:srgbClr val="FFFF00"/>
              </a:solidFill>
            </a:endParaRPr>
          </a:p>
          <a:p>
            <a:pPr>
              <a:buFont typeface="Monotype Sorts" pitchFamily="2" charset="2"/>
              <a:buNone/>
            </a:pPr>
            <a:r>
              <a:rPr lang="en-US" sz="4000" smtClean="0">
                <a:solidFill>
                  <a:srgbClr val="FFFF00"/>
                </a:solidFill>
              </a:rPr>
              <a:t>				</a:t>
            </a:r>
            <a:r>
              <a:rPr lang="en-US" sz="4400" b="1" smtClean="0">
                <a:solidFill>
                  <a:srgbClr val="FFFF00"/>
                </a:solidFill>
              </a:rPr>
              <a:t>R</a:t>
            </a:r>
            <a:r>
              <a:rPr lang="en-US" sz="4000" smtClean="0">
                <a:solidFill>
                  <a:srgbClr val="FFFF00"/>
                </a:solidFill>
              </a:rPr>
              <a:t>   </a:t>
            </a:r>
            <a:r>
              <a:rPr lang="en-US" smtClean="0">
                <a:solidFill>
                  <a:srgbClr val="FFFF00"/>
                </a:solidFill>
              </a:rPr>
              <a:t>easonably</a:t>
            </a:r>
          </a:p>
          <a:p>
            <a:pPr>
              <a:buFont typeface="Monotype Sorts" pitchFamily="2" charset="2"/>
              <a:buNone/>
            </a:pPr>
            <a:r>
              <a:rPr lang="en-US" sz="4000" smtClean="0">
                <a:solidFill>
                  <a:srgbClr val="FFFF00"/>
                </a:solidFill>
              </a:rPr>
              <a:t>					</a:t>
            </a:r>
            <a:r>
              <a:rPr lang="en-US" sz="4400" b="1" smtClean="0">
                <a:solidFill>
                  <a:srgbClr val="FFFF00"/>
                </a:solidFill>
              </a:rPr>
              <a:t>A</a:t>
            </a:r>
            <a:r>
              <a:rPr lang="en-US" sz="4000" smtClean="0">
                <a:solidFill>
                  <a:srgbClr val="FFFF00"/>
                </a:solidFill>
              </a:rPr>
              <a:t>   </a:t>
            </a:r>
            <a:r>
              <a:rPr lang="en-US" smtClean="0">
                <a:solidFill>
                  <a:srgbClr val="FFFF00"/>
                </a:solidFill>
              </a:rPr>
              <a:t>chievable</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85</a:t>
            </a:fld>
            <a:endParaRPr lang="en-US"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smtClean="0"/>
              <a:t>ALARA Program</a:t>
            </a:r>
          </a:p>
        </p:txBody>
      </p:sp>
      <p:sp>
        <p:nvSpPr>
          <p:cNvPr id="154627" name="Rectangle 3"/>
          <p:cNvSpPr>
            <a:spLocks noGrp="1" noChangeArrowheads="1"/>
          </p:cNvSpPr>
          <p:nvPr>
            <p:ph type="body" idx="1"/>
          </p:nvPr>
        </p:nvSpPr>
        <p:spPr/>
        <p:txBody>
          <a:bodyPr/>
          <a:lstStyle/>
          <a:p>
            <a:r>
              <a:rPr lang="en-US" sz="2800" smtClean="0"/>
              <a:t>This program is designed to restrict actual occupational exposures to less than 10% of the Maximum Permissible Dose (MPD).</a:t>
            </a:r>
          </a:p>
          <a:p>
            <a:r>
              <a:rPr lang="en-US" sz="2800" smtClean="0"/>
              <a:t>Investigation levels have been established in accordance with the ALARA Program.</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86</a:t>
            </a:fld>
            <a:endParaRPr lang="en-US"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1026"/>
          <p:cNvSpPr>
            <a:spLocks noGrp="1" noChangeArrowheads="1"/>
          </p:cNvSpPr>
          <p:nvPr>
            <p:ph type="title"/>
          </p:nvPr>
        </p:nvSpPr>
        <p:spPr>
          <a:xfrm>
            <a:off x="762000" y="533400"/>
            <a:ext cx="7620000" cy="762000"/>
          </a:xfrm>
        </p:spPr>
        <p:txBody>
          <a:bodyPr/>
          <a:lstStyle/>
          <a:p>
            <a:r>
              <a:rPr lang="en-US" sz="3600" smtClean="0"/>
              <a:t>ALARA Investigation Levels</a:t>
            </a:r>
          </a:p>
        </p:txBody>
      </p:sp>
      <p:graphicFrame>
        <p:nvGraphicFramePr>
          <p:cNvPr id="324663" name="Group 1079"/>
          <p:cNvGraphicFramePr>
            <a:graphicFrameLocks noGrp="1"/>
          </p:cNvGraphicFramePr>
          <p:nvPr>
            <p:ph type="tbl" idx="1"/>
          </p:nvPr>
        </p:nvGraphicFramePr>
        <p:xfrm>
          <a:off x="381000" y="1905000"/>
          <a:ext cx="8305800" cy="4495801"/>
        </p:xfrm>
        <a:graphic>
          <a:graphicData uri="http://schemas.openxmlformats.org/drawingml/2006/table">
            <a:tbl>
              <a:tblPr/>
              <a:tblGrid>
                <a:gridCol w="2290763">
                  <a:extLst>
                    <a:ext uri="{9D8B030D-6E8A-4147-A177-3AD203B41FA5}">
                      <a16:colId xmlns:a16="http://schemas.microsoft.com/office/drawing/2014/main" val="20000"/>
                    </a:ext>
                  </a:extLst>
                </a:gridCol>
                <a:gridCol w="3008312">
                  <a:extLst>
                    <a:ext uri="{9D8B030D-6E8A-4147-A177-3AD203B41FA5}">
                      <a16:colId xmlns:a16="http://schemas.microsoft.com/office/drawing/2014/main" val="20001"/>
                    </a:ext>
                  </a:extLst>
                </a:gridCol>
                <a:gridCol w="3006725">
                  <a:extLst>
                    <a:ext uri="{9D8B030D-6E8A-4147-A177-3AD203B41FA5}">
                      <a16:colId xmlns:a16="http://schemas.microsoft.com/office/drawing/2014/main" val="20002"/>
                    </a:ext>
                  </a:extLst>
                </a:gridCol>
              </a:tblGrid>
              <a:tr h="12842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Level 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0000"/>
                          </a:solidFill>
                          <a:effectLst/>
                          <a:latin typeface="Arial" pitchFamily="34" charset="0"/>
                        </a:rPr>
                        <a:t>Level II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715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FF00"/>
                          </a:solidFill>
                          <a:effectLst/>
                          <a:latin typeface="Arial" pitchFamily="34" charset="0"/>
                        </a:rPr>
                        <a:t>Whole Body</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rgbClr val="00FF00"/>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0" i="0" u="none" strike="noStrike" cap="none" normalizeH="0" baseline="0" dirty="0" smtClean="0">
                          <a:ln>
                            <a:noFill/>
                          </a:ln>
                          <a:solidFill>
                            <a:srgbClr val="FFFF00"/>
                          </a:solidFill>
                          <a:effectLst/>
                          <a:latin typeface="Arial" pitchFamily="34" charset="0"/>
                        </a:rPr>
                        <a:t>&gt;125 mrem/quarter</a:t>
                      </a:r>
                    </a:p>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800" b="0" i="0" u="none" strike="noStrike" cap="none" normalizeH="0" baseline="0" dirty="0" smtClean="0">
                        <a:ln>
                          <a:noFill/>
                        </a:ln>
                        <a:solidFill>
                          <a:srgbClr val="FFFF00"/>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0000"/>
                          </a:solidFill>
                          <a:effectLst/>
                          <a:latin typeface="Arial" pitchFamily="34" charset="0"/>
                        </a:rPr>
                        <a:t>&gt;375 mrem/quarter</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rgbClr val="FF0000"/>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731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FF00"/>
                          </a:solidFill>
                          <a:effectLst/>
                          <a:latin typeface="Arial" pitchFamily="34" charset="0"/>
                        </a:rPr>
                        <a:t>Eye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r>
                        <a:rPr kumimoji="0" lang="en-US" sz="1800" b="0" i="0" u="none" strike="noStrike" cap="none" normalizeH="0" baseline="0" dirty="0" smtClean="0">
                          <a:ln>
                            <a:noFill/>
                          </a:ln>
                          <a:solidFill>
                            <a:srgbClr val="FFFF00"/>
                          </a:solidFill>
                          <a:effectLst/>
                          <a:latin typeface="Arial" pitchFamily="34" charset="0"/>
                        </a:rPr>
                        <a:t>&gt;375 mrem/quarter</a:t>
                      </a:r>
                    </a:p>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pPr>
                      <a:endParaRPr kumimoji="0" lang="en-US" sz="1800" b="0" i="0" u="none" strike="noStrike" cap="none" normalizeH="0" baseline="0" dirty="0" smtClean="0">
                        <a:ln>
                          <a:noFill/>
                        </a:ln>
                        <a:solidFill>
                          <a:srgbClr val="FFFF00"/>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0000"/>
                          </a:solidFill>
                          <a:effectLst/>
                          <a:latin typeface="Arial" pitchFamily="34" charset="0"/>
                        </a:rPr>
                        <a:t>&gt;1125 mrem/quarter</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rgbClr val="FF0000"/>
                        </a:solidFill>
                        <a:effectLst/>
                        <a:latin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67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FF00"/>
                          </a:solidFill>
                          <a:effectLst/>
                          <a:latin typeface="Arial" pitchFamily="34" charset="0"/>
                        </a:rPr>
                        <a:t>Skin or Extremity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&gt;1250 mrem/quarter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0000"/>
                          </a:solidFill>
                          <a:effectLst/>
                          <a:latin typeface="Arial" pitchFamily="34" charset="0"/>
                        </a:rPr>
                        <a:t>&gt;3750 mrem/quarter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pPr>
              <a:defRPr/>
            </a:pPr>
            <a:fld id="{CD8A0629-27E6-493B-B702-F32E02792233}" type="slidenum">
              <a:rPr lang="en-US" smtClean="0"/>
              <a:pPr>
                <a:defRPr/>
              </a:pPr>
              <a:t>87</a:t>
            </a:fld>
            <a:endParaRPr lang="en-US" dirty="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381000" y="381000"/>
            <a:ext cx="8458200" cy="990600"/>
          </a:xfrm>
        </p:spPr>
        <p:txBody>
          <a:bodyPr/>
          <a:lstStyle/>
          <a:p>
            <a:r>
              <a:rPr lang="en-US" sz="3600" smtClean="0"/>
              <a:t>Procedures for ALARA Level Review</a:t>
            </a:r>
          </a:p>
        </p:txBody>
      </p:sp>
      <p:sp>
        <p:nvSpPr>
          <p:cNvPr id="156675" name="Rectangle 3"/>
          <p:cNvSpPr>
            <a:spLocks noGrp="1" noChangeArrowheads="1"/>
          </p:cNvSpPr>
          <p:nvPr>
            <p:ph type="body" idx="1"/>
          </p:nvPr>
        </p:nvSpPr>
        <p:spPr>
          <a:xfrm>
            <a:off x="685800" y="1905000"/>
            <a:ext cx="7772400" cy="4343400"/>
          </a:xfrm>
        </p:spPr>
        <p:txBody>
          <a:bodyPr/>
          <a:lstStyle/>
          <a:p>
            <a:r>
              <a:rPr lang="en-US" sz="2400" smtClean="0">
                <a:solidFill>
                  <a:srgbClr val="FF0000"/>
                </a:solidFill>
              </a:rPr>
              <a:t>Level I:</a:t>
            </a:r>
          </a:p>
          <a:p>
            <a:pPr lvl="1"/>
            <a:r>
              <a:rPr lang="en-US" sz="2400" smtClean="0">
                <a:solidFill>
                  <a:srgbClr val="FF0000"/>
                </a:solidFill>
              </a:rPr>
              <a:t>Notice will be sent to the individual informing them of the exposure.</a:t>
            </a:r>
          </a:p>
          <a:p>
            <a:r>
              <a:rPr lang="en-US" sz="2400" smtClean="0">
                <a:solidFill>
                  <a:srgbClr val="F8F8F8"/>
                </a:solidFill>
              </a:rPr>
              <a:t>Level II:</a:t>
            </a:r>
          </a:p>
          <a:p>
            <a:pPr lvl="1"/>
            <a:r>
              <a:rPr lang="en-US" sz="2400" smtClean="0"/>
              <a:t>Notice will be sent to the individual informing them of the exposure;</a:t>
            </a:r>
          </a:p>
          <a:p>
            <a:pPr lvl="1"/>
            <a:r>
              <a:rPr lang="en-US" sz="2400" smtClean="0">
                <a:solidFill>
                  <a:srgbClr val="F8F8F8"/>
                </a:solidFill>
              </a:rPr>
              <a:t>Investigation of exposure will be conducted by Radiation Safety personnel;</a:t>
            </a:r>
          </a:p>
          <a:p>
            <a:pPr lvl="1"/>
            <a:r>
              <a:rPr lang="en-US" sz="2400" smtClean="0">
                <a:solidFill>
                  <a:srgbClr val="F8F8F8"/>
                </a:solidFill>
              </a:rPr>
              <a:t>If warranted, action to prevent or reduce ongoing exposures will be taken.</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88</a:t>
            </a:fld>
            <a:endParaRPr lang="en-US" dirty="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85800" y="381000"/>
            <a:ext cx="7772400" cy="914400"/>
          </a:xfrm>
        </p:spPr>
        <p:txBody>
          <a:bodyPr/>
          <a:lstStyle/>
          <a:p>
            <a:r>
              <a:rPr lang="en-US" smtClean="0"/>
              <a:t>External Exposure</a:t>
            </a:r>
          </a:p>
        </p:txBody>
      </p:sp>
      <p:sp>
        <p:nvSpPr>
          <p:cNvPr id="157699" name="Rectangle 3"/>
          <p:cNvSpPr>
            <a:spLocks noGrp="1" noChangeArrowheads="1"/>
          </p:cNvSpPr>
          <p:nvPr>
            <p:ph type="body" sz="half" idx="2"/>
          </p:nvPr>
        </p:nvSpPr>
        <p:spPr>
          <a:xfrm>
            <a:off x="533400" y="4419600"/>
            <a:ext cx="8001000" cy="2133600"/>
          </a:xfrm>
        </p:spPr>
        <p:txBody>
          <a:bodyPr/>
          <a:lstStyle/>
          <a:p>
            <a:pPr>
              <a:buFontTx/>
              <a:buNone/>
            </a:pPr>
            <a:r>
              <a:rPr lang="en-US" sz="2800" smtClean="0"/>
              <a:t>	External exposure precautions may be necessary when working with photon emitters or high energy beta emitters like P-32.  </a:t>
            </a:r>
          </a:p>
        </p:txBody>
      </p:sp>
      <p:grpSp>
        <p:nvGrpSpPr>
          <p:cNvPr id="157700" name="Group 4"/>
          <p:cNvGrpSpPr>
            <a:grpSpLocks/>
          </p:cNvGrpSpPr>
          <p:nvPr/>
        </p:nvGrpSpPr>
        <p:grpSpPr bwMode="auto">
          <a:xfrm>
            <a:off x="1752600" y="1752600"/>
            <a:ext cx="5791200" cy="2133600"/>
            <a:chOff x="816" y="1344"/>
            <a:chExt cx="3648" cy="1344"/>
          </a:xfrm>
        </p:grpSpPr>
        <p:grpSp>
          <p:nvGrpSpPr>
            <p:cNvPr id="157701" name="Group 5"/>
            <p:cNvGrpSpPr>
              <a:grpSpLocks/>
            </p:cNvGrpSpPr>
            <p:nvPr/>
          </p:nvGrpSpPr>
          <p:grpSpPr bwMode="auto">
            <a:xfrm>
              <a:off x="816" y="1344"/>
              <a:ext cx="906" cy="1344"/>
              <a:chOff x="1467" y="1584"/>
              <a:chExt cx="906" cy="2304"/>
            </a:xfrm>
          </p:grpSpPr>
          <p:sp>
            <p:nvSpPr>
              <p:cNvPr id="157716" name="Freeform 6"/>
              <p:cNvSpPr>
                <a:spLocks/>
              </p:cNvSpPr>
              <p:nvPr/>
            </p:nvSpPr>
            <p:spPr bwMode="auto">
              <a:xfrm>
                <a:off x="1467" y="1949"/>
                <a:ext cx="906" cy="1939"/>
              </a:xfrm>
              <a:custGeom>
                <a:avLst/>
                <a:gdLst>
                  <a:gd name="T0" fmla="*/ 901 w 906"/>
                  <a:gd name="T1" fmla="*/ 807 h 1939"/>
                  <a:gd name="T2" fmla="*/ 876 w 906"/>
                  <a:gd name="T3" fmla="*/ 601 h 1939"/>
                  <a:gd name="T4" fmla="*/ 869 w 906"/>
                  <a:gd name="T5" fmla="*/ 498 h 1939"/>
                  <a:gd name="T6" fmla="*/ 853 w 906"/>
                  <a:gd name="T7" fmla="*/ 397 h 1939"/>
                  <a:gd name="T8" fmla="*/ 830 w 906"/>
                  <a:gd name="T9" fmla="*/ 280 h 1939"/>
                  <a:gd name="T10" fmla="*/ 808 w 906"/>
                  <a:gd name="T11" fmla="*/ 179 h 1939"/>
                  <a:gd name="T12" fmla="*/ 791 w 906"/>
                  <a:gd name="T13" fmla="*/ 129 h 1939"/>
                  <a:gd name="T14" fmla="*/ 754 w 906"/>
                  <a:gd name="T15" fmla="*/ 85 h 1939"/>
                  <a:gd name="T16" fmla="*/ 702 w 906"/>
                  <a:gd name="T17" fmla="*/ 42 h 1939"/>
                  <a:gd name="T18" fmla="*/ 651 w 906"/>
                  <a:gd name="T19" fmla="*/ 11 h 1939"/>
                  <a:gd name="T20" fmla="*/ 628 w 906"/>
                  <a:gd name="T21" fmla="*/ 2 h 1939"/>
                  <a:gd name="T22" fmla="*/ 622 w 906"/>
                  <a:gd name="T23" fmla="*/ 0 h 1939"/>
                  <a:gd name="T24" fmla="*/ 622 w 906"/>
                  <a:gd name="T25" fmla="*/ 2 h 1939"/>
                  <a:gd name="T26" fmla="*/ 622 w 906"/>
                  <a:gd name="T27" fmla="*/ 2 h 1939"/>
                  <a:gd name="T28" fmla="*/ 422 w 906"/>
                  <a:gd name="T29" fmla="*/ 504 h 1939"/>
                  <a:gd name="T30" fmla="*/ 269 w 906"/>
                  <a:gd name="T31" fmla="*/ 11 h 1939"/>
                  <a:gd name="T32" fmla="*/ 246 w 906"/>
                  <a:gd name="T33" fmla="*/ 16 h 1939"/>
                  <a:gd name="T34" fmla="*/ 216 w 906"/>
                  <a:gd name="T35" fmla="*/ 26 h 1939"/>
                  <a:gd name="T36" fmla="*/ 181 w 906"/>
                  <a:gd name="T37" fmla="*/ 55 h 1939"/>
                  <a:gd name="T38" fmla="*/ 149 w 906"/>
                  <a:gd name="T39" fmla="*/ 94 h 1939"/>
                  <a:gd name="T40" fmla="*/ 126 w 906"/>
                  <a:gd name="T41" fmla="*/ 136 h 1939"/>
                  <a:gd name="T42" fmla="*/ 110 w 906"/>
                  <a:gd name="T43" fmla="*/ 176 h 1939"/>
                  <a:gd name="T44" fmla="*/ 96 w 906"/>
                  <a:gd name="T45" fmla="*/ 239 h 1939"/>
                  <a:gd name="T46" fmla="*/ 80 w 906"/>
                  <a:gd name="T47" fmla="*/ 316 h 1939"/>
                  <a:gd name="T48" fmla="*/ 66 w 906"/>
                  <a:gd name="T49" fmla="*/ 388 h 1939"/>
                  <a:gd name="T50" fmla="*/ 48 w 906"/>
                  <a:gd name="T51" fmla="*/ 500 h 1939"/>
                  <a:gd name="T52" fmla="*/ 32 w 906"/>
                  <a:gd name="T53" fmla="*/ 725 h 1939"/>
                  <a:gd name="T54" fmla="*/ 18 w 906"/>
                  <a:gd name="T55" fmla="*/ 821 h 1939"/>
                  <a:gd name="T56" fmla="*/ 12 w 906"/>
                  <a:gd name="T57" fmla="*/ 866 h 1939"/>
                  <a:gd name="T58" fmla="*/ 211 w 906"/>
                  <a:gd name="T59" fmla="*/ 873 h 1939"/>
                  <a:gd name="T60" fmla="*/ 287 w 906"/>
                  <a:gd name="T61" fmla="*/ 1939 h 1939"/>
                  <a:gd name="T62" fmla="*/ 465 w 906"/>
                  <a:gd name="T63" fmla="*/ 1187 h 1939"/>
                  <a:gd name="T64" fmla="*/ 491 w 906"/>
                  <a:gd name="T65" fmla="*/ 1361 h 1939"/>
                  <a:gd name="T66" fmla="*/ 530 w 906"/>
                  <a:gd name="T67" fmla="*/ 1616 h 1939"/>
                  <a:gd name="T68" fmla="*/ 571 w 906"/>
                  <a:gd name="T69" fmla="*/ 1852 h 1939"/>
                  <a:gd name="T70" fmla="*/ 599 w 906"/>
                  <a:gd name="T71" fmla="*/ 1932 h 1939"/>
                  <a:gd name="T72" fmla="*/ 626 w 906"/>
                  <a:gd name="T73" fmla="*/ 1932 h 1939"/>
                  <a:gd name="T74" fmla="*/ 661 w 906"/>
                  <a:gd name="T75" fmla="*/ 1932 h 1939"/>
                  <a:gd name="T76" fmla="*/ 702 w 906"/>
                  <a:gd name="T77" fmla="*/ 1932 h 1939"/>
                  <a:gd name="T78" fmla="*/ 745 w 906"/>
                  <a:gd name="T79" fmla="*/ 1932 h 1939"/>
                  <a:gd name="T80" fmla="*/ 791 w 906"/>
                  <a:gd name="T81" fmla="*/ 1932 h 1939"/>
                  <a:gd name="T82" fmla="*/ 835 w 906"/>
                  <a:gd name="T83" fmla="*/ 1932 h 1939"/>
                  <a:gd name="T84" fmla="*/ 876 w 906"/>
                  <a:gd name="T85" fmla="*/ 1932 h 1939"/>
                  <a:gd name="T86" fmla="*/ 881 w 906"/>
                  <a:gd name="T87" fmla="*/ 1870 h 1939"/>
                  <a:gd name="T88" fmla="*/ 830 w 906"/>
                  <a:gd name="T89" fmla="*/ 1589 h 1939"/>
                  <a:gd name="T90" fmla="*/ 768 w 906"/>
                  <a:gd name="T91" fmla="*/ 1228 h 1939"/>
                  <a:gd name="T92" fmla="*/ 722 w 906"/>
                  <a:gd name="T93" fmla="*/ 937 h 1939"/>
                  <a:gd name="T94" fmla="*/ 725 w 906"/>
                  <a:gd name="T95" fmla="*/ 867 h 1939"/>
                  <a:gd name="T96" fmla="*/ 773 w 906"/>
                  <a:gd name="T97" fmla="*/ 871 h 1939"/>
                  <a:gd name="T98" fmla="*/ 832 w 906"/>
                  <a:gd name="T99" fmla="*/ 873 h 1939"/>
                  <a:gd name="T100" fmla="*/ 886 w 906"/>
                  <a:gd name="T101" fmla="*/ 875 h 193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06"/>
                  <a:gd name="T154" fmla="*/ 0 h 1939"/>
                  <a:gd name="T155" fmla="*/ 906 w 906"/>
                  <a:gd name="T156" fmla="*/ 1939 h 193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06" h="1939">
                    <a:moveTo>
                      <a:pt x="906" y="873"/>
                    </a:moveTo>
                    <a:lnTo>
                      <a:pt x="901" y="807"/>
                    </a:lnTo>
                    <a:lnTo>
                      <a:pt x="888" y="706"/>
                    </a:lnTo>
                    <a:lnTo>
                      <a:pt x="876" y="601"/>
                    </a:lnTo>
                    <a:lnTo>
                      <a:pt x="871" y="529"/>
                    </a:lnTo>
                    <a:lnTo>
                      <a:pt x="869" y="498"/>
                    </a:lnTo>
                    <a:lnTo>
                      <a:pt x="862" y="452"/>
                    </a:lnTo>
                    <a:lnTo>
                      <a:pt x="853" y="397"/>
                    </a:lnTo>
                    <a:lnTo>
                      <a:pt x="842" y="339"/>
                    </a:lnTo>
                    <a:lnTo>
                      <a:pt x="830" y="280"/>
                    </a:lnTo>
                    <a:lnTo>
                      <a:pt x="817" y="225"/>
                    </a:lnTo>
                    <a:lnTo>
                      <a:pt x="808" y="179"/>
                    </a:lnTo>
                    <a:lnTo>
                      <a:pt x="800" y="149"/>
                    </a:lnTo>
                    <a:lnTo>
                      <a:pt x="791" y="129"/>
                    </a:lnTo>
                    <a:lnTo>
                      <a:pt x="775" y="106"/>
                    </a:lnTo>
                    <a:lnTo>
                      <a:pt x="754" y="85"/>
                    </a:lnTo>
                    <a:lnTo>
                      <a:pt x="729" y="62"/>
                    </a:lnTo>
                    <a:lnTo>
                      <a:pt x="702" y="42"/>
                    </a:lnTo>
                    <a:lnTo>
                      <a:pt x="677" y="25"/>
                    </a:lnTo>
                    <a:lnTo>
                      <a:pt x="651" y="11"/>
                    </a:lnTo>
                    <a:lnTo>
                      <a:pt x="629" y="2"/>
                    </a:lnTo>
                    <a:lnTo>
                      <a:pt x="628" y="2"/>
                    </a:lnTo>
                    <a:lnTo>
                      <a:pt x="626" y="0"/>
                    </a:lnTo>
                    <a:lnTo>
                      <a:pt x="622" y="0"/>
                    </a:lnTo>
                    <a:lnTo>
                      <a:pt x="621" y="0"/>
                    </a:lnTo>
                    <a:lnTo>
                      <a:pt x="622" y="2"/>
                    </a:lnTo>
                    <a:lnTo>
                      <a:pt x="622" y="3"/>
                    </a:lnTo>
                    <a:lnTo>
                      <a:pt x="422" y="504"/>
                    </a:lnTo>
                    <a:lnTo>
                      <a:pt x="282" y="9"/>
                    </a:lnTo>
                    <a:lnTo>
                      <a:pt x="269" y="11"/>
                    </a:lnTo>
                    <a:lnTo>
                      <a:pt x="259" y="14"/>
                    </a:lnTo>
                    <a:lnTo>
                      <a:pt x="246" y="16"/>
                    </a:lnTo>
                    <a:lnTo>
                      <a:pt x="234" y="19"/>
                    </a:lnTo>
                    <a:lnTo>
                      <a:pt x="216" y="26"/>
                    </a:lnTo>
                    <a:lnTo>
                      <a:pt x="199" y="39"/>
                    </a:lnTo>
                    <a:lnTo>
                      <a:pt x="181" y="55"/>
                    </a:lnTo>
                    <a:lnTo>
                      <a:pt x="165" y="74"/>
                    </a:lnTo>
                    <a:lnTo>
                      <a:pt x="149" y="94"/>
                    </a:lnTo>
                    <a:lnTo>
                      <a:pt x="137" y="115"/>
                    </a:lnTo>
                    <a:lnTo>
                      <a:pt x="126" y="136"/>
                    </a:lnTo>
                    <a:lnTo>
                      <a:pt x="117" y="154"/>
                    </a:lnTo>
                    <a:lnTo>
                      <a:pt x="110" y="176"/>
                    </a:lnTo>
                    <a:lnTo>
                      <a:pt x="103" y="206"/>
                    </a:lnTo>
                    <a:lnTo>
                      <a:pt x="96" y="239"/>
                    </a:lnTo>
                    <a:lnTo>
                      <a:pt x="89" y="277"/>
                    </a:lnTo>
                    <a:lnTo>
                      <a:pt x="80" y="316"/>
                    </a:lnTo>
                    <a:lnTo>
                      <a:pt x="73" y="353"/>
                    </a:lnTo>
                    <a:lnTo>
                      <a:pt x="66" y="388"/>
                    </a:lnTo>
                    <a:lnTo>
                      <a:pt x="59" y="419"/>
                    </a:lnTo>
                    <a:lnTo>
                      <a:pt x="48" y="500"/>
                    </a:lnTo>
                    <a:lnTo>
                      <a:pt x="39" y="616"/>
                    </a:lnTo>
                    <a:lnTo>
                      <a:pt x="32" y="725"/>
                    </a:lnTo>
                    <a:lnTo>
                      <a:pt x="23" y="791"/>
                    </a:lnTo>
                    <a:lnTo>
                      <a:pt x="18" y="821"/>
                    </a:lnTo>
                    <a:lnTo>
                      <a:pt x="14" y="848"/>
                    </a:lnTo>
                    <a:lnTo>
                      <a:pt x="12" y="866"/>
                    </a:lnTo>
                    <a:lnTo>
                      <a:pt x="12" y="873"/>
                    </a:lnTo>
                    <a:lnTo>
                      <a:pt x="211" y="873"/>
                    </a:lnTo>
                    <a:lnTo>
                      <a:pt x="0" y="1939"/>
                    </a:lnTo>
                    <a:lnTo>
                      <a:pt x="287" y="1939"/>
                    </a:lnTo>
                    <a:lnTo>
                      <a:pt x="461" y="1160"/>
                    </a:lnTo>
                    <a:lnTo>
                      <a:pt x="465" y="1187"/>
                    </a:lnTo>
                    <a:lnTo>
                      <a:pt x="475" y="1258"/>
                    </a:lnTo>
                    <a:lnTo>
                      <a:pt x="491" y="1361"/>
                    </a:lnTo>
                    <a:lnTo>
                      <a:pt x="509" y="1485"/>
                    </a:lnTo>
                    <a:lnTo>
                      <a:pt x="530" y="1616"/>
                    </a:lnTo>
                    <a:lnTo>
                      <a:pt x="551" y="1742"/>
                    </a:lnTo>
                    <a:lnTo>
                      <a:pt x="571" y="1852"/>
                    </a:lnTo>
                    <a:lnTo>
                      <a:pt x="589" y="1932"/>
                    </a:lnTo>
                    <a:lnTo>
                      <a:pt x="599" y="1932"/>
                    </a:lnTo>
                    <a:lnTo>
                      <a:pt x="612" y="1932"/>
                    </a:lnTo>
                    <a:lnTo>
                      <a:pt x="626" y="1932"/>
                    </a:lnTo>
                    <a:lnTo>
                      <a:pt x="642" y="1932"/>
                    </a:lnTo>
                    <a:lnTo>
                      <a:pt x="661" y="1932"/>
                    </a:lnTo>
                    <a:lnTo>
                      <a:pt x="681" y="1932"/>
                    </a:lnTo>
                    <a:lnTo>
                      <a:pt x="702" y="1932"/>
                    </a:lnTo>
                    <a:lnTo>
                      <a:pt x="723" y="1932"/>
                    </a:lnTo>
                    <a:lnTo>
                      <a:pt x="745" y="1932"/>
                    </a:lnTo>
                    <a:lnTo>
                      <a:pt x="768" y="1932"/>
                    </a:lnTo>
                    <a:lnTo>
                      <a:pt x="791" y="1932"/>
                    </a:lnTo>
                    <a:lnTo>
                      <a:pt x="812" y="1932"/>
                    </a:lnTo>
                    <a:lnTo>
                      <a:pt x="835" y="1932"/>
                    </a:lnTo>
                    <a:lnTo>
                      <a:pt x="855" y="1932"/>
                    </a:lnTo>
                    <a:lnTo>
                      <a:pt x="876" y="1932"/>
                    </a:lnTo>
                    <a:lnTo>
                      <a:pt x="894" y="1932"/>
                    </a:lnTo>
                    <a:lnTo>
                      <a:pt x="881" y="1870"/>
                    </a:lnTo>
                    <a:lnTo>
                      <a:pt x="858" y="1749"/>
                    </a:lnTo>
                    <a:lnTo>
                      <a:pt x="830" y="1589"/>
                    </a:lnTo>
                    <a:lnTo>
                      <a:pt x="798" y="1409"/>
                    </a:lnTo>
                    <a:lnTo>
                      <a:pt x="768" y="1228"/>
                    </a:lnTo>
                    <a:lnTo>
                      <a:pt x="741" y="1064"/>
                    </a:lnTo>
                    <a:lnTo>
                      <a:pt x="722" y="937"/>
                    </a:lnTo>
                    <a:lnTo>
                      <a:pt x="713" y="867"/>
                    </a:lnTo>
                    <a:lnTo>
                      <a:pt x="725" y="867"/>
                    </a:lnTo>
                    <a:lnTo>
                      <a:pt x="746" y="869"/>
                    </a:lnTo>
                    <a:lnTo>
                      <a:pt x="773" y="871"/>
                    </a:lnTo>
                    <a:lnTo>
                      <a:pt x="801" y="873"/>
                    </a:lnTo>
                    <a:lnTo>
                      <a:pt x="832" y="873"/>
                    </a:lnTo>
                    <a:lnTo>
                      <a:pt x="862" y="875"/>
                    </a:lnTo>
                    <a:lnTo>
                      <a:pt x="886" y="875"/>
                    </a:lnTo>
                    <a:lnTo>
                      <a:pt x="906" y="873"/>
                    </a:lnTo>
                    <a:close/>
                  </a:path>
                </a:pathLst>
              </a:custGeom>
              <a:solidFill>
                <a:srgbClr val="000000"/>
              </a:solidFill>
              <a:ln w="9525">
                <a:solidFill>
                  <a:srgbClr val="000000"/>
                </a:solidFill>
                <a:round/>
                <a:headEnd/>
                <a:tailEnd/>
              </a:ln>
            </p:spPr>
            <p:txBody>
              <a:bodyPr/>
              <a:lstStyle/>
              <a:p>
                <a:endParaRPr lang="en-US"/>
              </a:p>
            </p:txBody>
          </p:sp>
          <p:sp>
            <p:nvSpPr>
              <p:cNvPr id="157717" name="Oval 7"/>
              <p:cNvSpPr>
                <a:spLocks noChangeArrowheads="1"/>
              </p:cNvSpPr>
              <p:nvPr/>
            </p:nvSpPr>
            <p:spPr bwMode="auto">
              <a:xfrm>
                <a:off x="1632" y="1584"/>
                <a:ext cx="528" cy="336"/>
              </a:xfrm>
              <a:prstGeom prst="ellipse">
                <a:avLst/>
              </a:prstGeom>
              <a:solidFill>
                <a:srgbClr val="000000"/>
              </a:solidFill>
              <a:ln w="9525">
                <a:solidFill>
                  <a:srgbClr val="000000"/>
                </a:solidFill>
                <a:round/>
                <a:headEnd/>
                <a:tailEnd/>
              </a:ln>
            </p:spPr>
            <p:txBody>
              <a:bodyPr wrap="none" anchor="ctr"/>
              <a:lstStyle/>
              <a:p>
                <a:endParaRPr lang="en-US"/>
              </a:p>
            </p:txBody>
          </p:sp>
        </p:grpSp>
        <p:grpSp>
          <p:nvGrpSpPr>
            <p:cNvPr id="157702" name="Group 8"/>
            <p:cNvGrpSpPr>
              <a:grpSpLocks/>
            </p:cNvGrpSpPr>
            <p:nvPr/>
          </p:nvGrpSpPr>
          <p:grpSpPr bwMode="auto">
            <a:xfrm>
              <a:off x="2688" y="1632"/>
              <a:ext cx="1776" cy="816"/>
              <a:chOff x="3264" y="1632"/>
              <a:chExt cx="1776" cy="816"/>
            </a:xfrm>
          </p:grpSpPr>
          <p:grpSp>
            <p:nvGrpSpPr>
              <p:cNvPr id="157703" name="Group 9"/>
              <p:cNvGrpSpPr>
                <a:grpSpLocks/>
              </p:cNvGrpSpPr>
              <p:nvPr/>
            </p:nvGrpSpPr>
            <p:grpSpPr bwMode="auto">
              <a:xfrm>
                <a:off x="3792" y="1728"/>
                <a:ext cx="720" cy="624"/>
                <a:chOff x="3792" y="1728"/>
                <a:chExt cx="720" cy="624"/>
              </a:xfrm>
            </p:grpSpPr>
            <p:sp>
              <p:nvSpPr>
                <p:cNvPr id="157711" name="Oval 10"/>
                <p:cNvSpPr>
                  <a:spLocks noChangeArrowheads="1"/>
                </p:cNvSpPr>
                <p:nvPr/>
              </p:nvSpPr>
              <p:spPr bwMode="auto">
                <a:xfrm>
                  <a:off x="3792" y="1728"/>
                  <a:ext cx="720" cy="624"/>
                </a:xfrm>
                <a:prstGeom prst="ellipse">
                  <a:avLst/>
                </a:prstGeom>
                <a:solidFill>
                  <a:srgbClr val="FFFF00"/>
                </a:solidFill>
                <a:ln w="9525">
                  <a:solidFill>
                    <a:schemeClr val="tx1"/>
                  </a:solidFill>
                  <a:round/>
                  <a:headEnd/>
                  <a:tailEnd/>
                </a:ln>
              </p:spPr>
              <p:txBody>
                <a:bodyPr wrap="none" anchor="ctr"/>
                <a:lstStyle/>
                <a:p>
                  <a:endParaRPr lang="en-US"/>
                </a:p>
              </p:txBody>
            </p:sp>
            <p:grpSp>
              <p:nvGrpSpPr>
                <p:cNvPr id="157712" name="Group 11"/>
                <p:cNvGrpSpPr>
                  <a:grpSpLocks/>
                </p:cNvGrpSpPr>
                <p:nvPr/>
              </p:nvGrpSpPr>
              <p:grpSpPr bwMode="auto">
                <a:xfrm>
                  <a:off x="3911" y="1828"/>
                  <a:ext cx="494" cy="465"/>
                  <a:chOff x="3911" y="1828"/>
                  <a:chExt cx="494" cy="465"/>
                </a:xfrm>
              </p:grpSpPr>
              <p:sp>
                <p:nvSpPr>
                  <p:cNvPr id="157713" name="Arc 12"/>
                  <p:cNvSpPr>
                    <a:spLocks/>
                  </p:cNvSpPr>
                  <p:nvPr/>
                </p:nvSpPr>
                <p:spPr bwMode="auto">
                  <a:xfrm>
                    <a:off x="3911" y="1829"/>
                    <a:ext cx="247" cy="217"/>
                  </a:xfrm>
                  <a:custGeom>
                    <a:avLst/>
                    <a:gdLst>
                      <a:gd name="T0" fmla="*/ 0 w 21600"/>
                      <a:gd name="T1" fmla="*/ 0 h 19243"/>
                      <a:gd name="T2" fmla="*/ 0 w 21600"/>
                      <a:gd name="T3" fmla="*/ 0 h 19243"/>
                      <a:gd name="T4" fmla="*/ 0 w 21600"/>
                      <a:gd name="T5" fmla="*/ 0 h 19243"/>
                      <a:gd name="T6" fmla="*/ 0 60000 65536"/>
                      <a:gd name="T7" fmla="*/ 0 60000 65536"/>
                      <a:gd name="T8" fmla="*/ 0 60000 65536"/>
                      <a:gd name="T9" fmla="*/ 0 w 21600"/>
                      <a:gd name="T10" fmla="*/ 0 h 19243"/>
                      <a:gd name="T11" fmla="*/ 21600 w 21600"/>
                      <a:gd name="T12" fmla="*/ 19243 h 19243"/>
                    </a:gdLst>
                    <a:ahLst/>
                    <a:cxnLst>
                      <a:cxn ang="T6">
                        <a:pos x="T0" y="T1"/>
                      </a:cxn>
                      <a:cxn ang="T7">
                        <a:pos x="T2" y="T3"/>
                      </a:cxn>
                      <a:cxn ang="T8">
                        <a:pos x="T4" y="T5"/>
                      </a:cxn>
                    </a:cxnLst>
                    <a:rect l="T9" t="T10" r="T11" b="T12"/>
                    <a:pathLst>
                      <a:path w="21600" h="19243" fill="none" extrusionOk="0">
                        <a:moveTo>
                          <a:pt x="0" y="19154"/>
                        </a:moveTo>
                        <a:cubicBezTo>
                          <a:pt x="33" y="11065"/>
                          <a:pt x="4582" y="3673"/>
                          <a:pt x="11788" y="-1"/>
                        </a:cubicBezTo>
                      </a:path>
                      <a:path w="21600" h="19243" stroke="0" extrusionOk="0">
                        <a:moveTo>
                          <a:pt x="0" y="19154"/>
                        </a:moveTo>
                        <a:cubicBezTo>
                          <a:pt x="33" y="11065"/>
                          <a:pt x="4582" y="3673"/>
                          <a:pt x="11788" y="-1"/>
                        </a:cubicBezTo>
                        <a:lnTo>
                          <a:pt x="21600" y="19243"/>
                        </a:lnTo>
                        <a:close/>
                      </a:path>
                    </a:pathLst>
                  </a:custGeom>
                  <a:solidFill>
                    <a:srgbClr val="000000"/>
                  </a:solidFill>
                  <a:ln w="9525">
                    <a:noFill/>
                    <a:round/>
                    <a:headEnd/>
                    <a:tailEnd/>
                  </a:ln>
                </p:spPr>
                <p:txBody>
                  <a:bodyPr/>
                  <a:lstStyle/>
                  <a:p>
                    <a:endParaRPr lang="en-US"/>
                  </a:p>
                </p:txBody>
              </p:sp>
              <p:sp>
                <p:nvSpPr>
                  <p:cNvPr id="157714" name="Arc 13"/>
                  <p:cNvSpPr>
                    <a:spLocks/>
                  </p:cNvSpPr>
                  <p:nvPr/>
                </p:nvSpPr>
                <p:spPr bwMode="auto">
                  <a:xfrm>
                    <a:off x="4008" y="2046"/>
                    <a:ext cx="299" cy="247"/>
                  </a:xfrm>
                  <a:custGeom>
                    <a:avLst/>
                    <a:gdLst>
                      <a:gd name="T0" fmla="*/ 0 w 25543"/>
                      <a:gd name="T1" fmla="*/ 0 h 21600"/>
                      <a:gd name="T2" fmla="*/ 0 w 25543"/>
                      <a:gd name="T3" fmla="*/ 0 h 21600"/>
                      <a:gd name="T4" fmla="*/ 0 w 25543"/>
                      <a:gd name="T5" fmla="*/ 0 h 21600"/>
                      <a:gd name="T6" fmla="*/ 0 60000 65536"/>
                      <a:gd name="T7" fmla="*/ 0 60000 65536"/>
                      <a:gd name="T8" fmla="*/ 0 60000 65536"/>
                      <a:gd name="T9" fmla="*/ 0 w 25543"/>
                      <a:gd name="T10" fmla="*/ 0 h 21600"/>
                      <a:gd name="T11" fmla="*/ 25543 w 25543"/>
                      <a:gd name="T12" fmla="*/ 21600 h 21600"/>
                    </a:gdLst>
                    <a:ahLst/>
                    <a:cxnLst>
                      <a:cxn ang="T6">
                        <a:pos x="T0" y="T1"/>
                      </a:cxn>
                      <a:cxn ang="T7">
                        <a:pos x="T2" y="T3"/>
                      </a:cxn>
                      <a:cxn ang="T8">
                        <a:pos x="T4" y="T5"/>
                      </a:cxn>
                    </a:cxnLst>
                    <a:rect l="T9" t="T10" r="T11" b="T12"/>
                    <a:pathLst>
                      <a:path w="25543" h="21600" fill="none" extrusionOk="0">
                        <a:moveTo>
                          <a:pt x="25542" y="17490"/>
                        </a:moveTo>
                        <a:cubicBezTo>
                          <a:pt x="21856" y="20161"/>
                          <a:pt x="17421" y="21599"/>
                          <a:pt x="12869" y="21600"/>
                        </a:cubicBezTo>
                        <a:cubicBezTo>
                          <a:pt x="8234" y="21600"/>
                          <a:pt x="3722" y="20109"/>
                          <a:pt x="0" y="17347"/>
                        </a:cubicBezTo>
                      </a:path>
                      <a:path w="25543" h="21600" stroke="0" extrusionOk="0">
                        <a:moveTo>
                          <a:pt x="25542" y="17490"/>
                        </a:moveTo>
                        <a:cubicBezTo>
                          <a:pt x="21856" y="20161"/>
                          <a:pt x="17421" y="21599"/>
                          <a:pt x="12869" y="21600"/>
                        </a:cubicBezTo>
                        <a:cubicBezTo>
                          <a:pt x="8234" y="21600"/>
                          <a:pt x="3722" y="20109"/>
                          <a:pt x="0" y="17347"/>
                        </a:cubicBezTo>
                        <a:lnTo>
                          <a:pt x="12869" y="0"/>
                        </a:lnTo>
                        <a:close/>
                      </a:path>
                    </a:pathLst>
                  </a:custGeom>
                  <a:solidFill>
                    <a:srgbClr val="000000"/>
                  </a:solidFill>
                  <a:ln w="9525">
                    <a:noFill/>
                    <a:round/>
                    <a:headEnd/>
                    <a:tailEnd/>
                  </a:ln>
                </p:spPr>
                <p:txBody>
                  <a:bodyPr/>
                  <a:lstStyle/>
                  <a:p>
                    <a:endParaRPr lang="en-US"/>
                  </a:p>
                </p:txBody>
              </p:sp>
              <p:sp>
                <p:nvSpPr>
                  <p:cNvPr id="157715" name="Arc 14"/>
                  <p:cNvSpPr>
                    <a:spLocks/>
                  </p:cNvSpPr>
                  <p:nvPr/>
                </p:nvSpPr>
                <p:spPr bwMode="auto">
                  <a:xfrm>
                    <a:off x="4158" y="1828"/>
                    <a:ext cx="247" cy="218"/>
                  </a:xfrm>
                  <a:custGeom>
                    <a:avLst/>
                    <a:gdLst>
                      <a:gd name="T0" fmla="*/ 0 w 21600"/>
                      <a:gd name="T1" fmla="*/ 0 h 19270"/>
                      <a:gd name="T2" fmla="*/ 0 w 21600"/>
                      <a:gd name="T3" fmla="*/ 0 h 19270"/>
                      <a:gd name="T4" fmla="*/ 0 w 21600"/>
                      <a:gd name="T5" fmla="*/ 0 h 19270"/>
                      <a:gd name="T6" fmla="*/ 0 60000 65536"/>
                      <a:gd name="T7" fmla="*/ 0 60000 65536"/>
                      <a:gd name="T8" fmla="*/ 0 60000 65536"/>
                      <a:gd name="T9" fmla="*/ 0 w 21600"/>
                      <a:gd name="T10" fmla="*/ 0 h 19270"/>
                      <a:gd name="T11" fmla="*/ 21600 w 21600"/>
                      <a:gd name="T12" fmla="*/ 19270 h 19270"/>
                    </a:gdLst>
                    <a:ahLst/>
                    <a:cxnLst>
                      <a:cxn ang="T6">
                        <a:pos x="T0" y="T1"/>
                      </a:cxn>
                      <a:cxn ang="T7">
                        <a:pos x="T2" y="T3"/>
                      </a:cxn>
                      <a:cxn ang="T8">
                        <a:pos x="T4" y="T5"/>
                      </a:cxn>
                    </a:cxnLst>
                    <a:rect l="T9" t="T10" r="T11" b="T12"/>
                    <a:pathLst>
                      <a:path w="21600" h="19270" fill="none" extrusionOk="0">
                        <a:moveTo>
                          <a:pt x="9757" y="-1"/>
                        </a:moveTo>
                        <a:cubicBezTo>
                          <a:pt x="16993" y="3663"/>
                          <a:pt x="21566" y="11071"/>
                          <a:pt x="21599" y="19182"/>
                        </a:cubicBezTo>
                      </a:path>
                      <a:path w="21600" h="19270" stroke="0" extrusionOk="0">
                        <a:moveTo>
                          <a:pt x="9757" y="-1"/>
                        </a:moveTo>
                        <a:cubicBezTo>
                          <a:pt x="16993" y="3663"/>
                          <a:pt x="21566" y="11071"/>
                          <a:pt x="21599" y="19182"/>
                        </a:cubicBezTo>
                        <a:lnTo>
                          <a:pt x="0" y="19270"/>
                        </a:lnTo>
                        <a:close/>
                      </a:path>
                    </a:pathLst>
                  </a:custGeom>
                  <a:solidFill>
                    <a:srgbClr val="000000"/>
                  </a:solidFill>
                  <a:ln w="9525">
                    <a:noFill/>
                    <a:round/>
                    <a:headEnd/>
                    <a:tailEnd/>
                  </a:ln>
                </p:spPr>
                <p:txBody>
                  <a:bodyPr/>
                  <a:lstStyle/>
                  <a:p>
                    <a:endParaRPr lang="en-US"/>
                  </a:p>
                </p:txBody>
              </p:sp>
            </p:grpSp>
          </p:grpSp>
          <p:grpSp>
            <p:nvGrpSpPr>
              <p:cNvPr id="157704" name="Group 15"/>
              <p:cNvGrpSpPr>
                <a:grpSpLocks/>
              </p:cNvGrpSpPr>
              <p:nvPr/>
            </p:nvGrpSpPr>
            <p:grpSpPr bwMode="auto">
              <a:xfrm>
                <a:off x="4080" y="1968"/>
                <a:ext cx="144" cy="145"/>
                <a:chOff x="4086" y="1973"/>
                <a:chExt cx="144" cy="145"/>
              </a:xfrm>
            </p:grpSpPr>
            <p:sp>
              <p:nvSpPr>
                <p:cNvPr id="157709" name="Oval 16"/>
                <p:cNvSpPr>
                  <a:spLocks noChangeArrowheads="1"/>
                </p:cNvSpPr>
                <p:nvPr/>
              </p:nvSpPr>
              <p:spPr bwMode="auto">
                <a:xfrm>
                  <a:off x="4086" y="1973"/>
                  <a:ext cx="144" cy="145"/>
                </a:xfrm>
                <a:prstGeom prst="ellipse">
                  <a:avLst/>
                </a:prstGeom>
                <a:solidFill>
                  <a:srgbClr val="FFFF00"/>
                </a:solidFill>
                <a:ln w="9525">
                  <a:noFill/>
                  <a:round/>
                  <a:headEnd/>
                  <a:tailEnd/>
                </a:ln>
              </p:spPr>
              <p:txBody>
                <a:bodyPr/>
                <a:lstStyle/>
                <a:p>
                  <a:endParaRPr lang="en-US"/>
                </a:p>
              </p:txBody>
            </p:sp>
            <p:sp>
              <p:nvSpPr>
                <p:cNvPr id="157710" name="Oval 17"/>
                <p:cNvSpPr>
                  <a:spLocks noChangeArrowheads="1"/>
                </p:cNvSpPr>
                <p:nvPr/>
              </p:nvSpPr>
              <p:spPr bwMode="auto">
                <a:xfrm>
                  <a:off x="4115" y="2002"/>
                  <a:ext cx="86" cy="87"/>
                </a:xfrm>
                <a:prstGeom prst="ellipse">
                  <a:avLst/>
                </a:prstGeom>
                <a:solidFill>
                  <a:srgbClr val="000000"/>
                </a:solidFill>
                <a:ln w="9525">
                  <a:noFill/>
                  <a:round/>
                  <a:headEnd/>
                  <a:tailEnd/>
                </a:ln>
              </p:spPr>
              <p:txBody>
                <a:bodyPr/>
                <a:lstStyle/>
                <a:p>
                  <a:endParaRPr lang="en-US"/>
                </a:p>
              </p:txBody>
            </p:sp>
          </p:grpSp>
          <p:sp>
            <p:nvSpPr>
              <p:cNvPr id="157705" name="Line 18"/>
              <p:cNvSpPr>
                <a:spLocks noChangeShapeType="1"/>
              </p:cNvSpPr>
              <p:nvPr/>
            </p:nvSpPr>
            <p:spPr bwMode="auto">
              <a:xfrm rot="-2649467" flipH="1" flipV="1">
                <a:off x="3264" y="2256"/>
                <a:ext cx="576" cy="192"/>
              </a:xfrm>
              <a:prstGeom prst="line">
                <a:avLst/>
              </a:prstGeom>
              <a:noFill/>
              <a:ln w="38100">
                <a:solidFill>
                  <a:srgbClr val="000000"/>
                </a:solidFill>
                <a:round/>
                <a:headEnd/>
                <a:tailEnd type="triangle" w="med" len="med"/>
              </a:ln>
            </p:spPr>
            <p:txBody>
              <a:bodyPr wrap="none" anchor="ctr"/>
              <a:lstStyle/>
              <a:p>
                <a:endParaRPr lang="en-US"/>
              </a:p>
            </p:txBody>
          </p:sp>
          <p:sp>
            <p:nvSpPr>
              <p:cNvPr id="157706" name="Line 19"/>
              <p:cNvSpPr>
                <a:spLocks noChangeShapeType="1"/>
              </p:cNvSpPr>
              <p:nvPr/>
            </p:nvSpPr>
            <p:spPr bwMode="auto">
              <a:xfrm rot="-10221250" flipH="1" flipV="1">
                <a:off x="4464" y="2256"/>
                <a:ext cx="576" cy="192"/>
              </a:xfrm>
              <a:prstGeom prst="line">
                <a:avLst/>
              </a:prstGeom>
              <a:noFill/>
              <a:ln w="38100">
                <a:solidFill>
                  <a:srgbClr val="000000"/>
                </a:solidFill>
                <a:round/>
                <a:headEnd/>
                <a:tailEnd type="triangle" w="med" len="med"/>
              </a:ln>
            </p:spPr>
            <p:txBody>
              <a:bodyPr wrap="none" anchor="ctr"/>
              <a:lstStyle/>
              <a:p>
                <a:endParaRPr lang="en-US"/>
              </a:p>
            </p:txBody>
          </p:sp>
          <p:sp>
            <p:nvSpPr>
              <p:cNvPr id="157707" name="Line 20"/>
              <p:cNvSpPr>
                <a:spLocks noChangeShapeType="1"/>
              </p:cNvSpPr>
              <p:nvPr/>
            </p:nvSpPr>
            <p:spPr bwMode="auto">
              <a:xfrm rot="2649467" flipH="1">
                <a:off x="3264" y="1632"/>
                <a:ext cx="576" cy="192"/>
              </a:xfrm>
              <a:prstGeom prst="line">
                <a:avLst/>
              </a:prstGeom>
              <a:noFill/>
              <a:ln w="38100">
                <a:solidFill>
                  <a:srgbClr val="000000"/>
                </a:solidFill>
                <a:round/>
                <a:headEnd/>
                <a:tailEnd type="triangle" w="med" len="med"/>
              </a:ln>
            </p:spPr>
            <p:txBody>
              <a:bodyPr wrap="none" anchor="ctr"/>
              <a:lstStyle/>
              <a:p>
                <a:endParaRPr lang="en-US"/>
              </a:p>
            </p:txBody>
          </p:sp>
          <p:sp>
            <p:nvSpPr>
              <p:cNvPr id="157708" name="Line 21"/>
              <p:cNvSpPr>
                <a:spLocks noChangeShapeType="1"/>
              </p:cNvSpPr>
              <p:nvPr/>
            </p:nvSpPr>
            <p:spPr bwMode="auto">
              <a:xfrm rot="10221250" flipH="1">
                <a:off x="4464" y="1632"/>
                <a:ext cx="576" cy="192"/>
              </a:xfrm>
              <a:prstGeom prst="line">
                <a:avLst/>
              </a:prstGeom>
              <a:noFill/>
              <a:ln w="38100">
                <a:solidFill>
                  <a:srgbClr val="000000"/>
                </a:solidFill>
                <a:round/>
                <a:headEnd/>
                <a:tailEnd type="triangle" w="med" len="med"/>
              </a:ln>
            </p:spPr>
            <p:txBody>
              <a:bodyPr wrap="none" anchor="ctr"/>
              <a:lstStyle/>
              <a:p>
                <a:endParaRPr lang="en-US"/>
              </a:p>
            </p:txBody>
          </p:sp>
        </p:grpSp>
      </p:grpSp>
      <p:sp>
        <p:nvSpPr>
          <p:cNvPr id="22" name="Slide Number Placeholder 21"/>
          <p:cNvSpPr>
            <a:spLocks noGrp="1"/>
          </p:cNvSpPr>
          <p:nvPr>
            <p:ph type="sldNum" sz="quarter" idx="12"/>
          </p:nvPr>
        </p:nvSpPr>
        <p:spPr/>
        <p:txBody>
          <a:bodyPr/>
          <a:lstStyle/>
          <a:p>
            <a:pPr>
              <a:defRPr/>
            </a:pPr>
            <a:fld id="{83755D6E-AA42-4434-8B81-4CB1A78D4D3D}" type="slidenum">
              <a:rPr lang="en-US" smtClean="0"/>
              <a:pPr>
                <a:defRPr/>
              </a:pPr>
              <a:t>89</a:t>
            </a:fld>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p:cNvSpPr>
            <a:spLocks noGrp="1" noChangeArrowheads="1"/>
          </p:cNvSpPr>
          <p:nvPr>
            <p:ph type="title"/>
          </p:nvPr>
        </p:nvSpPr>
        <p:spPr>
          <a:xfrm>
            <a:off x="685800" y="228600"/>
            <a:ext cx="7772400" cy="1143000"/>
          </a:xfrm>
        </p:spPr>
        <p:txBody>
          <a:bodyPr/>
          <a:lstStyle/>
          <a:p>
            <a:r>
              <a:rPr lang="en-US" dirty="0" smtClean="0"/>
              <a:t>Isotopes of atoms</a:t>
            </a:r>
          </a:p>
        </p:txBody>
      </p:sp>
      <p:grpSp>
        <p:nvGrpSpPr>
          <p:cNvPr id="45059" name="Group 1027"/>
          <p:cNvGrpSpPr>
            <a:grpSpLocks/>
          </p:cNvGrpSpPr>
          <p:nvPr/>
        </p:nvGrpSpPr>
        <p:grpSpPr bwMode="auto">
          <a:xfrm>
            <a:off x="1524000" y="4117975"/>
            <a:ext cx="2057400" cy="2338388"/>
            <a:chOff x="288" y="2590"/>
            <a:chExt cx="1296" cy="1479"/>
          </a:xfrm>
        </p:grpSpPr>
        <p:sp>
          <p:nvSpPr>
            <p:cNvPr id="45096" name="Oval 1028"/>
            <p:cNvSpPr>
              <a:spLocks noChangeArrowheads="1"/>
            </p:cNvSpPr>
            <p:nvPr/>
          </p:nvSpPr>
          <p:spPr bwMode="auto">
            <a:xfrm>
              <a:off x="288" y="2640"/>
              <a:ext cx="1296" cy="878"/>
            </a:xfrm>
            <a:prstGeom prst="ellipse">
              <a:avLst/>
            </a:prstGeom>
            <a:noFill/>
            <a:ln w="9525">
              <a:solidFill>
                <a:schemeClr val="bg2"/>
              </a:solidFill>
              <a:round/>
              <a:headEnd/>
              <a:tailEnd/>
            </a:ln>
          </p:spPr>
          <p:txBody>
            <a:bodyPr wrap="none" anchor="ctr"/>
            <a:lstStyle/>
            <a:p>
              <a:endParaRPr lang="en-US"/>
            </a:p>
          </p:txBody>
        </p:sp>
        <p:grpSp>
          <p:nvGrpSpPr>
            <p:cNvPr id="45097" name="Group 1029"/>
            <p:cNvGrpSpPr>
              <a:grpSpLocks/>
            </p:cNvGrpSpPr>
            <p:nvPr/>
          </p:nvGrpSpPr>
          <p:grpSpPr bwMode="auto">
            <a:xfrm>
              <a:off x="768" y="2928"/>
              <a:ext cx="466" cy="290"/>
              <a:chOff x="768" y="2928"/>
              <a:chExt cx="466" cy="290"/>
            </a:xfrm>
          </p:grpSpPr>
          <p:sp>
            <p:nvSpPr>
              <p:cNvPr id="45107" name="Oval 1030"/>
              <p:cNvSpPr>
                <a:spLocks noChangeArrowheads="1"/>
              </p:cNvSpPr>
              <p:nvPr/>
            </p:nvSpPr>
            <p:spPr bwMode="auto">
              <a:xfrm>
                <a:off x="768" y="2965"/>
                <a:ext cx="336" cy="228"/>
              </a:xfrm>
              <a:prstGeom prst="ellipse">
                <a:avLst/>
              </a:prstGeom>
              <a:noFill/>
              <a:ln w="9525">
                <a:solidFill>
                  <a:schemeClr val="bg2"/>
                </a:solidFill>
                <a:round/>
                <a:headEnd/>
                <a:tailEnd/>
              </a:ln>
            </p:spPr>
            <p:txBody>
              <a:bodyPr wrap="none" anchor="ctr"/>
              <a:lstStyle/>
              <a:p>
                <a:endParaRPr lang="en-US"/>
              </a:p>
            </p:txBody>
          </p:sp>
          <p:sp>
            <p:nvSpPr>
              <p:cNvPr id="211975" name="Text Box 1031"/>
              <p:cNvSpPr txBox="1">
                <a:spLocks noChangeArrowheads="1"/>
              </p:cNvSpPr>
              <p:nvPr/>
            </p:nvSpPr>
            <p:spPr bwMode="auto">
              <a:xfrm>
                <a:off x="816" y="2928"/>
                <a:ext cx="418" cy="280"/>
              </a:xfrm>
              <a:prstGeom prst="rect">
                <a:avLst/>
              </a:prstGeom>
              <a:noFill/>
              <a:ln w="9525">
                <a:noFill/>
                <a:miter lim="800000"/>
                <a:headEnd/>
                <a:tailEnd/>
              </a:ln>
              <a:effectLst/>
            </p:spPr>
            <p:txBody>
              <a:bodyPr>
                <a:spAutoFit/>
              </a:bodyPr>
              <a:lstStyle/>
              <a:p>
                <a:pPr algn="l">
                  <a:spcBef>
                    <a:spcPct val="50000"/>
                  </a:spcBef>
                  <a:defRPr/>
                </a:pPr>
                <a:r>
                  <a:rPr lang="en-US" sz="2400" dirty="0">
                    <a:solidFill>
                      <a:schemeClr val="bg1"/>
                    </a:solidFill>
                    <a:effectLst>
                      <a:outerShdw blurRad="38100" dist="38100" dir="2700000" algn="tl">
                        <a:srgbClr val="000000"/>
                      </a:outerShdw>
                    </a:effectLst>
                    <a:latin typeface="Arial" pitchFamily="34" charset="0"/>
                  </a:rPr>
                  <a:t>p</a:t>
                </a:r>
                <a:r>
                  <a:rPr lang="en-US" sz="2400" baseline="30000" dirty="0">
                    <a:solidFill>
                      <a:schemeClr val="bg1"/>
                    </a:solidFill>
                    <a:effectLst>
                      <a:outerShdw blurRad="38100" dist="38100" dir="2700000" algn="tl">
                        <a:srgbClr val="000000"/>
                      </a:outerShdw>
                    </a:effectLst>
                    <a:latin typeface="Arial" pitchFamily="34" charset="0"/>
                  </a:rPr>
                  <a:t>+</a:t>
                </a:r>
                <a:endParaRPr lang="en-US" sz="2400" dirty="0">
                  <a:solidFill>
                    <a:schemeClr val="bg1"/>
                  </a:solidFill>
                  <a:effectLst>
                    <a:outerShdw blurRad="38100" dist="38100" dir="2700000" algn="tl">
                      <a:srgbClr val="000000"/>
                    </a:outerShdw>
                  </a:effectLst>
                  <a:latin typeface="Arial" pitchFamily="34" charset="0"/>
                </a:endParaRPr>
              </a:p>
            </p:txBody>
          </p:sp>
        </p:grpSp>
        <p:grpSp>
          <p:nvGrpSpPr>
            <p:cNvPr id="45098" name="Group 1032"/>
            <p:cNvGrpSpPr>
              <a:grpSpLocks/>
            </p:cNvGrpSpPr>
            <p:nvPr/>
          </p:nvGrpSpPr>
          <p:grpSpPr bwMode="auto">
            <a:xfrm>
              <a:off x="1104" y="2590"/>
              <a:ext cx="288" cy="251"/>
              <a:chOff x="1104" y="2590"/>
              <a:chExt cx="288" cy="251"/>
            </a:xfrm>
          </p:grpSpPr>
          <p:sp>
            <p:nvSpPr>
              <p:cNvPr id="45105" name="Oval 1033"/>
              <p:cNvSpPr>
                <a:spLocks noChangeArrowheads="1"/>
              </p:cNvSpPr>
              <p:nvPr/>
            </p:nvSpPr>
            <p:spPr bwMode="auto">
              <a:xfrm>
                <a:off x="1104" y="2640"/>
                <a:ext cx="288" cy="195"/>
              </a:xfrm>
              <a:prstGeom prst="ellipse">
                <a:avLst/>
              </a:prstGeom>
              <a:solidFill>
                <a:srgbClr val="808080">
                  <a:alpha val="50195"/>
                </a:srgbClr>
              </a:solidFill>
              <a:ln w="9525">
                <a:solidFill>
                  <a:schemeClr val="bg2"/>
                </a:solidFill>
                <a:round/>
                <a:headEnd/>
                <a:tailEnd/>
              </a:ln>
            </p:spPr>
            <p:txBody>
              <a:bodyPr wrap="none" anchor="ctr"/>
              <a:lstStyle/>
              <a:p>
                <a:endParaRPr lang="en-US"/>
              </a:p>
            </p:txBody>
          </p:sp>
          <p:sp>
            <p:nvSpPr>
              <p:cNvPr id="211978" name="Text Box 1034"/>
              <p:cNvSpPr txBox="1">
                <a:spLocks noChangeArrowheads="1"/>
              </p:cNvSpPr>
              <p:nvPr/>
            </p:nvSpPr>
            <p:spPr bwMode="auto">
              <a:xfrm>
                <a:off x="1152" y="2590"/>
                <a:ext cx="240" cy="251"/>
              </a:xfrm>
              <a:prstGeom prst="rect">
                <a:avLst/>
              </a:prstGeom>
              <a:noFill/>
              <a:ln w="9525">
                <a:noFill/>
                <a:miter lim="800000"/>
                <a:headEnd/>
                <a:tailEnd/>
              </a:ln>
              <a:effectLst/>
            </p:spPr>
            <p:txBody>
              <a:bodyPr wrap="none">
                <a:spAutoFit/>
              </a:bodyPr>
              <a:lstStyle/>
              <a:p>
                <a:pPr algn="l">
                  <a:defRPr/>
                </a:pPr>
                <a:r>
                  <a:rPr lang="en-US" dirty="0">
                    <a:solidFill>
                      <a:schemeClr val="bg1"/>
                    </a:solidFill>
                    <a:effectLst>
                      <a:outerShdw blurRad="38100" dist="38100" dir="2700000" algn="tl">
                        <a:srgbClr val="000000"/>
                      </a:outerShdw>
                    </a:effectLst>
                    <a:latin typeface="Arial" pitchFamily="34" charset="0"/>
                  </a:rPr>
                  <a:t>e</a:t>
                </a:r>
                <a:r>
                  <a:rPr lang="en-US" baseline="30000" dirty="0">
                    <a:solidFill>
                      <a:schemeClr val="bg1"/>
                    </a:solidFill>
                    <a:effectLst>
                      <a:outerShdw blurRad="38100" dist="38100" dir="2700000" algn="tl">
                        <a:srgbClr val="000000"/>
                      </a:outerShdw>
                    </a:effectLst>
                    <a:latin typeface="Arial" pitchFamily="34" charset="0"/>
                  </a:rPr>
                  <a:t>-</a:t>
                </a:r>
                <a:endParaRPr lang="en-US" sz="2400" dirty="0">
                  <a:solidFill>
                    <a:schemeClr val="bg1"/>
                  </a:solidFill>
                  <a:effectLst>
                    <a:outerShdw blurRad="38100" dist="38100" dir="2700000" algn="tl">
                      <a:srgbClr val="000000"/>
                    </a:outerShdw>
                  </a:effectLst>
                  <a:latin typeface="Arial" pitchFamily="34" charset="0"/>
                </a:endParaRPr>
              </a:p>
            </p:txBody>
          </p:sp>
        </p:grpSp>
        <p:grpSp>
          <p:nvGrpSpPr>
            <p:cNvPr id="45099" name="Group 1035"/>
            <p:cNvGrpSpPr>
              <a:grpSpLocks/>
            </p:cNvGrpSpPr>
            <p:nvPr/>
          </p:nvGrpSpPr>
          <p:grpSpPr bwMode="auto">
            <a:xfrm>
              <a:off x="432" y="3518"/>
              <a:ext cx="960" cy="551"/>
              <a:chOff x="432" y="3312"/>
              <a:chExt cx="960" cy="813"/>
            </a:xfrm>
          </p:grpSpPr>
          <p:sp>
            <p:nvSpPr>
              <p:cNvPr id="211980" name="Text Box 1036"/>
              <p:cNvSpPr txBox="1">
                <a:spLocks noChangeArrowheads="1"/>
              </p:cNvSpPr>
              <p:nvPr/>
            </p:nvSpPr>
            <p:spPr bwMode="auto">
              <a:xfrm>
                <a:off x="432" y="3698"/>
                <a:ext cx="960" cy="427"/>
              </a:xfrm>
              <a:prstGeom prst="rect">
                <a:avLst/>
              </a:prstGeom>
              <a:noFill/>
              <a:ln w="9525">
                <a:noFill/>
                <a:miter lim="800000"/>
                <a:headEnd/>
                <a:tailEnd/>
              </a:ln>
              <a:effectLst/>
            </p:spPr>
            <p:txBody>
              <a:bodyPr>
                <a:spAutoFit/>
              </a:bodyPr>
              <a:lstStyle/>
              <a:p>
                <a:pPr>
                  <a:spcBef>
                    <a:spcPct val="50000"/>
                  </a:spcBef>
                  <a:defRPr/>
                </a:pPr>
                <a:r>
                  <a:rPr lang="en-US" sz="2400" dirty="0">
                    <a:solidFill>
                      <a:schemeClr val="bg1"/>
                    </a:solidFill>
                    <a:effectLst>
                      <a:outerShdw blurRad="38100" dist="38100" dir="2700000" algn="tl">
                        <a:srgbClr val="000000"/>
                      </a:outerShdw>
                    </a:effectLst>
                    <a:latin typeface="Arial" pitchFamily="34" charset="0"/>
                  </a:rPr>
                  <a:t>Hydrogen</a:t>
                </a:r>
              </a:p>
            </p:txBody>
          </p:sp>
          <p:grpSp>
            <p:nvGrpSpPr>
              <p:cNvPr id="45101" name="Group 1037"/>
              <p:cNvGrpSpPr>
                <a:grpSpLocks/>
              </p:cNvGrpSpPr>
              <p:nvPr/>
            </p:nvGrpSpPr>
            <p:grpSpPr bwMode="auto">
              <a:xfrm>
                <a:off x="796" y="3312"/>
                <a:ext cx="308" cy="477"/>
                <a:chOff x="690" y="3360"/>
                <a:chExt cx="462" cy="477"/>
              </a:xfrm>
            </p:grpSpPr>
            <p:sp>
              <p:nvSpPr>
                <p:cNvPr id="211982" name="Text Box 1038"/>
                <p:cNvSpPr txBox="1">
                  <a:spLocks noChangeArrowheads="1"/>
                </p:cNvSpPr>
                <p:nvPr/>
              </p:nvSpPr>
              <p:spPr bwMode="auto">
                <a:xfrm>
                  <a:off x="768" y="3410"/>
                  <a:ext cx="384" cy="427"/>
                </a:xfrm>
                <a:prstGeom prst="rect">
                  <a:avLst/>
                </a:prstGeom>
                <a:noFill/>
                <a:ln w="9525">
                  <a:noFill/>
                  <a:miter lim="800000"/>
                  <a:headEnd/>
                  <a:tailEnd/>
                </a:ln>
                <a:effectLst/>
              </p:spPr>
              <p:txBody>
                <a:bodyPr>
                  <a:spAutoFit/>
                </a:bodyPr>
                <a:lstStyle/>
                <a:p>
                  <a:pPr algn="l">
                    <a:spcBef>
                      <a:spcPct val="50000"/>
                    </a:spcBef>
                    <a:defRPr/>
                  </a:pPr>
                  <a:r>
                    <a:rPr lang="en-US" sz="2400" dirty="0">
                      <a:solidFill>
                        <a:schemeClr val="bg1"/>
                      </a:solidFill>
                      <a:effectLst>
                        <a:outerShdw blurRad="38100" dist="38100" dir="2700000" algn="tl">
                          <a:srgbClr val="000000"/>
                        </a:outerShdw>
                      </a:effectLst>
                      <a:latin typeface="Arial" pitchFamily="34" charset="0"/>
                    </a:rPr>
                    <a:t>H</a:t>
                  </a:r>
                </a:p>
              </p:txBody>
            </p:sp>
            <p:sp>
              <p:nvSpPr>
                <p:cNvPr id="45103" name="Text Box 1039"/>
                <p:cNvSpPr txBox="1">
                  <a:spLocks noChangeArrowheads="1"/>
                </p:cNvSpPr>
                <p:nvPr/>
              </p:nvSpPr>
              <p:spPr bwMode="auto">
                <a:xfrm>
                  <a:off x="690" y="3601"/>
                  <a:ext cx="174" cy="229"/>
                </a:xfrm>
                <a:prstGeom prst="rect">
                  <a:avLst/>
                </a:prstGeom>
                <a:noFill/>
                <a:ln w="9525">
                  <a:noFill/>
                  <a:miter lim="800000"/>
                  <a:headEnd/>
                  <a:tailEnd/>
                </a:ln>
              </p:spPr>
              <p:txBody>
                <a:bodyPr>
                  <a:spAutoFit/>
                </a:bodyPr>
                <a:lstStyle/>
                <a:p>
                  <a:pPr algn="l">
                    <a:spcBef>
                      <a:spcPct val="50000"/>
                    </a:spcBef>
                  </a:pPr>
                  <a:r>
                    <a:rPr lang="en-US" sz="1000">
                      <a:solidFill>
                        <a:schemeClr val="bg1"/>
                      </a:solidFill>
                      <a:latin typeface="Arial" charset="0"/>
                    </a:rPr>
                    <a:t>1</a:t>
                  </a:r>
                </a:p>
              </p:txBody>
            </p:sp>
            <p:sp>
              <p:nvSpPr>
                <p:cNvPr id="45104" name="Text Box 1040"/>
                <p:cNvSpPr txBox="1">
                  <a:spLocks noChangeArrowheads="1"/>
                </p:cNvSpPr>
                <p:nvPr/>
              </p:nvSpPr>
              <p:spPr bwMode="auto">
                <a:xfrm>
                  <a:off x="690" y="3360"/>
                  <a:ext cx="174" cy="227"/>
                </a:xfrm>
                <a:prstGeom prst="rect">
                  <a:avLst/>
                </a:prstGeom>
                <a:noFill/>
                <a:ln w="9525">
                  <a:noFill/>
                  <a:miter lim="800000"/>
                  <a:headEnd/>
                  <a:tailEnd/>
                </a:ln>
              </p:spPr>
              <p:txBody>
                <a:bodyPr>
                  <a:spAutoFit/>
                </a:bodyPr>
                <a:lstStyle/>
                <a:p>
                  <a:pPr algn="l">
                    <a:spcBef>
                      <a:spcPct val="50000"/>
                    </a:spcBef>
                  </a:pPr>
                  <a:r>
                    <a:rPr lang="en-US" sz="1000">
                      <a:solidFill>
                        <a:schemeClr val="bg1"/>
                      </a:solidFill>
                      <a:latin typeface="Arial" charset="0"/>
                    </a:rPr>
                    <a:t>1</a:t>
                  </a:r>
                </a:p>
              </p:txBody>
            </p:sp>
          </p:grpSp>
        </p:grpSp>
      </p:grpSp>
      <p:grpSp>
        <p:nvGrpSpPr>
          <p:cNvPr id="45060" name="Group 1041"/>
          <p:cNvGrpSpPr>
            <a:grpSpLocks/>
          </p:cNvGrpSpPr>
          <p:nvPr/>
        </p:nvGrpSpPr>
        <p:grpSpPr bwMode="auto">
          <a:xfrm>
            <a:off x="6553200" y="4035425"/>
            <a:ext cx="2057400" cy="2376488"/>
            <a:chOff x="4032" y="2590"/>
            <a:chExt cx="1296" cy="1470"/>
          </a:xfrm>
        </p:grpSpPr>
        <p:sp>
          <p:nvSpPr>
            <p:cNvPr id="45078" name="Oval 1042"/>
            <p:cNvSpPr>
              <a:spLocks noChangeArrowheads="1"/>
            </p:cNvSpPr>
            <p:nvPr/>
          </p:nvSpPr>
          <p:spPr bwMode="auto">
            <a:xfrm>
              <a:off x="4032" y="2640"/>
              <a:ext cx="1296" cy="878"/>
            </a:xfrm>
            <a:prstGeom prst="ellipse">
              <a:avLst/>
            </a:prstGeom>
            <a:noFill/>
            <a:ln w="9525">
              <a:solidFill>
                <a:schemeClr val="bg2"/>
              </a:solidFill>
              <a:round/>
              <a:headEnd/>
              <a:tailEnd/>
            </a:ln>
          </p:spPr>
          <p:txBody>
            <a:bodyPr wrap="none" anchor="ctr"/>
            <a:lstStyle/>
            <a:p>
              <a:endParaRPr lang="en-US"/>
            </a:p>
          </p:txBody>
        </p:sp>
        <p:grpSp>
          <p:nvGrpSpPr>
            <p:cNvPr id="45079" name="Group 1043"/>
            <p:cNvGrpSpPr>
              <a:grpSpLocks/>
            </p:cNvGrpSpPr>
            <p:nvPr/>
          </p:nvGrpSpPr>
          <p:grpSpPr bwMode="auto">
            <a:xfrm>
              <a:off x="4272" y="2928"/>
              <a:ext cx="466" cy="298"/>
              <a:chOff x="4272" y="2928"/>
              <a:chExt cx="466" cy="298"/>
            </a:xfrm>
          </p:grpSpPr>
          <p:sp>
            <p:nvSpPr>
              <p:cNvPr id="45094" name="Oval 1044"/>
              <p:cNvSpPr>
                <a:spLocks noChangeArrowheads="1"/>
              </p:cNvSpPr>
              <p:nvPr/>
            </p:nvSpPr>
            <p:spPr bwMode="auto">
              <a:xfrm>
                <a:off x="4272" y="2998"/>
                <a:ext cx="336" cy="228"/>
              </a:xfrm>
              <a:prstGeom prst="ellipse">
                <a:avLst/>
              </a:prstGeom>
              <a:noFill/>
              <a:ln w="9525">
                <a:solidFill>
                  <a:schemeClr val="bg2"/>
                </a:solidFill>
                <a:round/>
                <a:headEnd/>
                <a:tailEnd/>
              </a:ln>
            </p:spPr>
            <p:txBody>
              <a:bodyPr wrap="none" anchor="ctr"/>
              <a:lstStyle/>
              <a:p>
                <a:endParaRPr lang="en-US"/>
              </a:p>
            </p:txBody>
          </p:sp>
          <p:sp>
            <p:nvSpPr>
              <p:cNvPr id="211989" name="Text Box 1045"/>
              <p:cNvSpPr txBox="1">
                <a:spLocks noChangeArrowheads="1"/>
              </p:cNvSpPr>
              <p:nvPr/>
            </p:nvSpPr>
            <p:spPr bwMode="auto">
              <a:xfrm>
                <a:off x="4320" y="2928"/>
                <a:ext cx="418" cy="293"/>
              </a:xfrm>
              <a:prstGeom prst="rect">
                <a:avLst/>
              </a:prstGeom>
              <a:noFill/>
              <a:ln w="9525">
                <a:noFill/>
                <a:miter lim="800000"/>
                <a:headEnd/>
                <a:tailEnd/>
              </a:ln>
              <a:effectLst/>
            </p:spPr>
            <p:txBody>
              <a:bodyPr>
                <a:spAutoFit/>
              </a:bodyPr>
              <a:lstStyle/>
              <a:p>
                <a:pPr algn="l">
                  <a:spcBef>
                    <a:spcPct val="50000"/>
                  </a:spcBef>
                  <a:defRPr/>
                </a:pPr>
                <a:r>
                  <a:rPr lang="en-US" sz="2400" dirty="0">
                    <a:solidFill>
                      <a:schemeClr val="bg1"/>
                    </a:solidFill>
                    <a:effectLst>
                      <a:outerShdw blurRad="38100" dist="38100" dir="2700000" algn="tl">
                        <a:srgbClr val="000000"/>
                      </a:outerShdw>
                    </a:effectLst>
                    <a:latin typeface="Arial" pitchFamily="34" charset="0"/>
                  </a:rPr>
                  <a:t>p</a:t>
                </a:r>
                <a:r>
                  <a:rPr lang="en-US" sz="2400" baseline="30000" dirty="0">
                    <a:solidFill>
                      <a:schemeClr val="bg1"/>
                    </a:solidFill>
                    <a:effectLst>
                      <a:outerShdw blurRad="38100" dist="38100" dir="2700000" algn="tl">
                        <a:srgbClr val="000000"/>
                      </a:outerShdw>
                    </a:effectLst>
                    <a:latin typeface="Arial" pitchFamily="34" charset="0"/>
                  </a:rPr>
                  <a:t>+</a:t>
                </a:r>
                <a:endParaRPr lang="en-US" sz="2400" dirty="0">
                  <a:solidFill>
                    <a:schemeClr val="bg1"/>
                  </a:solidFill>
                  <a:effectLst>
                    <a:outerShdw blurRad="38100" dist="38100" dir="2700000" algn="tl">
                      <a:srgbClr val="000000"/>
                    </a:outerShdw>
                  </a:effectLst>
                  <a:latin typeface="Arial" pitchFamily="34" charset="0"/>
                </a:endParaRPr>
              </a:p>
            </p:txBody>
          </p:sp>
        </p:grpSp>
        <p:grpSp>
          <p:nvGrpSpPr>
            <p:cNvPr id="45080" name="Group 1046"/>
            <p:cNvGrpSpPr>
              <a:grpSpLocks/>
            </p:cNvGrpSpPr>
            <p:nvPr/>
          </p:nvGrpSpPr>
          <p:grpSpPr bwMode="auto">
            <a:xfrm>
              <a:off x="4560" y="3069"/>
              <a:ext cx="336" cy="286"/>
              <a:chOff x="4560" y="3069"/>
              <a:chExt cx="336" cy="286"/>
            </a:xfrm>
          </p:grpSpPr>
          <p:sp>
            <p:nvSpPr>
              <p:cNvPr id="45092" name="Oval 1047"/>
              <p:cNvSpPr>
                <a:spLocks noChangeArrowheads="1"/>
              </p:cNvSpPr>
              <p:nvPr/>
            </p:nvSpPr>
            <p:spPr bwMode="auto">
              <a:xfrm>
                <a:off x="4560" y="3127"/>
                <a:ext cx="336" cy="228"/>
              </a:xfrm>
              <a:prstGeom prst="ellipse">
                <a:avLst/>
              </a:prstGeom>
              <a:solidFill>
                <a:srgbClr val="FF9900">
                  <a:alpha val="50195"/>
                </a:srgbClr>
              </a:solidFill>
              <a:ln w="9525">
                <a:solidFill>
                  <a:schemeClr val="bg2"/>
                </a:solidFill>
                <a:round/>
                <a:headEnd/>
                <a:tailEnd/>
              </a:ln>
            </p:spPr>
            <p:txBody>
              <a:bodyPr wrap="none" anchor="ctr"/>
              <a:lstStyle/>
              <a:p>
                <a:endParaRPr lang="en-US"/>
              </a:p>
            </p:txBody>
          </p:sp>
          <p:sp>
            <p:nvSpPr>
              <p:cNvPr id="211992" name="Text Box 1048"/>
              <p:cNvSpPr txBox="1">
                <a:spLocks noChangeArrowheads="1"/>
              </p:cNvSpPr>
              <p:nvPr/>
            </p:nvSpPr>
            <p:spPr bwMode="auto">
              <a:xfrm>
                <a:off x="4608" y="3069"/>
                <a:ext cx="223" cy="283"/>
              </a:xfrm>
              <a:prstGeom prst="rect">
                <a:avLst/>
              </a:prstGeom>
              <a:noFill/>
              <a:ln w="9525">
                <a:noFill/>
                <a:miter lim="800000"/>
                <a:headEnd/>
                <a:tailEnd/>
              </a:ln>
              <a:effectLst/>
            </p:spPr>
            <p:txBody>
              <a:bodyPr wrap="none">
                <a:spAutoFit/>
              </a:bodyPr>
              <a:lstStyle/>
              <a:p>
                <a:pPr algn="l">
                  <a:defRPr/>
                </a:pPr>
                <a:r>
                  <a:rPr lang="en-US" sz="2400" dirty="0">
                    <a:solidFill>
                      <a:schemeClr val="bg1"/>
                    </a:solidFill>
                    <a:effectLst>
                      <a:outerShdw blurRad="38100" dist="38100" dir="2700000" algn="tl">
                        <a:srgbClr val="000000"/>
                      </a:outerShdw>
                    </a:effectLst>
                    <a:latin typeface="Arial" pitchFamily="34" charset="0"/>
                  </a:rPr>
                  <a:t>n</a:t>
                </a:r>
              </a:p>
            </p:txBody>
          </p:sp>
        </p:grpSp>
        <p:grpSp>
          <p:nvGrpSpPr>
            <p:cNvPr id="45081" name="Group 1049"/>
            <p:cNvGrpSpPr>
              <a:grpSpLocks/>
            </p:cNvGrpSpPr>
            <p:nvPr/>
          </p:nvGrpSpPr>
          <p:grpSpPr bwMode="auto">
            <a:xfrm>
              <a:off x="4560" y="2831"/>
              <a:ext cx="336" cy="282"/>
              <a:chOff x="4560" y="2831"/>
              <a:chExt cx="336" cy="282"/>
            </a:xfrm>
          </p:grpSpPr>
          <p:sp>
            <p:nvSpPr>
              <p:cNvPr id="45090" name="Oval 1050"/>
              <p:cNvSpPr>
                <a:spLocks noChangeArrowheads="1"/>
              </p:cNvSpPr>
              <p:nvPr/>
            </p:nvSpPr>
            <p:spPr bwMode="auto">
              <a:xfrm>
                <a:off x="4560" y="2867"/>
                <a:ext cx="336" cy="228"/>
              </a:xfrm>
              <a:prstGeom prst="ellipse">
                <a:avLst/>
              </a:prstGeom>
              <a:solidFill>
                <a:srgbClr val="FF9900">
                  <a:alpha val="50195"/>
                </a:srgbClr>
              </a:solidFill>
              <a:ln w="9525">
                <a:solidFill>
                  <a:schemeClr val="bg2"/>
                </a:solidFill>
                <a:round/>
                <a:headEnd/>
                <a:tailEnd/>
              </a:ln>
            </p:spPr>
            <p:txBody>
              <a:bodyPr wrap="none" anchor="ctr"/>
              <a:lstStyle/>
              <a:p>
                <a:endParaRPr lang="en-US"/>
              </a:p>
            </p:txBody>
          </p:sp>
          <p:sp>
            <p:nvSpPr>
              <p:cNvPr id="211995" name="Text Box 1051"/>
              <p:cNvSpPr txBox="1">
                <a:spLocks noChangeArrowheads="1"/>
              </p:cNvSpPr>
              <p:nvPr/>
            </p:nvSpPr>
            <p:spPr bwMode="auto">
              <a:xfrm>
                <a:off x="4608" y="2831"/>
                <a:ext cx="223" cy="292"/>
              </a:xfrm>
              <a:prstGeom prst="rect">
                <a:avLst/>
              </a:prstGeom>
              <a:noFill/>
              <a:ln w="9525">
                <a:noFill/>
                <a:miter lim="800000"/>
                <a:headEnd/>
                <a:tailEnd/>
              </a:ln>
              <a:effectLst/>
            </p:spPr>
            <p:txBody>
              <a:bodyPr wrap="none">
                <a:spAutoFit/>
              </a:bodyPr>
              <a:lstStyle/>
              <a:p>
                <a:pPr algn="l">
                  <a:defRPr/>
                </a:pPr>
                <a:r>
                  <a:rPr lang="en-US" sz="2400" dirty="0">
                    <a:solidFill>
                      <a:schemeClr val="bg1"/>
                    </a:solidFill>
                    <a:effectLst>
                      <a:outerShdw blurRad="38100" dist="38100" dir="2700000" algn="tl">
                        <a:srgbClr val="000000"/>
                      </a:outerShdw>
                    </a:effectLst>
                    <a:latin typeface="Arial" pitchFamily="34" charset="0"/>
                  </a:rPr>
                  <a:t>n</a:t>
                </a:r>
              </a:p>
            </p:txBody>
          </p:sp>
        </p:grpSp>
        <p:grpSp>
          <p:nvGrpSpPr>
            <p:cNvPr id="45082" name="Group 1052"/>
            <p:cNvGrpSpPr>
              <a:grpSpLocks/>
            </p:cNvGrpSpPr>
            <p:nvPr/>
          </p:nvGrpSpPr>
          <p:grpSpPr bwMode="auto">
            <a:xfrm>
              <a:off x="4896" y="2590"/>
              <a:ext cx="288" cy="246"/>
              <a:chOff x="4896" y="2590"/>
              <a:chExt cx="288" cy="246"/>
            </a:xfrm>
          </p:grpSpPr>
          <p:sp>
            <p:nvSpPr>
              <p:cNvPr id="45088" name="Oval 1053"/>
              <p:cNvSpPr>
                <a:spLocks noChangeArrowheads="1"/>
              </p:cNvSpPr>
              <p:nvPr/>
            </p:nvSpPr>
            <p:spPr bwMode="auto">
              <a:xfrm>
                <a:off x="4896" y="2640"/>
                <a:ext cx="288" cy="195"/>
              </a:xfrm>
              <a:prstGeom prst="ellipse">
                <a:avLst/>
              </a:prstGeom>
              <a:solidFill>
                <a:srgbClr val="808080">
                  <a:alpha val="50195"/>
                </a:srgbClr>
              </a:solidFill>
              <a:ln w="9525">
                <a:solidFill>
                  <a:schemeClr val="bg2"/>
                </a:solidFill>
                <a:round/>
                <a:headEnd/>
                <a:tailEnd/>
              </a:ln>
            </p:spPr>
            <p:txBody>
              <a:bodyPr wrap="none" anchor="ctr"/>
              <a:lstStyle/>
              <a:p>
                <a:endParaRPr lang="en-US"/>
              </a:p>
            </p:txBody>
          </p:sp>
          <p:sp>
            <p:nvSpPr>
              <p:cNvPr id="211998" name="Text Box 1054"/>
              <p:cNvSpPr txBox="1">
                <a:spLocks noChangeArrowheads="1"/>
              </p:cNvSpPr>
              <p:nvPr/>
            </p:nvSpPr>
            <p:spPr bwMode="auto">
              <a:xfrm>
                <a:off x="4944" y="2590"/>
                <a:ext cx="240" cy="246"/>
              </a:xfrm>
              <a:prstGeom prst="rect">
                <a:avLst/>
              </a:prstGeom>
              <a:noFill/>
              <a:ln w="9525">
                <a:noFill/>
                <a:miter lim="800000"/>
                <a:headEnd/>
                <a:tailEnd/>
              </a:ln>
              <a:effectLst/>
            </p:spPr>
            <p:txBody>
              <a:bodyPr wrap="none">
                <a:spAutoFit/>
              </a:bodyPr>
              <a:lstStyle/>
              <a:p>
                <a:pPr algn="l">
                  <a:defRPr/>
                </a:pPr>
                <a:r>
                  <a:rPr lang="en-US" dirty="0">
                    <a:solidFill>
                      <a:schemeClr val="bg1"/>
                    </a:solidFill>
                    <a:effectLst>
                      <a:outerShdw blurRad="38100" dist="38100" dir="2700000" algn="tl">
                        <a:srgbClr val="000000"/>
                      </a:outerShdw>
                    </a:effectLst>
                    <a:latin typeface="Arial" pitchFamily="34" charset="0"/>
                  </a:rPr>
                  <a:t>e</a:t>
                </a:r>
                <a:r>
                  <a:rPr lang="en-US" baseline="30000" dirty="0">
                    <a:solidFill>
                      <a:schemeClr val="bg1"/>
                    </a:solidFill>
                    <a:effectLst>
                      <a:outerShdw blurRad="38100" dist="38100" dir="2700000" algn="tl">
                        <a:srgbClr val="000000"/>
                      </a:outerShdw>
                    </a:effectLst>
                    <a:latin typeface="Arial" pitchFamily="34" charset="0"/>
                  </a:rPr>
                  <a:t>-</a:t>
                </a:r>
                <a:endParaRPr lang="en-US" sz="2400" dirty="0">
                  <a:solidFill>
                    <a:schemeClr val="bg1"/>
                  </a:solidFill>
                  <a:effectLst>
                    <a:outerShdw blurRad="38100" dist="38100" dir="2700000" algn="tl">
                      <a:srgbClr val="000000"/>
                    </a:outerShdw>
                  </a:effectLst>
                  <a:latin typeface="Arial" pitchFamily="34" charset="0"/>
                </a:endParaRPr>
              </a:p>
            </p:txBody>
          </p:sp>
        </p:grpSp>
        <p:sp>
          <p:nvSpPr>
            <p:cNvPr id="211999" name="Text Box 1055"/>
            <p:cNvSpPr txBox="1">
              <a:spLocks noChangeArrowheads="1"/>
            </p:cNvSpPr>
            <p:nvPr/>
          </p:nvSpPr>
          <p:spPr bwMode="auto">
            <a:xfrm>
              <a:off x="4224" y="3777"/>
              <a:ext cx="1104" cy="283"/>
            </a:xfrm>
            <a:prstGeom prst="rect">
              <a:avLst/>
            </a:prstGeom>
            <a:noFill/>
            <a:ln w="9525">
              <a:noFill/>
              <a:miter lim="800000"/>
              <a:headEnd/>
              <a:tailEnd/>
            </a:ln>
            <a:effectLst/>
          </p:spPr>
          <p:txBody>
            <a:bodyPr>
              <a:spAutoFit/>
            </a:bodyPr>
            <a:lstStyle/>
            <a:p>
              <a:pPr>
                <a:spcBef>
                  <a:spcPct val="50000"/>
                </a:spcBef>
                <a:defRPr/>
              </a:pPr>
              <a:r>
                <a:rPr lang="en-US" sz="2400" dirty="0">
                  <a:solidFill>
                    <a:schemeClr val="bg1"/>
                  </a:solidFill>
                  <a:effectLst>
                    <a:outerShdw blurRad="38100" dist="38100" dir="2700000" algn="tl">
                      <a:srgbClr val="000000"/>
                    </a:outerShdw>
                  </a:effectLst>
                  <a:latin typeface="Arial" pitchFamily="34" charset="0"/>
                </a:rPr>
                <a:t>Tritium</a:t>
              </a:r>
            </a:p>
          </p:txBody>
        </p:sp>
        <p:grpSp>
          <p:nvGrpSpPr>
            <p:cNvPr id="45084" name="Group 1056"/>
            <p:cNvGrpSpPr>
              <a:grpSpLocks/>
            </p:cNvGrpSpPr>
            <p:nvPr/>
          </p:nvGrpSpPr>
          <p:grpSpPr bwMode="auto">
            <a:xfrm>
              <a:off x="4608" y="3501"/>
              <a:ext cx="480" cy="314"/>
              <a:chOff x="720" y="3360"/>
              <a:chExt cx="432" cy="465"/>
            </a:xfrm>
          </p:grpSpPr>
          <p:sp>
            <p:nvSpPr>
              <p:cNvPr id="212001" name="Text Box 1057"/>
              <p:cNvSpPr txBox="1">
                <a:spLocks noChangeArrowheads="1"/>
              </p:cNvSpPr>
              <p:nvPr/>
            </p:nvSpPr>
            <p:spPr bwMode="auto">
              <a:xfrm>
                <a:off x="768" y="3404"/>
                <a:ext cx="384" cy="420"/>
              </a:xfrm>
              <a:prstGeom prst="rect">
                <a:avLst/>
              </a:prstGeom>
              <a:noFill/>
              <a:ln w="9525">
                <a:noFill/>
                <a:miter lim="800000"/>
                <a:headEnd/>
                <a:tailEnd/>
              </a:ln>
              <a:effectLst/>
            </p:spPr>
            <p:txBody>
              <a:bodyPr>
                <a:spAutoFit/>
              </a:bodyPr>
              <a:lstStyle/>
              <a:p>
                <a:pPr algn="l">
                  <a:spcBef>
                    <a:spcPct val="50000"/>
                  </a:spcBef>
                  <a:defRPr/>
                </a:pPr>
                <a:r>
                  <a:rPr lang="en-US" sz="2400" dirty="0">
                    <a:solidFill>
                      <a:schemeClr val="bg1"/>
                    </a:solidFill>
                    <a:effectLst>
                      <a:outerShdw blurRad="38100" dist="38100" dir="2700000" algn="tl">
                        <a:srgbClr val="000000"/>
                      </a:outerShdw>
                    </a:effectLst>
                    <a:latin typeface="Arial" pitchFamily="34" charset="0"/>
                  </a:rPr>
                  <a:t>H</a:t>
                </a:r>
              </a:p>
            </p:txBody>
          </p:sp>
          <p:sp>
            <p:nvSpPr>
              <p:cNvPr id="45086" name="Text Box 1058"/>
              <p:cNvSpPr txBox="1">
                <a:spLocks noChangeArrowheads="1"/>
              </p:cNvSpPr>
              <p:nvPr/>
            </p:nvSpPr>
            <p:spPr bwMode="auto">
              <a:xfrm>
                <a:off x="720" y="3601"/>
                <a:ext cx="116" cy="224"/>
              </a:xfrm>
              <a:prstGeom prst="rect">
                <a:avLst/>
              </a:prstGeom>
              <a:noFill/>
              <a:ln w="9525">
                <a:noFill/>
                <a:miter lim="800000"/>
                <a:headEnd/>
                <a:tailEnd/>
              </a:ln>
            </p:spPr>
            <p:txBody>
              <a:bodyPr>
                <a:spAutoFit/>
              </a:bodyPr>
              <a:lstStyle/>
              <a:p>
                <a:pPr algn="l">
                  <a:spcBef>
                    <a:spcPct val="50000"/>
                  </a:spcBef>
                </a:pPr>
                <a:r>
                  <a:rPr lang="en-US" sz="1000">
                    <a:solidFill>
                      <a:schemeClr val="bg1"/>
                    </a:solidFill>
                    <a:latin typeface="Arial" charset="0"/>
                  </a:rPr>
                  <a:t>1</a:t>
                </a:r>
              </a:p>
            </p:txBody>
          </p:sp>
          <p:sp>
            <p:nvSpPr>
              <p:cNvPr id="45087" name="Text Box 1059"/>
              <p:cNvSpPr txBox="1">
                <a:spLocks noChangeArrowheads="1"/>
              </p:cNvSpPr>
              <p:nvPr/>
            </p:nvSpPr>
            <p:spPr bwMode="auto">
              <a:xfrm>
                <a:off x="720" y="3360"/>
                <a:ext cx="116" cy="224"/>
              </a:xfrm>
              <a:prstGeom prst="rect">
                <a:avLst/>
              </a:prstGeom>
              <a:noFill/>
              <a:ln w="9525">
                <a:noFill/>
                <a:miter lim="800000"/>
                <a:headEnd/>
                <a:tailEnd/>
              </a:ln>
            </p:spPr>
            <p:txBody>
              <a:bodyPr>
                <a:spAutoFit/>
              </a:bodyPr>
              <a:lstStyle/>
              <a:p>
                <a:pPr algn="l">
                  <a:spcBef>
                    <a:spcPct val="50000"/>
                  </a:spcBef>
                </a:pPr>
                <a:r>
                  <a:rPr lang="en-US" sz="1000">
                    <a:solidFill>
                      <a:schemeClr val="bg1"/>
                    </a:solidFill>
                    <a:latin typeface="Arial" charset="0"/>
                  </a:rPr>
                  <a:t>3</a:t>
                </a:r>
              </a:p>
            </p:txBody>
          </p:sp>
        </p:grpSp>
      </p:grpSp>
      <p:grpSp>
        <p:nvGrpSpPr>
          <p:cNvPr id="45061" name="Group 1060"/>
          <p:cNvGrpSpPr>
            <a:grpSpLocks/>
          </p:cNvGrpSpPr>
          <p:nvPr/>
        </p:nvGrpSpPr>
        <p:grpSpPr bwMode="auto">
          <a:xfrm>
            <a:off x="6629400" y="1139825"/>
            <a:ext cx="2209800" cy="2260600"/>
            <a:chOff x="2256" y="2638"/>
            <a:chExt cx="1296" cy="1428"/>
          </a:xfrm>
        </p:grpSpPr>
        <p:grpSp>
          <p:nvGrpSpPr>
            <p:cNvPr id="45063" name="Group 1061"/>
            <p:cNvGrpSpPr>
              <a:grpSpLocks/>
            </p:cNvGrpSpPr>
            <p:nvPr/>
          </p:nvGrpSpPr>
          <p:grpSpPr bwMode="auto">
            <a:xfrm>
              <a:off x="2736" y="3520"/>
              <a:ext cx="480" cy="323"/>
              <a:chOff x="720" y="3363"/>
              <a:chExt cx="432" cy="476"/>
            </a:xfrm>
          </p:grpSpPr>
          <p:sp>
            <p:nvSpPr>
              <p:cNvPr id="212006" name="Text Box 1062"/>
              <p:cNvSpPr txBox="1">
                <a:spLocks noChangeArrowheads="1"/>
              </p:cNvSpPr>
              <p:nvPr/>
            </p:nvSpPr>
            <p:spPr bwMode="auto">
              <a:xfrm>
                <a:off x="768" y="3415"/>
                <a:ext cx="384" cy="424"/>
              </a:xfrm>
              <a:prstGeom prst="rect">
                <a:avLst/>
              </a:prstGeom>
              <a:noFill/>
              <a:ln w="9525">
                <a:noFill/>
                <a:miter lim="800000"/>
                <a:headEnd/>
                <a:tailEnd/>
              </a:ln>
              <a:effectLst/>
            </p:spPr>
            <p:txBody>
              <a:bodyPr>
                <a:spAutoFit/>
              </a:bodyPr>
              <a:lstStyle/>
              <a:p>
                <a:pPr algn="l">
                  <a:spcBef>
                    <a:spcPct val="50000"/>
                  </a:spcBef>
                  <a:defRPr/>
                </a:pPr>
                <a:r>
                  <a:rPr lang="en-US" sz="2400" dirty="0">
                    <a:solidFill>
                      <a:schemeClr val="bg1"/>
                    </a:solidFill>
                    <a:effectLst>
                      <a:outerShdw blurRad="38100" dist="38100" dir="2700000" algn="tl">
                        <a:srgbClr val="000000"/>
                      </a:outerShdw>
                    </a:effectLst>
                    <a:latin typeface="Arial" pitchFamily="34" charset="0"/>
                  </a:rPr>
                  <a:t>H</a:t>
                </a:r>
              </a:p>
            </p:txBody>
          </p:sp>
          <p:sp>
            <p:nvSpPr>
              <p:cNvPr id="45076" name="Text Box 1063"/>
              <p:cNvSpPr txBox="1">
                <a:spLocks noChangeArrowheads="1"/>
              </p:cNvSpPr>
              <p:nvPr/>
            </p:nvSpPr>
            <p:spPr bwMode="auto">
              <a:xfrm>
                <a:off x="720" y="3605"/>
                <a:ext cx="116" cy="228"/>
              </a:xfrm>
              <a:prstGeom prst="rect">
                <a:avLst/>
              </a:prstGeom>
              <a:noFill/>
              <a:ln w="9525">
                <a:noFill/>
                <a:miter lim="800000"/>
                <a:headEnd/>
                <a:tailEnd/>
              </a:ln>
            </p:spPr>
            <p:txBody>
              <a:bodyPr>
                <a:spAutoFit/>
              </a:bodyPr>
              <a:lstStyle/>
              <a:p>
                <a:pPr algn="l">
                  <a:spcBef>
                    <a:spcPct val="50000"/>
                  </a:spcBef>
                </a:pPr>
                <a:r>
                  <a:rPr lang="en-US" sz="1000">
                    <a:solidFill>
                      <a:schemeClr val="bg1"/>
                    </a:solidFill>
                    <a:latin typeface="Arial" charset="0"/>
                  </a:rPr>
                  <a:t>1</a:t>
                </a:r>
              </a:p>
            </p:txBody>
          </p:sp>
          <p:sp>
            <p:nvSpPr>
              <p:cNvPr id="45077" name="Text Box 1064"/>
              <p:cNvSpPr txBox="1">
                <a:spLocks noChangeArrowheads="1"/>
              </p:cNvSpPr>
              <p:nvPr/>
            </p:nvSpPr>
            <p:spPr bwMode="auto">
              <a:xfrm>
                <a:off x="720" y="3363"/>
                <a:ext cx="116" cy="228"/>
              </a:xfrm>
              <a:prstGeom prst="rect">
                <a:avLst/>
              </a:prstGeom>
              <a:noFill/>
              <a:ln w="9525">
                <a:noFill/>
                <a:miter lim="800000"/>
                <a:headEnd/>
                <a:tailEnd/>
              </a:ln>
            </p:spPr>
            <p:txBody>
              <a:bodyPr>
                <a:spAutoFit/>
              </a:bodyPr>
              <a:lstStyle/>
              <a:p>
                <a:pPr algn="l">
                  <a:spcBef>
                    <a:spcPct val="50000"/>
                  </a:spcBef>
                </a:pPr>
                <a:r>
                  <a:rPr lang="en-US" sz="1000">
                    <a:solidFill>
                      <a:schemeClr val="bg1"/>
                    </a:solidFill>
                    <a:latin typeface="Arial" charset="0"/>
                  </a:rPr>
                  <a:t>2</a:t>
                </a:r>
              </a:p>
            </p:txBody>
          </p:sp>
        </p:grpSp>
        <p:sp>
          <p:nvSpPr>
            <p:cNvPr id="45064" name="Oval 1065"/>
            <p:cNvSpPr>
              <a:spLocks noChangeArrowheads="1"/>
            </p:cNvSpPr>
            <p:nvPr/>
          </p:nvSpPr>
          <p:spPr bwMode="auto">
            <a:xfrm>
              <a:off x="2256" y="2640"/>
              <a:ext cx="1296" cy="878"/>
            </a:xfrm>
            <a:prstGeom prst="ellipse">
              <a:avLst/>
            </a:prstGeom>
            <a:noFill/>
            <a:ln w="9525">
              <a:solidFill>
                <a:schemeClr val="bg2"/>
              </a:solidFill>
              <a:round/>
              <a:headEnd/>
              <a:tailEnd/>
            </a:ln>
          </p:spPr>
          <p:txBody>
            <a:bodyPr wrap="none" anchor="ctr"/>
            <a:lstStyle/>
            <a:p>
              <a:endParaRPr lang="en-US"/>
            </a:p>
          </p:txBody>
        </p:sp>
        <p:grpSp>
          <p:nvGrpSpPr>
            <p:cNvPr id="45065" name="Group 1066"/>
            <p:cNvGrpSpPr>
              <a:grpSpLocks/>
            </p:cNvGrpSpPr>
            <p:nvPr/>
          </p:nvGrpSpPr>
          <p:grpSpPr bwMode="auto">
            <a:xfrm>
              <a:off x="2736" y="2783"/>
              <a:ext cx="466" cy="289"/>
              <a:chOff x="2736" y="2783"/>
              <a:chExt cx="466" cy="289"/>
            </a:xfrm>
          </p:grpSpPr>
          <p:sp>
            <p:nvSpPr>
              <p:cNvPr id="45073" name="Oval 1067"/>
              <p:cNvSpPr>
                <a:spLocks noChangeArrowheads="1"/>
              </p:cNvSpPr>
              <p:nvPr/>
            </p:nvSpPr>
            <p:spPr bwMode="auto">
              <a:xfrm>
                <a:off x="2736" y="2845"/>
                <a:ext cx="336" cy="227"/>
              </a:xfrm>
              <a:prstGeom prst="ellipse">
                <a:avLst/>
              </a:prstGeom>
              <a:noFill/>
              <a:ln w="9525">
                <a:solidFill>
                  <a:schemeClr val="bg2"/>
                </a:solidFill>
                <a:round/>
                <a:headEnd/>
                <a:tailEnd/>
              </a:ln>
            </p:spPr>
            <p:txBody>
              <a:bodyPr wrap="none" anchor="ctr"/>
              <a:lstStyle/>
              <a:p>
                <a:endParaRPr lang="en-US"/>
              </a:p>
            </p:txBody>
          </p:sp>
          <p:sp>
            <p:nvSpPr>
              <p:cNvPr id="212012" name="Text Box 1068"/>
              <p:cNvSpPr txBox="1">
                <a:spLocks noChangeArrowheads="1"/>
              </p:cNvSpPr>
              <p:nvPr/>
            </p:nvSpPr>
            <p:spPr bwMode="auto">
              <a:xfrm>
                <a:off x="2789" y="2783"/>
                <a:ext cx="412" cy="289"/>
              </a:xfrm>
              <a:prstGeom prst="rect">
                <a:avLst/>
              </a:prstGeom>
              <a:noFill/>
              <a:ln w="9525">
                <a:noFill/>
                <a:miter lim="800000"/>
                <a:headEnd/>
                <a:tailEnd/>
              </a:ln>
              <a:effectLst/>
            </p:spPr>
            <p:txBody>
              <a:bodyPr>
                <a:spAutoFit/>
              </a:bodyPr>
              <a:lstStyle/>
              <a:p>
                <a:pPr algn="l">
                  <a:spcBef>
                    <a:spcPct val="50000"/>
                  </a:spcBef>
                  <a:defRPr/>
                </a:pPr>
                <a:r>
                  <a:rPr lang="en-US" sz="2400" dirty="0">
                    <a:solidFill>
                      <a:schemeClr val="bg1"/>
                    </a:solidFill>
                    <a:effectLst>
                      <a:outerShdw blurRad="38100" dist="38100" dir="2700000" algn="tl">
                        <a:srgbClr val="000000"/>
                      </a:outerShdw>
                    </a:effectLst>
                    <a:latin typeface="Arial" pitchFamily="34" charset="0"/>
                  </a:rPr>
                  <a:t>p</a:t>
                </a:r>
                <a:r>
                  <a:rPr lang="en-US" sz="2400" baseline="30000" dirty="0">
                    <a:solidFill>
                      <a:schemeClr val="bg1"/>
                    </a:solidFill>
                    <a:effectLst>
                      <a:outerShdw blurRad="38100" dist="38100" dir="2700000" algn="tl">
                        <a:srgbClr val="000000"/>
                      </a:outerShdw>
                    </a:effectLst>
                    <a:latin typeface="Arial" pitchFamily="34" charset="0"/>
                  </a:rPr>
                  <a:t>+</a:t>
                </a:r>
                <a:endParaRPr lang="en-US" sz="2400" dirty="0">
                  <a:solidFill>
                    <a:schemeClr val="bg1"/>
                  </a:solidFill>
                  <a:effectLst>
                    <a:outerShdw blurRad="38100" dist="38100" dir="2700000" algn="tl">
                      <a:srgbClr val="000000"/>
                    </a:outerShdw>
                  </a:effectLst>
                  <a:latin typeface="Arial" pitchFamily="34" charset="0"/>
                </a:endParaRPr>
              </a:p>
            </p:txBody>
          </p:sp>
        </p:grpSp>
        <p:grpSp>
          <p:nvGrpSpPr>
            <p:cNvPr id="45066" name="Group 1069"/>
            <p:cNvGrpSpPr>
              <a:grpSpLocks/>
            </p:cNvGrpSpPr>
            <p:nvPr/>
          </p:nvGrpSpPr>
          <p:grpSpPr bwMode="auto">
            <a:xfrm>
              <a:off x="2736" y="3120"/>
              <a:ext cx="336" cy="289"/>
              <a:chOff x="2736" y="3120"/>
              <a:chExt cx="336" cy="289"/>
            </a:xfrm>
          </p:grpSpPr>
          <p:sp>
            <p:nvSpPr>
              <p:cNvPr id="45071" name="Oval 1070"/>
              <p:cNvSpPr>
                <a:spLocks noChangeArrowheads="1"/>
              </p:cNvSpPr>
              <p:nvPr/>
            </p:nvSpPr>
            <p:spPr bwMode="auto">
              <a:xfrm>
                <a:off x="2736" y="3153"/>
                <a:ext cx="336" cy="228"/>
              </a:xfrm>
              <a:prstGeom prst="ellipse">
                <a:avLst/>
              </a:prstGeom>
              <a:solidFill>
                <a:srgbClr val="FF9900">
                  <a:alpha val="50195"/>
                </a:srgbClr>
              </a:solidFill>
              <a:ln w="9525">
                <a:solidFill>
                  <a:schemeClr val="bg2"/>
                </a:solidFill>
                <a:round/>
                <a:headEnd/>
                <a:tailEnd/>
              </a:ln>
            </p:spPr>
            <p:txBody>
              <a:bodyPr wrap="none" anchor="ctr"/>
              <a:lstStyle/>
              <a:p>
                <a:endParaRPr lang="en-US"/>
              </a:p>
            </p:txBody>
          </p:sp>
          <p:sp>
            <p:nvSpPr>
              <p:cNvPr id="212015" name="Text Box 1071"/>
              <p:cNvSpPr txBox="1">
                <a:spLocks noChangeArrowheads="1"/>
              </p:cNvSpPr>
              <p:nvPr/>
            </p:nvSpPr>
            <p:spPr bwMode="auto">
              <a:xfrm>
                <a:off x="2784" y="3120"/>
                <a:ext cx="192" cy="289"/>
              </a:xfrm>
              <a:prstGeom prst="rect">
                <a:avLst/>
              </a:prstGeom>
              <a:noFill/>
              <a:ln w="9525">
                <a:noFill/>
                <a:miter lim="800000"/>
                <a:headEnd/>
                <a:tailEnd/>
              </a:ln>
              <a:effectLst/>
            </p:spPr>
            <p:txBody>
              <a:bodyPr>
                <a:spAutoFit/>
              </a:bodyPr>
              <a:lstStyle/>
              <a:p>
                <a:pPr algn="l">
                  <a:defRPr/>
                </a:pPr>
                <a:r>
                  <a:rPr lang="en-US" sz="2400" dirty="0">
                    <a:solidFill>
                      <a:schemeClr val="bg1"/>
                    </a:solidFill>
                    <a:effectLst>
                      <a:outerShdw blurRad="38100" dist="38100" dir="2700000" algn="tl">
                        <a:srgbClr val="000000"/>
                      </a:outerShdw>
                    </a:effectLst>
                    <a:latin typeface="Arial" pitchFamily="34" charset="0"/>
                  </a:rPr>
                  <a:t>n</a:t>
                </a:r>
              </a:p>
            </p:txBody>
          </p:sp>
        </p:grpSp>
        <p:grpSp>
          <p:nvGrpSpPr>
            <p:cNvPr id="45067" name="Group 1072"/>
            <p:cNvGrpSpPr>
              <a:grpSpLocks/>
            </p:cNvGrpSpPr>
            <p:nvPr/>
          </p:nvGrpSpPr>
          <p:grpSpPr bwMode="auto">
            <a:xfrm>
              <a:off x="3120" y="2638"/>
              <a:ext cx="288" cy="251"/>
              <a:chOff x="3120" y="2638"/>
              <a:chExt cx="288" cy="251"/>
            </a:xfrm>
          </p:grpSpPr>
          <p:sp>
            <p:nvSpPr>
              <p:cNvPr id="45069" name="Oval 1073"/>
              <p:cNvSpPr>
                <a:spLocks noChangeArrowheads="1"/>
              </p:cNvSpPr>
              <p:nvPr/>
            </p:nvSpPr>
            <p:spPr bwMode="auto">
              <a:xfrm>
                <a:off x="3120" y="2688"/>
                <a:ext cx="288" cy="183"/>
              </a:xfrm>
              <a:prstGeom prst="ellipse">
                <a:avLst/>
              </a:prstGeom>
              <a:solidFill>
                <a:srgbClr val="808080">
                  <a:alpha val="50195"/>
                </a:srgbClr>
              </a:solidFill>
              <a:ln w="9525">
                <a:solidFill>
                  <a:schemeClr val="bg2"/>
                </a:solidFill>
                <a:round/>
                <a:headEnd/>
                <a:tailEnd/>
              </a:ln>
            </p:spPr>
            <p:txBody>
              <a:bodyPr wrap="none" anchor="ctr"/>
              <a:lstStyle/>
              <a:p>
                <a:endParaRPr lang="en-US"/>
              </a:p>
            </p:txBody>
          </p:sp>
          <p:sp>
            <p:nvSpPr>
              <p:cNvPr id="212018" name="Text Box 1074"/>
              <p:cNvSpPr txBox="1">
                <a:spLocks noChangeArrowheads="1"/>
              </p:cNvSpPr>
              <p:nvPr/>
            </p:nvSpPr>
            <p:spPr bwMode="auto">
              <a:xfrm>
                <a:off x="3168" y="2638"/>
                <a:ext cx="223" cy="251"/>
              </a:xfrm>
              <a:prstGeom prst="rect">
                <a:avLst/>
              </a:prstGeom>
              <a:noFill/>
              <a:ln w="9525">
                <a:noFill/>
                <a:miter lim="800000"/>
                <a:headEnd/>
                <a:tailEnd/>
              </a:ln>
              <a:effectLst/>
            </p:spPr>
            <p:txBody>
              <a:bodyPr wrap="none">
                <a:spAutoFit/>
              </a:bodyPr>
              <a:lstStyle/>
              <a:p>
                <a:pPr algn="l">
                  <a:defRPr/>
                </a:pPr>
                <a:r>
                  <a:rPr lang="en-US" dirty="0">
                    <a:solidFill>
                      <a:schemeClr val="bg1"/>
                    </a:solidFill>
                    <a:effectLst>
                      <a:outerShdw blurRad="38100" dist="38100" dir="2700000" algn="tl">
                        <a:srgbClr val="000000"/>
                      </a:outerShdw>
                    </a:effectLst>
                    <a:latin typeface="Arial" pitchFamily="34" charset="0"/>
                  </a:rPr>
                  <a:t>e</a:t>
                </a:r>
                <a:r>
                  <a:rPr lang="en-US" baseline="30000" dirty="0">
                    <a:solidFill>
                      <a:schemeClr val="bg1"/>
                    </a:solidFill>
                    <a:effectLst>
                      <a:outerShdw blurRad="38100" dist="38100" dir="2700000" algn="tl">
                        <a:srgbClr val="000000"/>
                      </a:outerShdw>
                    </a:effectLst>
                    <a:latin typeface="Arial" pitchFamily="34" charset="0"/>
                  </a:rPr>
                  <a:t>-</a:t>
                </a:r>
                <a:endParaRPr lang="en-US" sz="2400" dirty="0">
                  <a:solidFill>
                    <a:schemeClr val="bg1"/>
                  </a:solidFill>
                  <a:effectLst>
                    <a:outerShdw blurRad="38100" dist="38100" dir="2700000" algn="tl">
                      <a:srgbClr val="000000"/>
                    </a:outerShdw>
                  </a:effectLst>
                  <a:latin typeface="Arial" pitchFamily="34" charset="0"/>
                </a:endParaRPr>
              </a:p>
            </p:txBody>
          </p:sp>
        </p:grpSp>
        <p:sp>
          <p:nvSpPr>
            <p:cNvPr id="212019" name="Text Box 1075"/>
            <p:cNvSpPr txBox="1">
              <a:spLocks noChangeArrowheads="1"/>
            </p:cNvSpPr>
            <p:nvPr/>
          </p:nvSpPr>
          <p:spPr bwMode="auto">
            <a:xfrm>
              <a:off x="2448" y="3777"/>
              <a:ext cx="960" cy="289"/>
            </a:xfrm>
            <a:prstGeom prst="rect">
              <a:avLst/>
            </a:prstGeom>
            <a:noFill/>
            <a:ln w="9525">
              <a:noFill/>
              <a:miter lim="800000"/>
              <a:headEnd/>
              <a:tailEnd/>
            </a:ln>
            <a:effectLst/>
          </p:spPr>
          <p:txBody>
            <a:bodyPr>
              <a:spAutoFit/>
            </a:bodyPr>
            <a:lstStyle/>
            <a:p>
              <a:pPr>
                <a:spcBef>
                  <a:spcPct val="50000"/>
                </a:spcBef>
                <a:defRPr/>
              </a:pPr>
              <a:r>
                <a:rPr lang="en-US" sz="2400" dirty="0">
                  <a:solidFill>
                    <a:schemeClr val="bg1"/>
                  </a:solidFill>
                  <a:effectLst>
                    <a:outerShdw blurRad="38100" dist="38100" dir="2700000" algn="tl">
                      <a:srgbClr val="000000"/>
                    </a:outerShdw>
                  </a:effectLst>
                  <a:latin typeface="Arial" pitchFamily="34" charset="0"/>
                </a:rPr>
                <a:t>Deuterium</a:t>
              </a:r>
            </a:p>
          </p:txBody>
        </p:sp>
      </p:grpSp>
      <p:sp>
        <p:nvSpPr>
          <p:cNvPr id="45062" name="Rectangle 1076"/>
          <p:cNvSpPr>
            <a:spLocks noGrp="1" noChangeArrowheads="1"/>
          </p:cNvSpPr>
          <p:nvPr>
            <p:ph type="body" idx="1"/>
          </p:nvPr>
        </p:nvSpPr>
        <p:spPr>
          <a:xfrm>
            <a:off x="685800" y="1371600"/>
            <a:ext cx="5791200" cy="2819400"/>
          </a:xfrm>
        </p:spPr>
        <p:txBody>
          <a:bodyPr/>
          <a:lstStyle/>
          <a:p>
            <a:pPr>
              <a:lnSpc>
                <a:spcPct val="90000"/>
              </a:lnSpc>
              <a:spcBef>
                <a:spcPct val="50000"/>
              </a:spcBef>
            </a:pPr>
            <a:r>
              <a:rPr lang="en-US" sz="2600" dirty="0" smtClean="0"/>
              <a:t>ELEMENT:  Number of protons </a:t>
            </a:r>
          </a:p>
          <a:p>
            <a:pPr>
              <a:lnSpc>
                <a:spcPct val="90000"/>
              </a:lnSpc>
              <a:spcBef>
                <a:spcPct val="50000"/>
              </a:spcBef>
            </a:pPr>
            <a:r>
              <a:rPr lang="en-US" sz="2600" dirty="0"/>
              <a:t>NUCLIDE:  </a:t>
            </a:r>
            <a:r>
              <a:rPr lang="en-US" sz="2600" dirty="0" smtClean="0"/>
              <a:t>Element with unique </a:t>
            </a:r>
            <a:r>
              <a:rPr lang="en-US" sz="2600" dirty="0"/>
              <a:t>arrangement of </a:t>
            </a:r>
            <a:r>
              <a:rPr lang="en-US" sz="2600" dirty="0" smtClean="0"/>
              <a:t>protons and neutrons  </a:t>
            </a:r>
          </a:p>
          <a:p>
            <a:pPr>
              <a:lnSpc>
                <a:spcPct val="90000"/>
              </a:lnSpc>
              <a:spcBef>
                <a:spcPct val="50000"/>
              </a:spcBef>
            </a:pPr>
            <a:r>
              <a:rPr lang="en-US" sz="2600" dirty="0" smtClean="0"/>
              <a:t>ISOTOPES:  Same </a:t>
            </a:r>
            <a:r>
              <a:rPr lang="en-US" sz="2600" dirty="0"/>
              <a:t>e</a:t>
            </a:r>
            <a:r>
              <a:rPr lang="en-US" sz="2600" dirty="0" smtClean="0"/>
              <a:t>lement but differing number of neutrons.  </a:t>
            </a:r>
          </a:p>
          <a:p>
            <a:pPr marL="0" indent="0">
              <a:lnSpc>
                <a:spcPct val="90000"/>
              </a:lnSpc>
              <a:spcBef>
                <a:spcPct val="50000"/>
              </a:spcBef>
              <a:buNone/>
            </a:pPr>
            <a:endParaRPr lang="en-US" sz="2600" dirty="0" smtClean="0"/>
          </a:p>
        </p:txBody>
      </p:sp>
      <p:sp>
        <p:nvSpPr>
          <p:cNvPr id="53" name="Slide Number Placeholder 52"/>
          <p:cNvSpPr>
            <a:spLocks noGrp="1"/>
          </p:cNvSpPr>
          <p:nvPr>
            <p:ph type="sldNum" sz="quarter" idx="12"/>
          </p:nvPr>
        </p:nvSpPr>
        <p:spPr/>
        <p:txBody>
          <a:bodyPr/>
          <a:lstStyle/>
          <a:p>
            <a:pPr>
              <a:defRPr/>
            </a:pPr>
            <a:fld id="{6F53CE6B-D316-48F6-A9F3-70C8145D86AC}" type="slidenum">
              <a:rPr lang="en-US" smtClean="0"/>
              <a:pPr>
                <a:defRPr/>
              </a:pPr>
              <a:t>9</a:t>
            </a:fld>
            <a:endParaRPr lang="en-US"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p:txBody>
          <a:bodyPr/>
          <a:lstStyle/>
          <a:p>
            <a:r>
              <a:rPr lang="en-US" smtClean="0"/>
              <a:t>External Exposure</a:t>
            </a:r>
          </a:p>
        </p:txBody>
      </p:sp>
      <p:sp>
        <p:nvSpPr>
          <p:cNvPr id="158723" name="Rectangle 3"/>
          <p:cNvSpPr>
            <a:spLocks noGrp="1" noChangeArrowheads="1"/>
          </p:cNvSpPr>
          <p:nvPr>
            <p:ph type="body" sz="half" idx="1"/>
          </p:nvPr>
        </p:nvSpPr>
        <p:spPr>
          <a:xfrm>
            <a:off x="381000" y="1981200"/>
            <a:ext cx="8305800" cy="1676400"/>
          </a:xfrm>
        </p:spPr>
        <p:txBody>
          <a:bodyPr/>
          <a:lstStyle/>
          <a:p>
            <a:pPr>
              <a:buFontTx/>
              <a:buNone/>
            </a:pPr>
            <a:r>
              <a:rPr lang="en-US" smtClean="0"/>
              <a:t>	Exposure is controlled by three basic principles:  </a:t>
            </a:r>
          </a:p>
        </p:txBody>
      </p:sp>
      <p:sp>
        <p:nvSpPr>
          <p:cNvPr id="201732" name="Rectangle 4"/>
          <p:cNvSpPr>
            <a:spLocks noGrp="1" noChangeArrowheads="1"/>
          </p:cNvSpPr>
          <p:nvPr>
            <p:ph type="body" sz="half" idx="2"/>
          </p:nvPr>
        </p:nvSpPr>
        <p:spPr>
          <a:xfrm>
            <a:off x="2895600" y="3200400"/>
            <a:ext cx="3810000" cy="2133600"/>
          </a:xfrm>
        </p:spPr>
        <p:txBody>
          <a:bodyPr/>
          <a:lstStyle/>
          <a:p>
            <a:pPr algn="ctr">
              <a:buFontTx/>
              <a:buNone/>
            </a:pPr>
            <a:r>
              <a:rPr lang="en-US" sz="3600" smtClean="0">
                <a:solidFill>
                  <a:srgbClr val="FF99FF"/>
                </a:solidFill>
              </a:rPr>
              <a:t>Time </a:t>
            </a:r>
          </a:p>
          <a:p>
            <a:pPr algn="ctr">
              <a:buFontTx/>
              <a:buNone/>
            </a:pPr>
            <a:r>
              <a:rPr lang="en-US" sz="3600" smtClean="0">
                <a:solidFill>
                  <a:srgbClr val="CCFF99"/>
                </a:solidFill>
              </a:rPr>
              <a:t>Distance</a:t>
            </a:r>
          </a:p>
          <a:p>
            <a:pPr algn="ctr">
              <a:buFontTx/>
              <a:buNone/>
            </a:pPr>
            <a:r>
              <a:rPr lang="en-US" sz="3600" smtClean="0">
                <a:solidFill>
                  <a:srgbClr val="FF6699"/>
                </a:solidFill>
              </a:rPr>
              <a:t>Shielding</a:t>
            </a:r>
          </a:p>
        </p:txBody>
      </p:sp>
      <p:sp>
        <p:nvSpPr>
          <p:cNvPr id="5" name="Slide Number Placeholder 4"/>
          <p:cNvSpPr>
            <a:spLocks noGrp="1"/>
          </p:cNvSpPr>
          <p:nvPr>
            <p:ph type="sldNum" sz="quarter" idx="12"/>
          </p:nvPr>
        </p:nvSpPr>
        <p:spPr/>
        <p:txBody>
          <a:bodyPr/>
          <a:lstStyle/>
          <a:p>
            <a:pPr>
              <a:defRPr/>
            </a:pPr>
            <a:fld id="{743E77C2-AEA3-44A8-9027-FBCCDECA7FAE}" type="slidenum">
              <a:rPr lang="en-US" smtClean="0"/>
              <a:pPr>
                <a:defRPr/>
              </a:pPr>
              <a:t>90</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1732">
                                            <p:txEl>
                                              <p:pRg st="0" end="0"/>
                                            </p:txEl>
                                          </p:spTgt>
                                        </p:tgtEl>
                                        <p:attrNameLst>
                                          <p:attrName>style.visibility</p:attrName>
                                        </p:attrNameLst>
                                      </p:cBhvr>
                                      <p:to>
                                        <p:strVal val="visible"/>
                                      </p:to>
                                    </p:set>
                                    <p:anim calcmode="lin" valueType="num">
                                      <p:cBhvr additive="base">
                                        <p:cTn id="7" dur="500" fill="hold"/>
                                        <p:tgtEl>
                                          <p:spTgt spid="2017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173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1732">
                                            <p:txEl>
                                              <p:pRg st="1" end="1"/>
                                            </p:txEl>
                                          </p:spTgt>
                                        </p:tgtEl>
                                        <p:attrNameLst>
                                          <p:attrName>style.visibility</p:attrName>
                                        </p:attrNameLst>
                                      </p:cBhvr>
                                      <p:to>
                                        <p:strVal val="visible"/>
                                      </p:to>
                                    </p:set>
                                    <p:anim calcmode="lin" valueType="num">
                                      <p:cBhvr additive="base">
                                        <p:cTn id="13" dur="500" fill="hold"/>
                                        <p:tgtEl>
                                          <p:spTgt spid="20173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173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01732">
                                            <p:txEl>
                                              <p:pRg st="2" end="2"/>
                                            </p:txEl>
                                          </p:spTgt>
                                        </p:tgtEl>
                                        <p:attrNameLst>
                                          <p:attrName>style.visibility</p:attrName>
                                        </p:attrNameLst>
                                      </p:cBhvr>
                                      <p:to>
                                        <p:strVal val="visible"/>
                                      </p:to>
                                    </p:set>
                                    <p:anim calcmode="lin" valueType="num">
                                      <p:cBhvr additive="base">
                                        <p:cTn id="19" dur="500" fill="hold"/>
                                        <p:tgtEl>
                                          <p:spTgt spid="20173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1732">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2"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685800" y="381000"/>
            <a:ext cx="7772400" cy="838200"/>
          </a:xfrm>
        </p:spPr>
        <p:txBody>
          <a:bodyPr/>
          <a:lstStyle/>
          <a:p>
            <a:r>
              <a:rPr lang="en-US" smtClean="0"/>
              <a:t>Time</a:t>
            </a:r>
          </a:p>
        </p:txBody>
      </p:sp>
      <p:graphicFrame>
        <p:nvGraphicFramePr>
          <p:cNvPr id="6146" name="Object 3"/>
          <p:cNvGraphicFramePr>
            <a:graphicFrameLocks noGrp="1" noChangeAspect="1"/>
          </p:cNvGraphicFramePr>
          <p:nvPr>
            <p:ph type="clipArt" sz="half" idx="1"/>
          </p:nvPr>
        </p:nvGraphicFramePr>
        <p:xfrm>
          <a:off x="457200" y="1752600"/>
          <a:ext cx="3286125" cy="3733800"/>
        </p:xfrm>
        <a:graphic>
          <a:graphicData uri="http://schemas.openxmlformats.org/presentationml/2006/ole">
            <mc:AlternateContent xmlns:mc="http://schemas.openxmlformats.org/markup-compatibility/2006">
              <mc:Choice xmlns:v="urn:schemas-microsoft-com:vml" Requires="v">
                <p:oleObj spid="_x0000_s6174" name="Clip" r:id="rId4" imgW="583560" imgH="662400" progId="MS_ClipArt_Gallery.2">
                  <p:embed/>
                </p:oleObj>
              </mc:Choice>
              <mc:Fallback>
                <p:oleObj name="Clip" r:id="rId4" imgW="583560" imgH="662400" progId="MS_ClipArt_Gallery.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752600"/>
                        <a:ext cx="3286125" cy="373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8" name="Rectangle 4"/>
          <p:cNvSpPr>
            <a:spLocks noGrp="1" noChangeArrowheads="1"/>
          </p:cNvSpPr>
          <p:nvPr>
            <p:ph type="body" sz="half" idx="2"/>
          </p:nvPr>
        </p:nvSpPr>
        <p:spPr>
          <a:xfrm>
            <a:off x="3733800" y="1676400"/>
            <a:ext cx="4648200" cy="4114800"/>
          </a:xfrm>
        </p:spPr>
        <p:txBody>
          <a:bodyPr/>
          <a:lstStyle/>
          <a:p>
            <a:pPr>
              <a:lnSpc>
                <a:spcPct val="90000"/>
              </a:lnSpc>
              <a:buFontTx/>
              <a:buNone/>
            </a:pPr>
            <a:r>
              <a:rPr lang="en-US" smtClean="0"/>
              <a:t>	The amount of exposure an individual receives is directly proportional to the time of exposure.  Therefore, minimize the amount of time spent with a radioactive source.</a:t>
            </a:r>
          </a:p>
        </p:txBody>
      </p:sp>
      <p:sp>
        <p:nvSpPr>
          <p:cNvPr id="5" name="Slide Number Placeholder 4"/>
          <p:cNvSpPr>
            <a:spLocks noGrp="1"/>
          </p:cNvSpPr>
          <p:nvPr>
            <p:ph type="sldNum" sz="quarter" idx="12"/>
          </p:nvPr>
        </p:nvSpPr>
        <p:spPr/>
        <p:txBody>
          <a:bodyPr/>
          <a:lstStyle/>
          <a:p>
            <a:pPr>
              <a:defRPr/>
            </a:pPr>
            <a:fld id="{83755D6E-AA42-4434-8B81-4CB1A78D4D3D}" type="slidenum">
              <a:rPr lang="en-US" smtClean="0"/>
              <a:pPr>
                <a:defRPr/>
              </a:pPr>
              <a:t>91</a:t>
            </a:fld>
            <a:endParaRPr lang="en-US" dirty="0"/>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685800" y="533400"/>
            <a:ext cx="7772400" cy="685800"/>
          </a:xfrm>
        </p:spPr>
        <p:txBody>
          <a:bodyPr/>
          <a:lstStyle/>
          <a:p>
            <a:r>
              <a:rPr lang="en-US" smtClean="0"/>
              <a:t>Distance</a:t>
            </a:r>
          </a:p>
        </p:txBody>
      </p:sp>
      <p:sp>
        <p:nvSpPr>
          <p:cNvPr id="159747" name="Rectangle 3"/>
          <p:cNvSpPr>
            <a:spLocks noGrp="1" noChangeArrowheads="1"/>
          </p:cNvSpPr>
          <p:nvPr>
            <p:ph type="body" sz="half" idx="2"/>
          </p:nvPr>
        </p:nvSpPr>
        <p:spPr>
          <a:xfrm>
            <a:off x="1143000" y="4038600"/>
            <a:ext cx="7086600" cy="2209800"/>
          </a:xfrm>
        </p:spPr>
        <p:txBody>
          <a:bodyPr/>
          <a:lstStyle/>
          <a:p>
            <a:pPr>
              <a:lnSpc>
                <a:spcPct val="90000"/>
              </a:lnSpc>
              <a:buFontTx/>
              <a:buNone/>
            </a:pPr>
            <a:r>
              <a:rPr lang="en-US" sz="2800" smtClean="0"/>
              <a:t>	Exposure from a point source of radiation diminishes according to the inverse square law </a:t>
            </a:r>
            <a:r>
              <a:rPr lang="en-US" i="1" smtClean="0">
                <a:solidFill>
                  <a:srgbClr val="FF0000"/>
                </a:solidFill>
              </a:rPr>
              <a:t>I=I</a:t>
            </a:r>
            <a:r>
              <a:rPr lang="en-US" i="1" baseline="-25000" smtClean="0">
                <a:solidFill>
                  <a:srgbClr val="FF0000"/>
                </a:solidFill>
              </a:rPr>
              <a:t>0</a:t>
            </a:r>
            <a:r>
              <a:rPr lang="en-US" i="1" smtClean="0">
                <a:solidFill>
                  <a:srgbClr val="FF0000"/>
                </a:solidFill>
              </a:rPr>
              <a:t>1/r</a:t>
            </a:r>
            <a:r>
              <a:rPr lang="en-US" i="1" baseline="30000" smtClean="0">
                <a:solidFill>
                  <a:srgbClr val="FF0000"/>
                </a:solidFill>
              </a:rPr>
              <a:t>2</a:t>
            </a:r>
            <a:r>
              <a:rPr lang="en-US" i="1" smtClean="0">
                <a:solidFill>
                  <a:srgbClr val="FF0000"/>
                </a:solidFill>
              </a:rPr>
              <a:t> </a:t>
            </a:r>
            <a:r>
              <a:rPr lang="en-US" smtClean="0"/>
              <a:t>(</a:t>
            </a:r>
            <a:r>
              <a:rPr lang="en-US" sz="2800" smtClean="0"/>
              <a:t>doubling the distance from the source will decrease the exposure fourfold)</a:t>
            </a:r>
          </a:p>
        </p:txBody>
      </p:sp>
      <p:grpSp>
        <p:nvGrpSpPr>
          <p:cNvPr id="159748" name="Group 21"/>
          <p:cNvGrpSpPr>
            <a:grpSpLocks/>
          </p:cNvGrpSpPr>
          <p:nvPr/>
        </p:nvGrpSpPr>
        <p:grpSpPr bwMode="auto">
          <a:xfrm>
            <a:off x="838200" y="1828800"/>
            <a:ext cx="7162800" cy="2057400"/>
            <a:chOff x="864" y="1392"/>
            <a:chExt cx="4368" cy="1296"/>
          </a:xfrm>
        </p:grpSpPr>
        <p:grpSp>
          <p:nvGrpSpPr>
            <p:cNvPr id="159749" name="Group 4"/>
            <p:cNvGrpSpPr>
              <a:grpSpLocks/>
            </p:cNvGrpSpPr>
            <p:nvPr/>
          </p:nvGrpSpPr>
          <p:grpSpPr bwMode="auto">
            <a:xfrm>
              <a:off x="4464" y="1392"/>
              <a:ext cx="768" cy="1008"/>
              <a:chOff x="1467" y="1584"/>
              <a:chExt cx="906" cy="2304"/>
            </a:xfrm>
          </p:grpSpPr>
          <p:sp>
            <p:nvSpPr>
              <p:cNvPr id="159764" name="Freeform 5"/>
              <p:cNvSpPr>
                <a:spLocks/>
              </p:cNvSpPr>
              <p:nvPr/>
            </p:nvSpPr>
            <p:spPr bwMode="auto">
              <a:xfrm>
                <a:off x="1467" y="1949"/>
                <a:ext cx="906" cy="1939"/>
              </a:xfrm>
              <a:custGeom>
                <a:avLst/>
                <a:gdLst>
                  <a:gd name="T0" fmla="*/ 901 w 906"/>
                  <a:gd name="T1" fmla="*/ 807 h 1939"/>
                  <a:gd name="T2" fmla="*/ 876 w 906"/>
                  <a:gd name="T3" fmla="*/ 601 h 1939"/>
                  <a:gd name="T4" fmla="*/ 869 w 906"/>
                  <a:gd name="T5" fmla="*/ 498 h 1939"/>
                  <a:gd name="T6" fmla="*/ 853 w 906"/>
                  <a:gd name="T7" fmla="*/ 397 h 1939"/>
                  <a:gd name="T8" fmla="*/ 830 w 906"/>
                  <a:gd name="T9" fmla="*/ 280 h 1939"/>
                  <a:gd name="T10" fmla="*/ 808 w 906"/>
                  <a:gd name="T11" fmla="*/ 179 h 1939"/>
                  <a:gd name="T12" fmla="*/ 791 w 906"/>
                  <a:gd name="T13" fmla="*/ 129 h 1939"/>
                  <a:gd name="T14" fmla="*/ 754 w 906"/>
                  <a:gd name="T15" fmla="*/ 85 h 1939"/>
                  <a:gd name="T16" fmla="*/ 702 w 906"/>
                  <a:gd name="T17" fmla="*/ 42 h 1939"/>
                  <a:gd name="T18" fmla="*/ 651 w 906"/>
                  <a:gd name="T19" fmla="*/ 11 h 1939"/>
                  <a:gd name="T20" fmla="*/ 628 w 906"/>
                  <a:gd name="T21" fmla="*/ 2 h 1939"/>
                  <a:gd name="T22" fmla="*/ 622 w 906"/>
                  <a:gd name="T23" fmla="*/ 0 h 1939"/>
                  <a:gd name="T24" fmla="*/ 622 w 906"/>
                  <a:gd name="T25" fmla="*/ 2 h 1939"/>
                  <a:gd name="T26" fmla="*/ 622 w 906"/>
                  <a:gd name="T27" fmla="*/ 2 h 1939"/>
                  <a:gd name="T28" fmla="*/ 422 w 906"/>
                  <a:gd name="T29" fmla="*/ 504 h 1939"/>
                  <a:gd name="T30" fmla="*/ 269 w 906"/>
                  <a:gd name="T31" fmla="*/ 11 h 1939"/>
                  <a:gd name="T32" fmla="*/ 246 w 906"/>
                  <a:gd name="T33" fmla="*/ 16 h 1939"/>
                  <a:gd name="T34" fmla="*/ 216 w 906"/>
                  <a:gd name="T35" fmla="*/ 26 h 1939"/>
                  <a:gd name="T36" fmla="*/ 181 w 906"/>
                  <a:gd name="T37" fmla="*/ 55 h 1939"/>
                  <a:gd name="T38" fmla="*/ 149 w 906"/>
                  <a:gd name="T39" fmla="*/ 94 h 1939"/>
                  <a:gd name="T40" fmla="*/ 126 w 906"/>
                  <a:gd name="T41" fmla="*/ 136 h 1939"/>
                  <a:gd name="T42" fmla="*/ 110 w 906"/>
                  <a:gd name="T43" fmla="*/ 176 h 1939"/>
                  <a:gd name="T44" fmla="*/ 96 w 906"/>
                  <a:gd name="T45" fmla="*/ 239 h 1939"/>
                  <a:gd name="T46" fmla="*/ 80 w 906"/>
                  <a:gd name="T47" fmla="*/ 316 h 1939"/>
                  <a:gd name="T48" fmla="*/ 66 w 906"/>
                  <a:gd name="T49" fmla="*/ 388 h 1939"/>
                  <a:gd name="T50" fmla="*/ 48 w 906"/>
                  <a:gd name="T51" fmla="*/ 500 h 1939"/>
                  <a:gd name="T52" fmla="*/ 32 w 906"/>
                  <a:gd name="T53" fmla="*/ 725 h 1939"/>
                  <a:gd name="T54" fmla="*/ 18 w 906"/>
                  <a:gd name="T55" fmla="*/ 821 h 1939"/>
                  <a:gd name="T56" fmla="*/ 12 w 906"/>
                  <a:gd name="T57" fmla="*/ 866 h 1939"/>
                  <a:gd name="T58" fmla="*/ 211 w 906"/>
                  <a:gd name="T59" fmla="*/ 873 h 1939"/>
                  <a:gd name="T60" fmla="*/ 287 w 906"/>
                  <a:gd name="T61" fmla="*/ 1939 h 1939"/>
                  <a:gd name="T62" fmla="*/ 465 w 906"/>
                  <a:gd name="T63" fmla="*/ 1187 h 1939"/>
                  <a:gd name="T64" fmla="*/ 491 w 906"/>
                  <a:gd name="T65" fmla="*/ 1361 h 1939"/>
                  <a:gd name="T66" fmla="*/ 530 w 906"/>
                  <a:gd name="T67" fmla="*/ 1616 h 1939"/>
                  <a:gd name="T68" fmla="*/ 571 w 906"/>
                  <a:gd name="T69" fmla="*/ 1852 h 1939"/>
                  <a:gd name="T70" fmla="*/ 599 w 906"/>
                  <a:gd name="T71" fmla="*/ 1932 h 1939"/>
                  <a:gd name="T72" fmla="*/ 626 w 906"/>
                  <a:gd name="T73" fmla="*/ 1932 h 1939"/>
                  <a:gd name="T74" fmla="*/ 661 w 906"/>
                  <a:gd name="T75" fmla="*/ 1932 h 1939"/>
                  <a:gd name="T76" fmla="*/ 702 w 906"/>
                  <a:gd name="T77" fmla="*/ 1932 h 1939"/>
                  <a:gd name="T78" fmla="*/ 745 w 906"/>
                  <a:gd name="T79" fmla="*/ 1932 h 1939"/>
                  <a:gd name="T80" fmla="*/ 791 w 906"/>
                  <a:gd name="T81" fmla="*/ 1932 h 1939"/>
                  <a:gd name="T82" fmla="*/ 835 w 906"/>
                  <a:gd name="T83" fmla="*/ 1932 h 1939"/>
                  <a:gd name="T84" fmla="*/ 876 w 906"/>
                  <a:gd name="T85" fmla="*/ 1932 h 1939"/>
                  <a:gd name="T86" fmla="*/ 881 w 906"/>
                  <a:gd name="T87" fmla="*/ 1870 h 1939"/>
                  <a:gd name="T88" fmla="*/ 830 w 906"/>
                  <a:gd name="T89" fmla="*/ 1589 h 1939"/>
                  <a:gd name="T90" fmla="*/ 768 w 906"/>
                  <a:gd name="T91" fmla="*/ 1228 h 1939"/>
                  <a:gd name="T92" fmla="*/ 722 w 906"/>
                  <a:gd name="T93" fmla="*/ 937 h 1939"/>
                  <a:gd name="T94" fmla="*/ 725 w 906"/>
                  <a:gd name="T95" fmla="*/ 867 h 1939"/>
                  <a:gd name="T96" fmla="*/ 773 w 906"/>
                  <a:gd name="T97" fmla="*/ 871 h 1939"/>
                  <a:gd name="T98" fmla="*/ 832 w 906"/>
                  <a:gd name="T99" fmla="*/ 873 h 1939"/>
                  <a:gd name="T100" fmla="*/ 886 w 906"/>
                  <a:gd name="T101" fmla="*/ 875 h 193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06"/>
                  <a:gd name="T154" fmla="*/ 0 h 1939"/>
                  <a:gd name="T155" fmla="*/ 906 w 906"/>
                  <a:gd name="T156" fmla="*/ 1939 h 193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06" h="1939">
                    <a:moveTo>
                      <a:pt x="906" y="873"/>
                    </a:moveTo>
                    <a:lnTo>
                      <a:pt x="901" y="807"/>
                    </a:lnTo>
                    <a:lnTo>
                      <a:pt x="888" y="706"/>
                    </a:lnTo>
                    <a:lnTo>
                      <a:pt x="876" y="601"/>
                    </a:lnTo>
                    <a:lnTo>
                      <a:pt x="871" y="529"/>
                    </a:lnTo>
                    <a:lnTo>
                      <a:pt x="869" y="498"/>
                    </a:lnTo>
                    <a:lnTo>
                      <a:pt x="862" y="452"/>
                    </a:lnTo>
                    <a:lnTo>
                      <a:pt x="853" y="397"/>
                    </a:lnTo>
                    <a:lnTo>
                      <a:pt x="842" y="339"/>
                    </a:lnTo>
                    <a:lnTo>
                      <a:pt x="830" y="280"/>
                    </a:lnTo>
                    <a:lnTo>
                      <a:pt x="817" y="225"/>
                    </a:lnTo>
                    <a:lnTo>
                      <a:pt x="808" y="179"/>
                    </a:lnTo>
                    <a:lnTo>
                      <a:pt x="800" y="149"/>
                    </a:lnTo>
                    <a:lnTo>
                      <a:pt x="791" y="129"/>
                    </a:lnTo>
                    <a:lnTo>
                      <a:pt x="775" y="106"/>
                    </a:lnTo>
                    <a:lnTo>
                      <a:pt x="754" y="85"/>
                    </a:lnTo>
                    <a:lnTo>
                      <a:pt x="729" y="62"/>
                    </a:lnTo>
                    <a:lnTo>
                      <a:pt x="702" y="42"/>
                    </a:lnTo>
                    <a:lnTo>
                      <a:pt x="677" y="25"/>
                    </a:lnTo>
                    <a:lnTo>
                      <a:pt x="651" y="11"/>
                    </a:lnTo>
                    <a:lnTo>
                      <a:pt x="629" y="2"/>
                    </a:lnTo>
                    <a:lnTo>
                      <a:pt x="628" y="2"/>
                    </a:lnTo>
                    <a:lnTo>
                      <a:pt x="626" y="0"/>
                    </a:lnTo>
                    <a:lnTo>
                      <a:pt x="622" y="0"/>
                    </a:lnTo>
                    <a:lnTo>
                      <a:pt x="621" y="0"/>
                    </a:lnTo>
                    <a:lnTo>
                      <a:pt x="622" y="2"/>
                    </a:lnTo>
                    <a:lnTo>
                      <a:pt x="622" y="3"/>
                    </a:lnTo>
                    <a:lnTo>
                      <a:pt x="422" y="504"/>
                    </a:lnTo>
                    <a:lnTo>
                      <a:pt x="282" y="9"/>
                    </a:lnTo>
                    <a:lnTo>
                      <a:pt x="269" y="11"/>
                    </a:lnTo>
                    <a:lnTo>
                      <a:pt x="259" y="14"/>
                    </a:lnTo>
                    <a:lnTo>
                      <a:pt x="246" y="16"/>
                    </a:lnTo>
                    <a:lnTo>
                      <a:pt x="234" y="19"/>
                    </a:lnTo>
                    <a:lnTo>
                      <a:pt x="216" y="26"/>
                    </a:lnTo>
                    <a:lnTo>
                      <a:pt x="199" y="39"/>
                    </a:lnTo>
                    <a:lnTo>
                      <a:pt x="181" y="55"/>
                    </a:lnTo>
                    <a:lnTo>
                      <a:pt x="165" y="74"/>
                    </a:lnTo>
                    <a:lnTo>
                      <a:pt x="149" y="94"/>
                    </a:lnTo>
                    <a:lnTo>
                      <a:pt x="137" y="115"/>
                    </a:lnTo>
                    <a:lnTo>
                      <a:pt x="126" y="136"/>
                    </a:lnTo>
                    <a:lnTo>
                      <a:pt x="117" y="154"/>
                    </a:lnTo>
                    <a:lnTo>
                      <a:pt x="110" y="176"/>
                    </a:lnTo>
                    <a:lnTo>
                      <a:pt x="103" y="206"/>
                    </a:lnTo>
                    <a:lnTo>
                      <a:pt x="96" y="239"/>
                    </a:lnTo>
                    <a:lnTo>
                      <a:pt x="89" y="277"/>
                    </a:lnTo>
                    <a:lnTo>
                      <a:pt x="80" y="316"/>
                    </a:lnTo>
                    <a:lnTo>
                      <a:pt x="73" y="353"/>
                    </a:lnTo>
                    <a:lnTo>
                      <a:pt x="66" y="388"/>
                    </a:lnTo>
                    <a:lnTo>
                      <a:pt x="59" y="419"/>
                    </a:lnTo>
                    <a:lnTo>
                      <a:pt x="48" y="500"/>
                    </a:lnTo>
                    <a:lnTo>
                      <a:pt x="39" y="616"/>
                    </a:lnTo>
                    <a:lnTo>
                      <a:pt x="32" y="725"/>
                    </a:lnTo>
                    <a:lnTo>
                      <a:pt x="23" y="791"/>
                    </a:lnTo>
                    <a:lnTo>
                      <a:pt x="18" y="821"/>
                    </a:lnTo>
                    <a:lnTo>
                      <a:pt x="14" y="848"/>
                    </a:lnTo>
                    <a:lnTo>
                      <a:pt x="12" y="866"/>
                    </a:lnTo>
                    <a:lnTo>
                      <a:pt x="12" y="873"/>
                    </a:lnTo>
                    <a:lnTo>
                      <a:pt x="211" y="873"/>
                    </a:lnTo>
                    <a:lnTo>
                      <a:pt x="0" y="1939"/>
                    </a:lnTo>
                    <a:lnTo>
                      <a:pt x="287" y="1939"/>
                    </a:lnTo>
                    <a:lnTo>
                      <a:pt x="461" y="1160"/>
                    </a:lnTo>
                    <a:lnTo>
                      <a:pt x="465" y="1187"/>
                    </a:lnTo>
                    <a:lnTo>
                      <a:pt x="475" y="1258"/>
                    </a:lnTo>
                    <a:lnTo>
                      <a:pt x="491" y="1361"/>
                    </a:lnTo>
                    <a:lnTo>
                      <a:pt x="509" y="1485"/>
                    </a:lnTo>
                    <a:lnTo>
                      <a:pt x="530" y="1616"/>
                    </a:lnTo>
                    <a:lnTo>
                      <a:pt x="551" y="1742"/>
                    </a:lnTo>
                    <a:lnTo>
                      <a:pt x="571" y="1852"/>
                    </a:lnTo>
                    <a:lnTo>
                      <a:pt x="589" y="1932"/>
                    </a:lnTo>
                    <a:lnTo>
                      <a:pt x="599" y="1932"/>
                    </a:lnTo>
                    <a:lnTo>
                      <a:pt x="612" y="1932"/>
                    </a:lnTo>
                    <a:lnTo>
                      <a:pt x="626" y="1932"/>
                    </a:lnTo>
                    <a:lnTo>
                      <a:pt x="642" y="1932"/>
                    </a:lnTo>
                    <a:lnTo>
                      <a:pt x="661" y="1932"/>
                    </a:lnTo>
                    <a:lnTo>
                      <a:pt x="681" y="1932"/>
                    </a:lnTo>
                    <a:lnTo>
                      <a:pt x="702" y="1932"/>
                    </a:lnTo>
                    <a:lnTo>
                      <a:pt x="723" y="1932"/>
                    </a:lnTo>
                    <a:lnTo>
                      <a:pt x="745" y="1932"/>
                    </a:lnTo>
                    <a:lnTo>
                      <a:pt x="768" y="1932"/>
                    </a:lnTo>
                    <a:lnTo>
                      <a:pt x="791" y="1932"/>
                    </a:lnTo>
                    <a:lnTo>
                      <a:pt x="812" y="1932"/>
                    </a:lnTo>
                    <a:lnTo>
                      <a:pt x="835" y="1932"/>
                    </a:lnTo>
                    <a:lnTo>
                      <a:pt x="855" y="1932"/>
                    </a:lnTo>
                    <a:lnTo>
                      <a:pt x="876" y="1932"/>
                    </a:lnTo>
                    <a:lnTo>
                      <a:pt x="894" y="1932"/>
                    </a:lnTo>
                    <a:lnTo>
                      <a:pt x="881" y="1870"/>
                    </a:lnTo>
                    <a:lnTo>
                      <a:pt x="858" y="1749"/>
                    </a:lnTo>
                    <a:lnTo>
                      <a:pt x="830" y="1589"/>
                    </a:lnTo>
                    <a:lnTo>
                      <a:pt x="798" y="1409"/>
                    </a:lnTo>
                    <a:lnTo>
                      <a:pt x="768" y="1228"/>
                    </a:lnTo>
                    <a:lnTo>
                      <a:pt x="741" y="1064"/>
                    </a:lnTo>
                    <a:lnTo>
                      <a:pt x="722" y="937"/>
                    </a:lnTo>
                    <a:lnTo>
                      <a:pt x="713" y="867"/>
                    </a:lnTo>
                    <a:lnTo>
                      <a:pt x="725" y="867"/>
                    </a:lnTo>
                    <a:lnTo>
                      <a:pt x="746" y="869"/>
                    </a:lnTo>
                    <a:lnTo>
                      <a:pt x="773" y="871"/>
                    </a:lnTo>
                    <a:lnTo>
                      <a:pt x="801" y="873"/>
                    </a:lnTo>
                    <a:lnTo>
                      <a:pt x="832" y="873"/>
                    </a:lnTo>
                    <a:lnTo>
                      <a:pt x="862" y="875"/>
                    </a:lnTo>
                    <a:lnTo>
                      <a:pt x="886" y="875"/>
                    </a:lnTo>
                    <a:lnTo>
                      <a:pt x="906" y="873"/>
                    </a:lnTo>
                    <a:close/>
                  </a:path>
                </a:pathLst>
              </a:custGeom>
              <a:solidFill>
                <a:srgbClr val="000000"/>
              </a:solidFill>
              <a:ln w="9525">
                <a:solidFill>
                  <a:srgbClr val="000000"/>
                </a:solidFill>
                <a:round/>
                <a:headEnd/>
                <a:tailEnd/>
              </a:ln>
            </p:spPr>
            <p:txBody>
              <a:bodyPr/>
              <a:lstStyle/>
              <a:p>
                <a:endParaRPr lang="en-US"/>
              </a:p>
            </p:txBody>
          </p:sp>
          <p:sp>
            <p:nvSpPr>
              <p:cNvPr id="159765" name="Oval 6"/>
              <p:cNvSpPr>
                <a:spLocks noChangeArrowheads="1"/>
              </p:cNvSpPr>
              <p:nvPr/>
            </p:nvSpPr>
            <p:spPr bwMode="auto">
              <a:xfrm>
                <a:off x="1632" y="1584"/>
                <a:ext cx="528" cy="336"/>
              </a:xfrm>
              <a:prstGeom prst="ellipse">
                <a:avLst/>
              </a:prstGeom>
              <a:solidFill>
                <a:srgbClr val="000000"/>
              </a:solidFill>
              <a:ln w="9525">
                <a:solidFill>
                  <a:srgbClr val="000000"/>
                </a:solidFill>
                <a:round/>
                <a:headEnd/>
                <a:tailEnd/>
              </a:ln>
            </p:spPr>
            <p:txBody>
              <a:bodyPr wrap="none" anchor="ctr"/>
              <a:lstStyle/>
              <a:p>
                <a:endParaRPr lang="en-US"/>
              </a:p>
            </p:txBody>
          </p:sp>
        </p:grpSp>
        <p:grpSp>
          <p:nvGrpSpPr>
            <p:cNvPr id="159750" name="Group 7"/>
            <p:cNvGrpSpPr>
              <a:grpSpLocks/>
            </p:cNvGrpSpPr>
            <p:nvPr/>
          </p:nvGrpSpPr>
          <p:grpSpPr bwMode="auto">
            <a:xfrm>
              <a:off x="864" y="1728"/>
              <a:ext cx="720" cy="624"/>
              <a:chOff x="4272" y="1680"/>
              <a:chExt cx="720" cy="624"/>
            </a:xfrm>
          </p:grpSpPr>
          <p:grpSp>
            <p:nvGrpSpPr>
              <p:cNvPr id="159755" name="Group 8"/>
              <p:cNvGrpSpPr>
                <a:grpSpLocks/>
              </p:cNvGrpSpPr>
              <p:nvPr/>
            </p:nvGrpSpPr>
            <p:grpSpPr bwMode="auto">
              <a:xfrm>
                <a:off x="4272" y="1680"/>
                <a:ext cx="720" cy="624"/>
                <a:chOff x="3792" y="1728"/>
                <a:chExt cx="720" cy="624"/>
              </a:xfrm>
            </p:grpSpPr>
            <p:sp>
              <p:nvSpPr>
                <p:cNvPr id="159759" name="Oval 9"/>
                <p:cNvSpPr>
                  <a:spLocks noChangeArrowheads="1"/>
                </p:cNvSpPr>
                <p:nvPr/>
              </p:nvSpPr>
              <p:spPr bwMode="auto">
                <a:xfrm>
                  <a:off x="3792" y="1728"/>
                  <a:ext cx="720" cy="624"/>
                </a:xfrm>
                <a:prstGeom prst="ellipse">
                  <a:avLst/>
                </a:prstGeom>
                <a:solidFill>
                  <a:srgbClr val="FFFF00"/>
                </a:solidFill>
                <a:ln w="9525">
                  <a:solidFill>
                    <a:schemeClr val="tx1"/>
                  </a:solidFill>
                  <a:round/>
                  <a:headEnd/>
                  <a:tailEnd/>
                </a:ln>
              </p:spPr>
              <p:txBody>
                <a:bodyPr wrap="none" anchor="ctr"/>
                <a:lstStyle/>
                <a:p>
                  <a:endParaRPr lang="en-US"/>
                </a:p>
              </p:txBody>
            </p:sp>
            <p:grpSp>
              <p:nvGrpSpPr>
                <p:cNvPr id="159760" name="Group 10"/>
                <p:cNvGrpSpPr>
                  <a:grpSpLocks/>
                </p:cNvGrpSpPr>
                <p:nvPr/>
              </p:nvGrpSpPr>
              <p:grpSpPr bwMode="auto">
                <a:xfrm>
                  <a:off x="3911" y="1828"/>
                  <a:ext cx="494" cy="465"/>
                  <a:chOff x="3911" y="1828"/>
                  <a:chExt cx="494" cy="465"/>
                </a:xfrm>
              </p:grpSpPr>
              <p:sp>
                <p:nvSpPr>
                  <p:cNvPr id="159761" name="Arc 11"/>
                  <p:cNvSpPr>
                    <a:spLocks/>
                  </p:cNvSpPr>
                  <p:nvPr/>
                </p:nvSpPr>
                <p:spPr bwMode="auto">
                  <a:xfrm>
                    <a:off x="3911" y="1829"/>
                    <a:ext cx="247" cy="217"/>
                  </a:xfrm>
                  <a:custGeom>
                    <a:avLst/>
                    <a:gdLst>
                      <a:gd name="T0" fmla="*/ 0 w 21600"/>
                      <a:gd name="T1" fmla="*/ 0 h 19243"/>
                      <a:gd name="T2" fmla="*/ 0 w 21600"/>
                      <a:gd name="T3" fmla="*/ 0 h 19243"/>
                      <a:gd name="T4" fmla="*/ 0 w 21600"/>
                      <a:gd name="T5" fmla="*/ 0 h 19243"/>
                      <a:gd name="T6" fmla="*/ 0 60000 65536"/>
                      <a:gd name="T7" fmla="*/ 0 60000 65536"/>
                      <a:gd name="T8" fmla="*/ 0 60000 65536"/>
                      <a:gd name="T9" fmla="*/ 0 w 21600"/>
                      <a:gd name="T10" fmla="*/ 0 h 19243"/>
                      <a:gd name="T11" fmla="*/ 21600 w 21600"/>
                      <a:gd name="T12" fmla="*/ 19243 h 19243"/>
                    </a:gdLst>
                    <a:ahLst/>
                    <a:cxnLst>
                      <a:cxn ang="T6">
                        <a:pos x="T0" y="T1"/>
                      </a:cxn>
                      <a:cxn ang="T7">
                        <a:pos x="T2" y="T3"/>
                      </a:cxn>
                      <a:cxn ang="T8">
                        <a:pos x="T4" y="T5"/>
                      </a:cxn>
                    </a:cxnLst>
                    <a:rect l="T9" t="T10" r="T11" b="T12"/>
                    <a:pathLst>
                      <a:path w="21600" h="19243" fill="none" extrusionOk="0">
                        <a:moveTo>
                          <a:pt x="0" y="19154"/>
                        </a:moveTo>
                        <a:cubicBezTo>
                          <a:pt x="33" y="11065"/>
                          <a:pt x="4582" y="3673"/>
                          <a:pt x="11788" y="-1"/>
                        </a:cubicBezTo>
                      </a:path>
                      <a:path w="21600" h="19243" stroke="0" extrusionOk="0">
                        <a:moveTo>
                          <a:pt x="0" y="19154"/>
                        </a:moveTo>
                        <a:cubicBezTo>
                          <a:pt x="33" y="11065"/>
                          <a:pt x="4582" y="3673"/>
                          <a:pt x="11788" y="-1"/>
                        </a:cubicBezTo>
                        <a:lnTo>
                          <a:pt x="21600" y="19243"/>
                        </a:lnTo>
                        <a:close/>
                      </a:path>
                    </a:pathLst>
                  </a:custGeom>
                  <a:solidFill>
                    <a:srgbClr val="000000"/>
                  </a:solidFill>
                  <a:ln w="9525">
                    <a:solidFill>
                      <a:srgbClr val="000000"/>
                    </a:solidFill>
                    <a:round/>
                    <a:headEnd type="triangle" w="med" len="med"/>
                    <a:tailEnd type="triangle" w="med" len="med"/>
                  </a:ln>
                </p:spPr>
                <p:txBody>
                  <a:bodyPr/>
                  <a:lstStyle/>
                  <a:p>
                    <a:endParaRPr lang="en-US"/>
                  </a:p>
                </p:txBody>
              </p:sp>
              <p:sp>
                <p:nvSpPr>
                  <p:cNvPr id="159762" name="Arc 12"/>
                  <p:cNvSpPr>
                    <a:spLocks/>
                  </p:cNvSpPr>
                  <p:nvPr/>
                </p:nvSpPr>
                <p:spPr bwMode="auto">
                  <a:xfrm>
                    <a:off x="4008" y="2046"/>
                    <a:ext cx="299" cy="247"/>
                  </a:xfrm>
                  <a:custGeom>
                    <a:avLst/>
                    <a:gdLst>
                      <a:gd name="T0" fmla="*/ 0 w 25543"/>
                      <a:gd name="T1" fmla="*/ 0 h 21600"/>
                      <a:gd name="T2" fmla="*/ 0 w 25543"/>
                      <a:gd name="T3" fmla="*/ 0 h 21600"/>
                      <a:gd name="T4" fmla="*/ 0 w 25543"/>
                      <a:gd name="T5" fmla="*/ 0 h 21600"/>
                      <a:gd name="T6" fmla="*/ 0 60000 65536"/>
                      <a:gd name="T7" fmla="*/ 0 60000 65536"/>
                      <a:gd name="T8" fmla="*/ 0 60000 65536"/>
                      <a:gd name="T9" fmla="*/ 0 w 25543"/>
                      <a:gd name="T10" fmla="*/ 0 h 21600"/>
                      <a:gd name="T11" fmla="*/ 25543 w 25543"/>
                      <a:gd name="T12" fmla="*/ 21600 h 21600"/>
                    </a:gdLst>
                    <a:ahLst/>
                    <a:cxnLst>
                      <a:cxn ang="T6">
                        <a:pos x="T0" y="T1"/>
                      </a:cxn>
                      <a:cxn ang="T7">
                        <a:pos x="T2" y="T3"/>
                      </a:cxn>
                      <a:cxn ang="T8">
                        <a:pos x="T4" y="T5"/>
                      </a:cxn>
                    </a:cxnLst>
                    <a:rect l="T9" t="T10" r="T11" b="T12"/>
                    <a:pathLst>
                      <a:path w="25543" h="21600" fill="none" extrusionOk="0">
                        <a:moveTo>
                          <a:pt x="25542" y="17490"/>
                        </a:moveTo>
                        <a:cubicBezTo>
                          <a:pt x="21856" y="20161"/>
                          <a:pt x="17421" y="21599"/>
                          <a:pt x="12869" y="21600"/>
                        </a:cubicBezTo>
                        <a:cubicBezTo>
                          <a:pt x="8234" y="21600"/>
                          <a:pt x="3722" y="20109"/>
                          <a:pt x="0" y="17347"/>
                        </a:cubicBezTo>
                      </a:path>
                      <a:path w="25543" h="21600" stroke="0" extrusionOk="0">
                        <a:moveTo>
                          <a:pt x="25542" y="17490"/>
                        </a:moveTo>
                        <a:cubicBezTo>
                          <a:pt x="21856" y="20161"/>
                          <a:pt x="17421" y="21599"/>
                          <a:pt x="12869" y="21600"/>
                        </a:cubicBezTo>
                        <a:cubicBezTo>
                          <a:pt x="8234" y="21600"/>
                          <a:pt x="3722" y="20109"/>
                          <a:pt x="0" y="17347"/>
                        </a:cubicBezTo>
                        <a:lnTo>
                          <a:pt x="12869" y="0"/>
                        </a:lnTo>
                        <a:close/>
                      </a:path>
                    </a:pathLst>
                  </a:custGeom>
                  <a:solidFill>
                    <a:srgbClr val="000000"/>
                  </a:solidFill>
                  <a:ln w="9525">
                    <a:solidFill>
                      <a:srgbClr val="000000"/>
                    </a:solidFill>
                    <a:round/>
                    <a:headEnd type="triangle" w="med" len="med"/>
                    <a:tailEnd type="triangle" w="med" len="med"/>
                  </a:ln>
                </p:spPr>
                <p:txBody>
                  <a:bodyPr/>
                  <a:lstStyle/>
                  <a:p>
                    <a:endParaRPr lang="en-US"/>
                  </a:p>
                </p:txBody>
              </p:sp>
              <p:sp>
                <p:nvSpPr>
                  <p:cNvPr id="159763" name="Arc 13"/>
                  <p:cNvSpPr>
                    <a:spLocks/>
                  </p:cNvSpPr>
                  <p:nvPr/>
                </p:nvSpPr>
                <p:spPr bwMode="auto">
                  <a:xfrm>
                    <a:off x="4158" y="1828"/>
                    <a:ext cx="247" cy="218"/>
                  </a:xfrm>
                  <a:custGeom>
                    <a:avLst/>
                    <a:gdLst>
                      <a:gd name="T0" fmla="*/ 0 w 21600"/>
                      <a:gd name="T1" fmla="*/ 0 h 19270"/>
                      <a:gd name="T2" fmla="*/ 0 w 21600"/>
                      <a:gd name="T3" fmla="*/ 0 h 19270"/>
                      <a:gd name="T4" fmla="*/ 0 w 21600"/>
                      <a:gd name="T5" fmla="*/ 0 h 19270"/>
                      <a:gd name="T6" fmla="*/ 0 60000 65536"/>
                      <a:gd name="T7" fmla="*/ 0 60000 65536"/>
                      <a:gd name="T8" fmla="*/ 0 60000 65536"/>
                      <a:gd name="T9" fmla="*/ 0 w 21600"/>
                      <a:gd name="T10" fmla="*/ 0 h 19270"/>
                      <a:gd name="T11" fmla="*/ 21600 w 21600"/>
                      <a:gd name="T12" fmla="*/ 19270 h 19270"/>
                    </a:gdLst>
                    <a:ahLst/>
                    <a:cxnLst>
                      <a:cxn ang="T6">
                        <a:pos x="T0" y="T1"/>
                      </a:cxn>
                      <a:cxn ang="T7">
                        <a:pos x="T2" y="T3"/>
                      </a:cxn>
                      <a:cxn ang="T8">
                        <a:pos x="T4" y="T5"/>
                      </a:cxn>
                    </a:cxnLst>
                    <a:rect l="T9" t="T10" r="T11" b="T12"/>
                    <a:pathLst>
                      <a:path w="21600" h="19270" fill="none" extrusionOk="0">
                        <a:moveTo>
                          <a:pt x="9757" y="-1"/>
                        </a:moveTo>
                        <a:cubicBezTo>
                          <a:pt x="16993" y="3663"/>
                          <a:pt x="21566" y="11071"/>
                          <a:pt x="21599" y="19182"/>
                        </a:cubicBezTo>
                      </a:path>
                      <a:path w="21600" h="19270" stroke="0" extrusionOk="0">
                        <a:moveTo>
                          <a:pt x="9757" y="-1"/>
                        </a:moveTo>
                        <a:cubicBezTo>
                          <a:pt x="16993" y="3663"/>
                          <a:pt x="21566" y="11071"/>
                          <a:pt x="21599" y="19182"/>
                        </a:cubicBezTo>
                        <a:lnTo>
                          <a:pt x="0" y="19270"/>
                        </a:lnTo>
                        <a:close/>
                      </a:path>
                    </a:pathLst>
                  </a:custGeom>
                  <a:solidFill>
                    <a:srgbClr val="000000"/>
                  </a:solidFill>
                  <a:ln w="9525">
                    <a:solidFill>
                      <a:srgbClr val="000000"/>
                    </a:solidFill>
                    <a:round/>
                    <a:headEnd type="triangle" w="med" len="med"/>
                    <a:tailEnd type="triangle" w="med" len="med"/>
                  </a:ln>
                </p:spPr>
                <p:txBody>
                  <a:bodyPr/>
                  <a:lstStyle/>
                  <a:p>
                    <a:endParaRPr lang="en-US"/>
                  </a:p>
                </p:txBody>
              </p:sp>
            </p:grpSp>
          </p:grpSp>
          <p:grpSp>
            <p:nvGrpSpPr>
              <p:cNvPr id="159756" name="Group 14"/>
              <p:cNvGrpSpPr>
                <a:grpSpLocks/>
              </p:cNvGrpSpPr>
              <p:nvPr/>
            </p:nvGrpSpPr>
            <p:grpSpPr bwMode="auto">
              <a:xfrm>
                <a:off x="4560" y="1920"/>
                <a:ext cx="144" cy="145"/>
                <a:chOff x="4086" y="1973"/>
                <a:chExt cx="144" cy="145"/>
              </a:xfrm>
            </p:grpSpPr>
            <p:sp>
              <p:nvSpPr>
                <p:cNvPr id="159757" name="Oval 15"/>
                <p:cNvSpPr>
                  <a:spLocks noChangeArrowheads="1"/>
                </p:cNvSpPr>
                <p:nvPr/>
              </p:nvSpPr>
              <p:spPr bwMode="auto">
                <a:xfrm>
                  <a:off x="4086" y="1973"/>
                  <a:ext cx="144" cy="145"/>
                </a:xfrm>
                <a:prstGeom prst="ellipse">
                  <a:avLst/>
                </a:prstGeom>
                <a:solidFill>
                  <a:srgbClr val="FFFF00"/>
                </a:solidFill>
                <a:ln w="9525">
                  <a:noFill/>
                  <a:round/>
                  <a:headEnd/>
                  <a:tailEnd/>
                </a:ln>
              </p:spPr>
              <p:txBody>
                <a:bodyPr/>
                <a:lstStyle/>
                <a:p>
                  <a:endParaRPr lang="en-US"/>
                </a:p>
              </p:txBody>
            </p:sp>
            <p:sp>
              <p:nvSpPr>
                <p:cNvPr id="159758" name="Oval 16"/>
                <p:cNvSpPr>
                  <a:spLocks noChangeArrowheads="1"/>
                </p:cNvSpPr>
                <p:nvPr/>
              </p:nvSpPr>
              <p:spPr bwMode="auto">
                <a:xfrm>
                  <a:off x="4115" y="2002"/>
                  <a:ext cx="86" cy="87"/>
                </a:xfrm>
                <a:prstGeom prst="ellipse">
                  <a:avLst/>
                </a:prstGeom>
                <a:solidFill>
                  <a:srgbClr val="000000"/>
                </a:solidFill>
                <a:ln w="9525">
                  <a:noFill/>
                  <a:round/>
                  <a:headEnd/>
                  <a:tailEnd/>
                </a:ln>
              </p:spPr>
              <p:txBody>
                <a:bodyPr/>
                <a:lstStyle/>
                <a:p>
                  <a:endParaRPr lang="en-US"/>
                </a:p>
              </p:txBody>
            </p:sp>
          </p:grpSp>
        </p:grpSp>
        <p:sp>
          <p:nvSpPr>
            <p:cNvPr id="159751" name="Line 17"/>
            <p:cNvSpPr>
              <a:spLocks noChangeShapeType="1"/>
            </p:cNvSpPr>
            <p:nvPr/>
          </p:nvSpPr>
          <p:spPr bwMode="auto">
            <a:xfrm rot="-17188">
              <a:off x="1775" y="2060"/>
              <a:ext cx="2401" cy="2"/>
            </a:xfrm>
            <a:prstGeom prst="line">
              <a:avLst/>
            </a:prstGeom>
            <a:noFill/>
            <a:ln w="38100">
              <a:solidFill>
                <a:srgbClr val="000000"/>
              </a:solidFill>
              <a:round/>
              <a:headEnd type="triangle" w="med" len="med"/>
              <a:tailEnd type="triangle" w="med" len="med"/>
            </a:ln>
          </p:spPr>
          <p:txBody>
            <a:bodyPr wrap="none" anchor="ctr"/>
            <a:lstStyle/>
            <a:p>
              <a:endParaRPr lang="en-US"/>
            </a:p>
          </p:txBody>
        </p:sp>
        <p:sp>
          <p:nvSpPr>
            <p:cNvPr id="159752" name="Text Box 18"/>
            <p:cNvSpPr txBox="1">
              <a:spLocks noChangeArrowheads="1"/>
            </p:cNvSpPr>
            <p:nvPr/>
          </p:nvSpPr>
          <p:spPr bwMode="auto">
            <a:xfrm>
              <a:off x="864" y="2496"/>
              <a:ext cx="768" cy="192"/>
            </a:xfrm>
            <a:prstGeom prst="rect">
              <a:avLst/>
            </a:prstGeom>
            <a:noFill/>
            <a:ln w="9525">
              <a:noFill/>
              <a:miter lim="800000"/>
              <a:headEnd/>
              <a:tailEnd/>
            </a:ln>
          </p:spPr>
          <p:txBody>
            <a:bodyPr>
              <a:spAutoFit/>
            </a:bodyPr>
            <a:lstStyle/>
            <a:p>
              <a:pPr>
                <a:spcBef>
                  <a:spcPct val="50000"/>
                </a:spcBef>
              </a:pPr>
              <a:r>
                <a:rPr lang="en-US" sz="1400">
                  <a:solidFill>
                    <a:schemeClr val="bg1"/>
                  </a:solidFill>
                  <a:latin typeface="Arial" charset="0"/>
                </a:rPr>
                <a:t>12,000 mR/hr</a:t>
              </a:r>
            </a:p>
          </p:txBody>
        </p:sp>
        <p:sp>
          <p:nvSpPr>
            <p:cNvPr id="34835" name="Text Box 19"/>
            <p:cNvSpPr txBox="1">
              <a:spLocks noChangeArrowheads="1"/>
            </p:cNvSpPr>
            <p:nvPr/>
          </p:nvSpPr>
          <p:spPr bwMode="auto">
            <a:xfrm>
              <a:off x="2448" y="1824"/>
              <a:ext cx="912" cy="192"/>
            </a:xfrm>
            <a:prstGeom prst="rect">
              <a:avLst/>
            </a:prstGeom>
            <a:noFill/>
            <a:ln w="9525">
              <a:noFill/>
              <a:miter lim="800000"/>
              <a:headEnd/>
              <a:tailEnd/>
            </a:ln>
            <a:effectLst/>
          </p:spPr>
          <p:txBody>
            <a:bodyPr>
              <a:spAutoFit/>
            </a:bodyPr>
            <a:lstStyle/>
            <a:p>
              <a:pPr>
                <a:spcBef>
                  <a:spcPct val="50000"/>
                </a:spcBef>
                <a:defRPr/>
              </a:pPr>
              <a:r>
                <a:rPr lang="en-US" sz="1400" dirty="0">
                  <a:solidFill>
                    <a:schemeClr val="bg1"/>
                  </a:solidFill>
                  <a:latin typeface="Arial" pitchFamily="34" charset="0"/>
                </a:rPr>
                <a:t>d= 50 cm</a:t>
              </a:r>
              <a:endParaRPr lang="en-US" sz="1400" dirty="0">
                <a:solidFill>
                  <a:schemeClr val="tx2"/>
                </a:solidFill>
                <a:effectLst>
                  <a:outerShdw blurRad="38100" dist="38100" dir="2700000" algn="tl">
                    <a:srgbClr val="FFFFFF"/>
                  </a:outerShdw>
                </a:effectLst>
                <a:latin typeface="Arial" pitchFamily="34" charset="0"/>
              </a:endParaRPr>
            </a:p>
          </p:txBody>
        </p:sp>
        <p:sp>
          <p:nvSpPr>
            <p:cNvPr id="34836" name="Text Box 20"/>
            <p:cNvSpPr txBox="1">
              <a:spLocks noChangeArrowheads="1"/>
            </p:cNvSpPr>
            <p:nvPr/>
          </p:nvSpPr>
          <p:spPr bwMode="auto">
            <a:xfrm>
              <a:off x="4464" y="2496"/>
              <a:ext cx="768" cy="192"/>
            </a:xfrm>
            <a:prstGeom prst="rect">
              <a:avLst/>
            </a:prstGeom>
            <a:noFill/>
            <a:ln w="9525">
              <a:noFill/>
              <a:miter lim="800000"/>
              <a:headEnd/>
              <a:tailEnd/>
            </a:ln>
            <a:effectLst/>
          </p:spPr>
          <p:txBody>
            <a:bodyPr>
              <a:spAutoFit/>
            </a:bodyPr>
            <a:lstStyle/>
            <a:p>
              <a:pPr>
                <a:spcBef>
                  <a:spcPct val="50000"/>
                </a:spcBef>
                <a:defRPr/>
              </a:pPr>
              <a:r>
                <a:rPr lang="en-US" sz="1400" dirty="0">
                  <a:solidFill>
                    <a:schemeClr val="bg1"/>
                  </a:solidFill>
                  <a:latin typeface="Arial" pitchFamily="34" charset="0"/>
                </a:rPr>
                <a:t>4.8 mR/hr</a:t>
              </a:r>
              <a:endParaRPr lang="en-US" sz="1400" dirty="0">
                <a:solidFill>
                  <a:schemeClr val="tx2"/>
                </a:solidFill>
                <a:effectLst>
                  <a:outerShdw blurRad="38100" dist="38100" dir="2700000" algn="tl">
                    <a:srgbClr val="FFFFFF"/>
                  </a:outerShdw>
                </a:effectLst>
                <a:latin typeface="Arial" pitchFamily="34" charset="0"/>
              </a:endParaRPr>
            </a:p>
          </p:txBody>
        </p:sp>
      </p:grpSp>
      <p:sp>
        <p:nvSpPr>
          <p:cNvPr id="22" name="Slide Number Placeholder 21"/>
          <p:cNvSpPr>
            <a:spLocks noGrp="1"/>
          </p:cNvSpPr>
          <p:nvPr>
            <p:ph type="sldNum" sz="quarter" idx="12"/>
          </p:nvPr>
        </p:nvSpPr>
        <p:spPr/>
        <p:txBody>
          <a:bodyPr/>
          <a:lstStyle/>
          <a:p>
            <a:pPr>
              <a:defRPr/>
            </a:pPr>
            <a:fld id="{83755D6E-AA42-4434-8B81-4CB1A78D4D3D}" type="slidenum">
              <a:rPr lang="en-US" smtClean="0"/>
              <a:pPr>
                <a:defRPr/>
              </a:pPr>
              <a:t>92</a:t>
            </a:fld>
            <a:endParaRPr lang="en-US" dirty="0"/>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685800" y="457200"/>
            <a:ext cx="7772400" cy="1143000"/>
          </a:xfrm>
        </p:spPr>
        <p:txBody>
          <a:bodyPr/>
          <a:lstStyle/>
          <a:p>
            <a:r>
              <a:rPr lang="en-US" smtClean="0"/>
              <a:t>Shielding</a:t>
            </a:r>
          </a:p>
        </p:txBody>
      </p:sp>
      <p:sp>
        <p:nvSpPr>
          <p:cNvPr id="160771" name="Rectangle 3"/>
          <p:cNvSpPr>
            <a:spLocks noGrp="1" noChangeArrowheads="1"/>
          </p:cNvSpPr>
          <p:nvPr>
            <p:ph type="body" sz="half" idx="2"/>
          </p:nvPr>
        </p:nvSpPr>
        <p:spPr>
          <a:xfrm>
            <a:off x="609600" y="4419600"/>
            <a:ext cx="7924800" cy="1981200"/>
          </a:xfrm>
        </p:spPr>
        <p:txBody>
          <a:bodyPr/>
          <a:lstStyle/>
          <a:p>
            <a:pPr>
              <a:buFontTx/>
              <a:buNone/>
            </a:pPr>
            <a:r>
              <a:rPr lang="en-US" sz="2800" smtClean="0"/>
              <a:t>   Any object between you and a source of radiation will provide some shielding.  In general, the more dense an object or material, the better the shield.</a:t>
            </a:r>
          </a:p>
          <a:p>
            <a:pPr>
              <a:buFontTx/>
              <a:buNone/>
            </a:pPr>
            <a:endParaRPr lang="en-US" sz="2800" smtClean="0"/>
          </a:p>
          <a:p>
            <a:pPr>
              <a:buFontTx/>
              <a:buNone/>
            </a:pPr>
            <a:endParaRPr lang="en-US" sz="2800" smtClean="0"/>
          </a:p>
        </p:txBody>
      </p:sp>
      <p:grpSp>
        <p:nvGrpSpPr>
          <p:cNvPr id="160772" name="Group 4"/>
          <p:cNvGrpSpPr>
            <a:grpSpLocks/>
          </p:cNvGrpSpPr>
          <p:nvPr/>
        </p:nvGrpSpPr>
        <p:grpSpPr bwMode="auto">
          <a:xfrm>
            <a:off x="838200" y="1752600"/>
            <a:ext cx="7050088" cy="2133600"/>
            <a:chOff x="144" y="1104"/>
            <a:chExt cx="4441" cy="1344"/>
          </a:xfrm>
        </p:grpSpPr>
        <p:sp>
          <p:nvSpPr>
            <p:cNvPr id="160773" name="Freeform 5"/>
            <p:cNvSpPr>
              <a:spLocks/>
            </p:cNvSpPr>
            <p:nvPr/>
          </p:nvSpPr>
          <p:spPr bwMode="auto">
            <a:xfrm>
              <a:off x="3792" y="1440"/>
              <a:ext cx="793" cy="848"/>
            </a:xfrm>
            <a:custGeom>
              <a:avLst/>
              <a:gdLst>
                <a:gd name="T0" fmla="*/ 272 w 906"/>
                <a:gd name="T1" fmla="*/ 0 h 1939"/>
                <a:gd name="T2" fmla="*/ 264 w 906"/>
                <a:gd name="T3" fmla="*/ 0 h 1939"/>
                <a:gd name="T4" fmla="*/ 261 w 906"/>
                <a:gd name="T5" fmla="*/ 0 h 1939"/>
                <a:gd name="T6" fmla="*/ 257 w 906"/>
                <a:gd name="T7" fmla="*/ 0 h 1939"/>
                <a:gd name="T8" fmla="*/ 249 w 906"/>
                <a:gd name="T9" fmla="*/ 0 h 1939"/>
                <a:gd name="T10" fmla="*/ 243 w 906"/>
                <a:gd name="T11" fmla="*/ 0 h 1939"/>
                <a:gd name="T12" fmla="*/ 238 w 906"/>
                <a:gd name="T13" fmla="*/ 0 h 1939"/>
                <a:gd name="T14" fmla="*/ 228 w 906"/>
                <a:gd name="T15" fmla="*/ 0 h 1939"/>
                <a:gd name="T16" fmla="*/ 212 w 906"/>
                <a:gd name="T17" fmla="*/ 0 h 1939"/>
                <a:gd name="T18" fmla="*/ 196 w 906"/>
                <a:gd name="T19" fmla="*/ 0 h 1939"/>
                <a:gd name="T20" fmla="*/ 189 w 906"/>
                <a:gd name="T21" fmla="*/ 0 h 1939"/>
                <a:gd name="T22" fmla="*/ 187 w 906"/>
                <a:gd name="T23" fmla="*/ 0 h 1939"/>
                <a:gd name="T24" fmla="*/ 187 w 906"/>
                <a:gd name="T25" fmla="*/ 0 h 1939"/>
                <a:gd name="T26" fmla="*/ 187 w 906"/>
                <a:gd name="T27" fmla="*/ 0 h 1939"/>
                <a:gd name="T28" fmla="*/ 127 w 906"/>
                <a:gd name="T29" fmla="*/ 0 h 1939"/>
                <a:gd name="T30" fmla="*/ 81 w 906"/>
                <a:gd name="T31" fmla="*/ 0 h 1939"/>
                <a:gd name="T32" fmla="*/ 74 w 906"/>
                <a:gd name="T33" fmla="*/ 0 h 1939"/>
                <a:gd name="T34" fmla="*/ 65 w 906"/>
                <a:gd name="T35" fmla="*/ 0 h 1939"/>
                <a:gd name="T36" fmla="*/ 54 w 906"/>
                <a:gd name="T37" fmla="*/ 0 h 1939"/>
                <a:gd name="T38" fmla="*/ 46 w 906"/>
                <a:gd name="T39" fmla="*/ 0 h 1939"/>
                <a:gd name="T40" fmla="*/ 39 w 906"/>
                <a:gd name="T41" fmla="*/ 0 h 1939"/>
                <a:gd name="T42" fmla="*/ 34 w 906"/>
                <a:gd name="T43" fmla="*/ 0 h 1939"/>
                <a:gd name="T44" fmla="*/ 30 w 906"/>
                <a:gd name="T45" fmla="*/ 0 h 1939"/>
                <a:gd name="T46" fmla="*/ 24 w 906"/>
                <a:gd name="T47" fmla="*/ 0 h 1939"/>
                <a:gd name="T48" fmla="*/ 20 w 906"/>
                <a:gd name="T49" fmla="*/ 0 h 1939"/>
                <a:gd name="T50" fmla="*/ 15 w 906"/>
                <a:gd name="T51" fmla="*/ 0 h 1939"/>
                <a:gd name="T52" fmla="*/ 10 w 906"/>
                <a:gd name="T53" fmla="*/ 0 h 1939"/>
                <a:gd name="T54" fmla="*/ 6 w 906"/>
                <a:gd name="T55" fmla="*/ 0 h 1939"/>
                <a:gd name="T56" fmla="*/ 4 w 906"/>
                <a:gd name="T57" fmla="*/ 0 h 1939"/>
                <a:gd name="T58" fmla="*/ 64 w 906"/>
                <a:gd name="T59" fmla="*/ 0 h 1939"/>
                <a:gd name="T60" fmla="*/ 88 w 906"/>
                <a:gd name="T61" fmla="*/ 1 h 1939"/>
                <a:gd name="T62" fmla="*/ 140 w 906"/>
                <a:gd name="T63" fmla="*/ 0 h 1939"/>
                <a:gd name="T64" fmla="*/ 148 w 906"/>
                <a:gd name="T65" fmla="*/ 1 h 1939"/>
                <a:gd name="T66" fmla="*/ 159 w 906"/>
                <a:gd name="T67" fmla="*/ 1 h 1939"/>
                <a:gd name="T68" fmla="*/ 172 w 906"/>
                <a:gd name="T69" fmla="*/ 1 h 1939"/>
                <a:gd name="T70" fmla="*/ 181 w 906"/>
                <a:gd name="T71" fmla="*/ 1 h 1939"/>
                <a:gd name="T72" fmla="*/ 189 w 906"/>
                <a:gd name="T73" fmla="*/ 1 h 1939"/>
                <a:gd name="T74" fmla="*/ 200 w 906"/>
                <a:gd name="T75" fmla="*/ 1 h 1939"/>
                <a:gd name="T76" fmla="*/ 212 w 906"/>
                <a:gd name="T77" fmla="*/ 1 h 1939"/>
                <a:gd name="T78" fmla="*/ 224 w 906"/>
                <a:gd name="T79" fmla="*/ 1 h 1939"/>
                <a:gd name="T80" fmla="*/ 238 w 906"/>
                <a:gd name="T81" fmla="*/ 1 h 1939"/>
                <a:gd name="T82" fmla="*/ 251 w 906"/>
                <a:gd name="T83" fmla="*/ 1 h 1939"/>
                <a:gd name="T84" fmla="*/ 264 w 906"/>
                <a:gd name="T85" fmla="*/ 1 h 1939"/>
                <a:gd name="T86" fmla="*/ 266 w 906"/>
                <a:gd name="T87" fmla="*/ 1 h 1939"/>
                <a:gd name="T88" fmla="*/ 249 w 906"/>
                <a:gd name="T89" fmla="*/ 1 h 1939"/>
                <a:gd name="T90" fmla="*/ 232 w 906"/>
                <a:gd name="T91" fmla="*/ 1 h 1939"/>
                <a:gd name="T92" fmla="*/ 218 w 906"/>
                <a:gd name="T93" fmla="*/ 0 h 1939"/>
                <a:gd name="T94" fmla="*/ 218 w 906"/>
                <a:gd name="T95" fmla="*/ 0 h 1939"/>
                <a:gd name="T96" fmla="*/ 233 w 906"/>
                <a:gd name="T97" fmla="*/ 0 h 1939"/>
                <a:gd name="T98" fmla="*/ 250 w 906"/>
                <a:gd name="T99" fmla="*/ 0 h 1939"/>
                <a:gd name="T100" fmla="*/ 266 w 906"/>
                <a:gd name="T101" fmla="*/ 0 h 193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906"/>
                <a:gd name="T154" fmla="*/ 0 h 1939"/>
                <a:gd name="T155" fmla="*/ 906 w 906"/>
                <a:gd name="T156" fmla="*/ 1939 h 193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906" h="1939">
                  <a:moveTo>
                    <a:pt x="906" y="873"/>
                  </a:moveTo>
                  <a:lnTo>
                    <a:pt x="901" y="807"/>
                  </a:lnTo>
                  <a:lnTo>
                    <a:pt x="888" y="706"/>
                  </a:lnTo>
                  <a:lnTo>
                    <a:pt x="876" y="601"/>
                  </a:lnTo>
                  <a:lnTo>
                    <a:pt x="871" y="529"/>
                  </a:lnTo>
                  <a:lnTo>
                    <a:pt x="869" y="498"/>
                  </a:lnTo>
                  <a:lnTo>
                    <a:pt x="862" y="452"/>
                  </a:lnTo>
                  <a:lnTo>
                    <a:pt x="853" y="397"/>
                  </a:lnTo>
                  <a:lnTo>
                    <a:pt x="842" y="339"/>
                  </a:lnTo>
                  <a:lnTo>
                    <a:pt x="830" y="280"/>
                  </a:lnTo>
                  <a:lnTo>
                    <a:pt x="817" y="225"/>
                  </a:lnTo>
                  <a:lnTo>
                    <a:pt x="808" y="179"/>
                  </a:lnTo>
                  <a:lnTo>
                    <a:pt x="800" y="149"/>
                  </a:lnTo>
                  <a:lnTo>
                    <a:pt x="791" y="129"/>
                  </a:lnTo>
                  <a:lnTo>
                    <a:pt x="775" y="106"/>
                  </a:lnTo>
                  <a:lnTo>
                    <a:pt x="754" y="85"/>
                  </a:lnTo>
                  <a:lnTo>
                    <a:pt x="729" y="62"/>
                  </a:lnTo>
                  <a:lnTo>
                    <a:pt x="702" y="42"/>
                  </a:lnTo>
                  <a:lnTo>
                    <a:pt x="677" y="25"/>
                  </a:lnTo>
                  <a:lnTo>
                    <a:pt x="651" y="11"/>
                  </a:lnTo>
                  <a:lnTo>
                    <a:pt x="629" y="2"/>
                  </a:lnTo>
                  <a:lnTo>
                    <a:pt x="628" y="2"/>
                  </a:lnTo>
                  <a:lnTo>
                    <a:pt x="626" y="0"/>
                  </a:lnTo>
                  <a:lnTo>
                    <a:pt x="622" y="0"/>
                  </a:lnTo>
                  <a:lnTo>
                    <a:pt x="621" y="0"/>
                  </a:lnTo>
                  <a:lnTo>
                    <a:pt x="622" y="2"/>
                  </a:lnTo>
                  <a:lnTo>
                    <a:pt x="622" y="3"/>
                  </a:lnTo>
                  <a:lnTo>
                    <a:pt x="422" y="504"/>
                  </a:lnTo>
                  <a:lnTo>
                    <a:pt x="282" y="9"/>
                  </a:lnTo>
                  <a:lnTo>
                    <a:pt x="269" y="11"/>
                  </a:lnTo>
                  <a:lnTo>
                    <a:pt x="259" y="14"/>
                  </a:lnTo>
                  <a:lnTo>
                    <a:pt x="246" y="16"/>
                  </a:lnTo>
                  <a:lnTo>
                    <a:pt x="234" y="19"/>
                  </a:lnTo>
                  <a:lnTo>
                    <a:pt x="216" y="26"/>
                  </a:lnTo>
                  <a:lnTo>
                    <a:pt x="199" y="39"/>
                  </a:lnTo>
                  <a:lnTo>
                    <a:pt x="181" y="55"/>
                  </a:lnTo>
                  <a:lnTo>
                    <a:pt x="165" y="74"/>
                  </a:lnTo>
                  <a:lnTo>
                    <a:pt x="149" y="94"/>
                  </a:lnTo>
                  <a:lnTo>
                    <a:pt x="137" y="115"/>
                  </a:lnTo>
                  <a:lnTo>
                    <a:pt x="126" y="136"/>
                  </a:lnTo>
                  <a:lnTo>
                    <a:pt x="117" y="154"/>
                  </a:lnTo>
                  <a:lnTo>
                    <a:pt x="110" y="176"/>
                  </a:lnTo>
                  <a:lnTo>
                    <a:pt x="103" y="206"/>
                  </a:lnTo>
                  <a:lnTo>
                    <a:pt x="96" y="239"/>
                  </a:lnTo>
                  <a:lnTo>
                    <a:pt x="89" y="277"/>
                  </a:lnTo>
                  <a:lnTo>
                    <a:pt x="80" y="316"/>
                  </a:lnTo>
                  <a:lnTo>
                    <a:pt x="73" y="353"/>
                  </a:lnTo>
                  <a:lnTo>
                    <a:pt x="66" y="388"/>
                  </a:lnTo>
                  <a:lnTo>
                    <a:pt x="59" y="419"/>
                  </a:lnTo>
                  <a:lnTo>
                    <a:pt x="48" y="500"/>
                  </a:lnTo>
                  <a:lnTo>
                    <a:pt x="39" y="616"/>
                  </a:lnTo>
                  <a:lnTo>
                    <a:pt x="32" y="725"/>
                  </a:lnTo>
                  <a:lnTo>
                    <a:pt x="23" y="791"/>
                  </a:lnTo>
                  <a:lnTo>
                    <a:pt x="18" y="821"/>
                  </a:lnTo>
                  <a:lnTo>
                    <a:pt x="14" y="848"/>
                  </a:lnTo>
                  <a:lnTo>
                    <a:pt x="12" y="866"/>
                  </a:lnTo>
                  <a:lnTo>
                    <a:pt x="12" y="873"/>
                  </a:lnTo>
                  <a:lnTo>
                    <a:pt x="211" y="873"/>
                  </a:lnTo>
                  <a:lnTo>
                    <a:pt x="0" y="1939"/>
                  </a:lnTo>
                  <a:lnTo>
                    <a:pt x="287" y="1939"/>
                  </a:lnTo>
                  <a:lnTo>
                    <a:pt x="461" y="1160"/>
                  </a:lnTo>
                  <a:lnTo>
                    <a:pt x="465" y="1187"/>
                  </a:lnTo>
                  <a:lnTo>
                    <a:pt x="475" y="1258"/>
                  </a:lnTo>
                  <a:lnTo>
                    <a:pt x="491" y="1361"/>
                  </a:lnTo>
                  <a:lnTo>
                    <a:pt x="509" y="1485"/>
                  </a:lnTo>
                  <a:lnTo>
                    <a:pt x="530" y="1616"/>
                  </a:lnTo>
                  <a:lnTo>
                    <a:pt x="551" y="1742"/>
                  </a:lnTo>
                  <a:lnTo>
                    <a:pt x="571" y="1852"/>
                  </a:lnTo>
                  <a:lnTo>
                    <a:pt x="589" y="1932"/>
                  </a:lnTo>
                  <a:lnTo>
                    <a:pt x="599" y="1932"/>
                  </a:lnTo>
                  <a:lnTo>
                    <a:pt x="612" y="1932"/>
                  </a:lnTo>
                  <a:lnTo>
                    <a:pt x="626" y="1932"/>
                  </a:lnTo>
                  <a:lnTo>
                    <a:pt x="642" y="1932"/>
                  </a:lnTo>
                  <a:lnTo>
                    <a:pt x="661" y="1932"/>
                  </a:lnTo>
                  <a:lnTo>
                    <a:pt x="681" y="1932"/>
                  </a:lnTo>
                  <a:lnTo>
                    <a:pt x="702" y="1932"/>
                  </a:lnTo>
                  <a:lnTo>
                    <a:pt x="723" y="1932"/>
                  </a:lnTo>
                  <a:lnTo>
                    <a:pt x="745" y="1932"/>
                  </a:lnTo>
                  <a:lnTo>
                    <a:pt x="768" y="1932"/>
                  </a:lnTo>
                  <a:lnTo>
                    <a:pt x="791" y="1932"/>
                  </a:lnTo>
                  <a:lnTo>
                    <a:pt x="812" y="1932"/>
                  </a:lnTo>
                  <a:lnTo>
                    <a:pt x="835" y="1932"/>
                  </a:lnTo>
                  <a:lnTo>
                    <a:pt x="855" y="1932"/>
                  </a:lnTo>
                  <a:lnTo>
                    <a:pt x="876" y="1932"/>
                  </a:lnTo>
                  <a:lnTo>
                    <a:pt x="894" y="1932"/>
                  </a:lnTo>
                  <a:lnTo>
                    <a:pt x="881" y="1870"/>
                  </a:lnTo>
                  <a:lnTo>
                    <a:pt x="858" y="1749"/>
                  </a:lnTo>
                  <a:lnTo>
                    <a:pt x="830" y="1589"/>
                  </a:lnTo>
                  <a:lnTo>
                    <a:pt x="798" y="1409"/>
                  </a:lnTo>
                  <a:lnTo>
                    <a:pt x="768" y="1228"/>
                  </a:lnTo>
                  <a:lnTo>
                    <a:pt x="741" y="1064"/>
                  </a:lnTo>
                  <a:lnTo>
                    <a:pt x="722" y="937"/>
                  </a:lnTo>
                  <a:lnTo>
                    <a:pt x="713" y="867"/>
                  </a:lnTo>
                  <a:lnTo>
                    <a:pt x="725" y="867"/>
                  </a:lnTo>
                  <a:lnTo>
                    <a:pt x="746" y="869"/>
                  </a:lnTo>
                  <a:lnTo>
                    <a:pt x="773" y="871"/>
                  </a:lnTo>
                  <a:lnTo>
                    <a:pt x="801" y="873"/>
                  </a:lnTo>
                  <a:lnTo>
                    <a:pt x="832" y="873"/>
                  </a:lnTo>
                  <a:lnTo>
                    <a:pt x="862" y="875"/>
                  </a:lnTo>
                  <a:lnTo>
                    <a:pt x="886" y="875"/>
                  </a:lnTo>
                  <a:lnTo>
                    <a:pt x="906" y="873"/>
                  </a:lnTo>
                  <a:close/>
                </a:path>
              </a:pathLst>
            </a:custGeom>
            <a:solidFill>
              <a:srgbClr val="000000"/>
            </a:solidFill>
            <a:ln w="9525">
              <a:solidFill>
                <a:srgbClr val="000000"/>
              </a:solidFill>
              <a:round/>
              <a:headEnd/>
              <a:tailEnd/>
            </a:ln>
          </p:spPr>
          <p:txBody>
            <a:bodyPr/>
            <a:lstStyle/>
            <a:p>
              <a:endParaRPr lang="en-US"/>
            </a:p>
          </p:txBody>
        </p:sp>
        <p:sp>
          <p:nvSpPr>
            <p:cNvPr id="160774" name="Oval 6"/>
            <p:cNvSpPr>
              <a:spLocks noChangeArrowheads="1"/>
            </p:cNvSpPr>
            <p:nvPr/>
          </p:nvSpPr>
          <p:spPr bwMode="auto">
            <a:xfrm>
              <a:off x="3936" y="1152"/>
              <a:ext cx="463" cy="243"/>
            </a:xfrm>
            <a:prstGeom prst="ellipse">
              <a:avLst/>
            </a:prstGeom>
            <a:solidFill>
              <a:srgbClr val="000000"/>
            </a:solidFill>
            <a:ln w="9525">
              <a:solidFill>
                <a:srgbClr val="000000"/>
              </a:solidFill>
              <a:round/>
              <a:headEnd/>
              <a:tailEnd/>
            </a:ln>
          </p:spPr>
          <p:txBody>
            <a:bodyPr wrap="none" anchor="ctr"/>
            <a:lstStyle/>
            <a:p>
              <a:endParaRPr lang="en-US"/>
            </a:p>
          </p:txBody>
        </p:sp>
        <p:grpSp>
          <p:nvGrpSpPr>
            <p:cNvPr id="160775" name="Group 7"/>
            <p:cNvGrpSpPr>
              <a:grpSpLocks/>
            </p:cNvGrpSpPr>
            <p:nvPr/>
          </p:nvGrpSpPr>
          <p:grpSpPr bwMode="auto">
            <a:xfrm>
              <a:off x="528" y="1488"/>
              <a:ext cx="744" cy="624"/>
              <a:chOff x="3792" y="1728"/>
              <a:chExt cx="720" cy="624"/>
            </a:xfrm>
          </p:grpSpPr>
          <p:sp>
            <p:nvSpPr>
              <p:cNvPr id="160792" name="Oval 8"/>
              <p:cNvSpPr>
                <a:spLocks noChangeArrowheads="1"/>
              </p:cNvSpPr>
              <p:nvPr/>
            </p:nvSpPr>
            <p:spPr bwMode="auto">
              <a:xfrm>
                <a:off x="3792" y="1728"/>
                <a:ext cx="720" cy="624"/>
              </a:xfrm>
              <a:prstGeom prst="ellipse">
                <a:avLst/>
              </a:prstGeom>
              <a:solidFill>
                <a:srgbClr val="FFFF00"/>
              </a:solidFill>
              <a:ln w="9525">
                <a:solidFill>
                  <a:schemeClr val="tx1"/>
                </a:solidFill>
                <a:round/>
                <a:headEnd/>
                <a:tailEnd/>
              </a:ln>
            </p:spPr>
            <p:txBody>
              <a:bodyPr wrap="none" anchor="ctr"/>
              <a:lstStyle/>
              <a:p>
                <a:endParaRPr lang="en-US"/>
              </a:p>
            </p:txBody>
          </p:sp>
          <p:grpSp>
            <p:nvGrpSpPr>
              <p:cNvPr id="160793" name="Group 9"/>
              <p:cNvGrpSpPr>
                <a:grpSpLocks/>
              </p:cNvGrpSpPr>
              <p:nvPr/>
            </p:nvGrpSpPr>
            <p:grpSpPr bwMode="auto">
              <a:xfrm>
                <a:off x="3911" y="1828"/>
                <a:ext cx="494" cy="465"/>
                <a:chOff x="3911" y="1828"/>
                <a:chExt cx="494" cy="465"/>
              </a:xfrm>
            </p:grpSpPr>
            <p:sp>
              <p:nvSpPr>
                <p:cNvPr id="160794" name="Arc 10"/>
                <p:cNvSpPr>
                  <a:spLocks/>
                </p:cNvSpPr>
                <p:nvPr/>
              </p:nvSpPr>
              <p:spPr bwMode="auto">
                <a:xfrm>
                  <a:off x="3911" y="1829"/>
                  <a:ext cx="247" cy="217"/>
                </a:xfrm>
                <a:custGeom>
                  <a:avLst/>
                  <a:gdLst>
                    <a:gd name="T0" fmla="*/ 0 w 21600"/>
                    <a:gd name="T1" fmla="*/ 0 h 19243"/>
                    <a:gd name="T2" fmla="*/ 0 w 21600"/>
                    <a:gd name="T3" fmla="*/ 0 h 19243"/>
                    <a:gd name="T4" fmla="*/ 0 w 21600"/>
                    <a:gd name="T5" fmla="*/ 0 h 19243"/>
                    <a:gd name="T6" fmla="*/ 0 60000 65536"/>
                    <a:gd name="T7" fmla="*/ 0 60000 65536"/>
                    <a:gd name="T8" fmla="*/ 0 60000 65536"/>
                    <a:gd name="T9" fmla="*/ 0 w 21600"/>
                    <a:gd name="T10" fmla="*/ 0 h 19243"/>
                    <a:gd name="T11" fmla="*/ 21600 w 21600"/>
                    <a:gd name="T12" fmla="*/ 19243 h 19243"/>
                  </a:gdLst>
                  <a:ahLst/>
                  <a:cxnLst>
                    <a:cxn ang="T6">
                      <a:pos x="T0" y="T1"/>
                    </a:cxn>
                    <a:cxn ang="T7">
                      <a:pos x="T2" y="T3"/>
                    </a:cxn>
                    <a:cxn ang="T8">
                      <a:pos x="T4" y="T5"/>
                    </a:cxn>
                  </a:cxnLst>
                  <a:rect l="T9" t="T10" r="T11" b="T12"/>
                  <a:pathLst>
                    <a:path w="21600" h="19243" fill="none" extrusionOk="0">
                      <a:moveTo>
                        <a:pt x="0" y="19154"/>
                      </a:moveTo>
                      <a:cubicBezTo>
                        <a:pt x="33" y="11065"/>
                        <a:pt x="4582" y="3673"/>
                        <a:pt x="11788" y="-1"/>
                      </a:cubicBezTo>
                    </a:path>
                    <a:path w="21600" h="19243" stroke="0" extrusionOk="0">
                      <a:moveTo>
                        <a:pt x="0" y="19154"/>
                      </a:moveTo>
                      <a:cubicBezTo>
                        <a:pt x="33" y="11065"/>
                        <a:pt x="4582" y="3673"/>
                        <a:pt x="11788" y="-1"/>
                      </a:cubicBezTo>
                      <a:lnTo>
                        <a:pt x="21600" y="19243"/>
                      </a:lnTo>
                      <a:close/>
                    </a:path>
                  </a:pathLst>
                </a:custGeom>
                <a:solidFill>
                  <a:srgbClr val="000000"/>
                </a:solidFill>
                <a:ln w="9525">
                  <a:solidFill>
                    <a:srgbClr val="000000"/>
                  </a:solidFill>
                  <a:round/>
                  <a:headEnd type="triangle" w="med" len="med"/>
                  <a:tailEnd type="triangle" w="med" len="med"/>
                </a:ln>
              </p:spPr>
              <p:txBody>
                <a:bodyPr/>
                <a:lstStyle/>
                <a:p>
                  <a:endParaRPr lang="en-US"/>
                </a:p>
              </p:txBody>
            </p:sp>
            <p:sp>
              <p:nvSpPr>
                <p:cNvPr id="160795" name="Arc 11"/>
                <p:cNvSpPr>
                  <a:spLocks/>
                </p:cNvSpPr>
                <p:nvPr/>
              </p:nvSpPr>
              <p:spPr bwMode="auto">
                <a:xfrm>
                  <a:off x="4008" y="2046"/>
                  <a:ext cx="299" cy="247"/>
                </a:xfrm>
                <a:custGeom>
                  <a:avLst/>
                  <a:gdLst>
                    <a:gd name="T0" fmla="*/ 0 w 25543"/>
                    <a:gd name="T1" fmla="*/ 0 h 21600"/>
                    <a:gd name="T2" fmla="*/ 0 w 25543"/>
                    <a:gd name="T3" fmla="*/ 0 h 21600"/>
                    <a:gd name="T4" fmla="*/ 0 w 25543"/>
                    <a:gd name="T5" fmla="*/ 0 h 21600"/>
                    <a:gd name="T6" fmla="*/ 0 60000 65536"/>
                    <a:gd name="T7" fmla="*/ 0 60000 65536"/>
                    <a:gd name="T8" fmla="*/ 0 60000 65536"/>
                    <a:gd name="T9" fmla="*/ 0 w 25543"/>
                    <a:gd name="T10" fmla="*/ 0 h 21600"/>
                    <a:gd name="T11" fmla="*/ 25543 w 25543"/>
                    <a:gd name="T12" fmla="*/ 21600 h 21600"/>
                  </a:gdLst>
                  <a:ahLst/>
                  <a:cxnLst>
                    <a:cxn ang="T6">
                      <a:pos x="T0" y="T1"/>
                    </a:cxn>
                    <a:cxn ang="T7">
                      <a:pos x="T2" y="T3"/>
                    </a:cxn>
                    <a:cxn ang="T8">
                      <a:pos x="T4" y="T5"/>
                    </a:cxn>
                  </a:cxnLst>
                  <a:rect l="T9" t="T10" r="T11" b="T12"/>
                  <a:pathLst>
                    <a:path w="25543" h="21600" fill="none" extrusionOk="0">
                      <a:moveTo>
                        <a:pt x="25542" y="17490"/>
                      </a:moveTo>
                      <a:cubicBezTo>
                        <a:pt x="21856" y="20161"/>
                        <a:pt x="17421" y="21599"/>
                        <a:pt x="12869" y="21600"/>
                      </a:cubicBezTo>
                      <a:cubicBezTo>
                        <a:pt x="8234" y="21600"/>
                        <a:pt x="3722" y="20109"/>
                        <a:pt x="0" y="17347"/>
                      </a:cubicBezTo>
                    </a:path>
                    <a:path w="25543" h="21600" stroke="0" extrusionOk="0">
                      <a:moveTo>
                        <a:pt x="25542" y="17490"/>
                      </a:moveTo>
                      <a:cubicBezTo>
                        <a:pt x="21856" y="20161"/>
                        <a:pt x="17421" y="21599"/>
                        <a:pt x="12869" y="21600"/>
                      </a:cubicBezTo>
                      <a:cubicBezTo>
                        <a:pt x="8234" y="21600"/>
                        <a:pt x="3722" y="20109"/>
                        <a:pt x="0" y="17347"/>
                      </a:cubicBezTo>
                      <a:lnTo>
                        <a:pt x="12869" y="0"/>
                      </a:lnTo>
                      <a:close/>
                    </a:path>
                  </a:pathLst>
                </a:custGeom>
                <a:solidFill>
                  <a:srgbClr val="000000"/>
                </a:solidFill>
                <a:ln w="9525">
                  <a:solidFill>
                    <a:srgbClr val="000000"/>
                  </a:solidFill>
                  <a:round/>
                  <a:headEnd type="triangle" w="med" len="med"/>
                  <a:tailEnd type="triangle" w="med" len="med"/>
                </a:ln>
              </p:spPr>
              <p:txBody>
                <a:bodyPr/>
                <a:lstStyle/>
                <a:p>
                  <a:endParaRPr lang="en-US"/>
                </a:p>
              </p:txBody>
            </p:sp>
            <p:sp>
              <p:nvSpPr>
                <p:cNvPr id="160796" name="Arc 12"/>
                <p:cNvSpPr>
                  <a:spLocks/>
                </p:cNvSpPr>
                <p:nvPr/>
              </p:nvSpPr>
              <p:spPr bwMode="auto">
                <a:xfrm>
                  <a:off x="4158" y="1828"/>
                  <a:ext cx="247" cy="218"/>
                </a:xfrm>
                <a:custGeom>
                  <a:avLst/>
                  <a:gdLst>
                    <a:gd name="T0" fmla="*/ 0 w 21600"/>
                    <a:gd name="T1" fmla="*/ 0 h 19270"/>
                    <a:gd name="T2" fmla="*/ 0 w 21600"/>
                    <a:gd name="T3" fmla="*/ 0 h 19270"/>
                    <a:gd name="T4" fmla="*/ 0 w 21600"/>
                    <a:gd name="T5" fmla="*/ 0 h 19270"/>
                    <a:gd name="T6" fmla="*/ 0 60000 65536"/>
                    <a:gd name="T7" fmla="*/ 0 60000 65536"/>
                    <a:gd name="T8" fmla="*/ 0 60000 65536"/>
                    <a:gd name="T9" fmla="*/ 0 w 21600"/>
                    <a:gd name="T10" fmla="*/ 0 h 19270"/>
                    <a:gd name="T11" fmla="*/ 21600 w 21600"/>
                    <a:gd name="T12" fmla="*/ 19270 h 19270"/>
                  </a:gdLst>
                  <a:ahLst/>
                  <a:cxnLst>
                    <a:cxn ang="T6">
                      <a:pos x="T0" y="T1"/>
                    </a:cxn>
                    <a:cxn ang="T7">
                      <a:pos x="T2" y="T3"/>
                    </a:cxn>
                    <a:cxn ang="T8">
                      <a:pos x="T4" y="T5"/>
                    </a:cxn>
                  </a:cxnLst>
                  <a:rect l="T9" t="T10" r="T11" b="T12"/>
                  <a:pathLst>
                    <a:path w="21600" h="19270" fill="none" extrusionOk="0">
                      <a:moveTo>
                        <a:pt x="9757" y="-1"/>
                      </a:moveTo>
                      <a:cubicBezTo>
                        <a:pt x="16993" y="3663"/>
                        <a:pt x="21566" y="11071"/>
                        <a:pt x="21599" y="19182"/>
                      </a:cubicBezTo>
                    </a:path>
                    <a:path w="21600" h="19270" stroke="0" extrusionOk="0">
                      <a:moveTo>
                        <a:pt x="9757" y="-1"/>
                      </a:moveTo>
                      <a:cubicBezTo>
                        <a:pt x="16993" y="3663"/>
                        <a:pt x="21566" y="11071"/>
                        <a:pt x="21599" y="19182"/>
                      </a:cubicBezTo>
                      <a:lnTo>
                        <a:pt x="0" y="19270"/>
                      </a:lnTo>
                      <a:close/>
                    </a:path>
                  </a:pathLst>
                </a:custGeom>
                <a:solidFill>
                  <a:srgbClr val="000000"/>
                </a:solidFill>
                <a:ln w="9525">
                  <a:solidFill>
                    <a:srgbClr val="000000"/>
                  </a:solidFill>
                  <a:round/>
                  <a:headEnd type="triangle" w="med" len="med"/>
                  <a:tailEnd type="triangle" w="med" len="med"/>
                </a:ln>
              </p:spPr>
              <p:txBody>
                <a:bodyPr/>
                <a:lstStyle/>
                <a:p>
                  <a:endParaRPr lang="en-US"/>
                </a:p>
              </p:txBody>
            </p:sp>
          </p:grpSp>
        </p:grpSp>
        <p:grpSp>
          <p:nvGrpSpPr>
            <p:cNvPr id="160776" name="Group 13"/>
            <p:cNvGrpSpPr>
              <a:grpSpLocks/>
            </p:cNvGrpSpPr>
            <p:nvPr/>
          </p:nvGrpSpPr>
          <p:grpSpPr bwMode="auto">
            <a:xfrm>
              <a:off x="826" y="1728"/>
              <a:ext cx="148" cy="145"/>
              <a:chOff x="4086" y="1973"/>
              <a:chExt cx="144" cy="145"/>
            </a:xfrm>
          </p:grpSpPr>
          <p:sp>
            <p:nvSpPr>
              <p:cNvPr id="160790" name="Oval 14"/>
              <p:cNvSpPr>
                <a:spLocks noChangeArrowheads="1"/>
              </p:cNvSpPr>
              <p:nvPr/>
            </p:nvSpPr>
            <p:spPr bwMode="auto">
              <a:xfrm>
                <a:off x="4086" y="1973"/>
                <a:ext cx="144" cy="145"/>
              </a:xfrm>
              <a:prstGeom prst="ellipse">
                <a:avLst/>
              </a:prstGeom>
              <a:solidFill>
                <a:srgbClr val="FFFF00"/>
              </a:solidFill>
              <a:ln w="9525">
                <a:noFill/>
                <a:round/>
                <a:headEnd/>
                <a:tailEnd/>
              </a:ln>
            </p:spPr>
            <p:txBody>
              <a:bodyPr/>
              <a:lstStyle/>
              <a:p>
                <a:endParaRPr lang="en-US"/>
              </a:p>
            </p:txBody>
          </p:sp>
          <p:sp>
            <p:nvSpPr>
              <p:cNvPr id="160791" name="Oval 15"/>
              <p:cNvSpPr>
                <a:spLocks noChangeArrowheads="1"/>
              </p:cNvSpPr>
              <p:nvPr/>
            </p:nvSpPr>
            <p:spPr bwMode="auto">
              <a:xfrm>
                <a:off x="4115" y="2002"/>
                <a:ext cx="86" cy="87"/>
              </a:xfrm>
              <a:prstGeom prst="ellipse">
                <a:avLst/>
              </a:prstGeom>
              <a:solidFill>
                <a:srgbClr val="000000"/>
              </a:solidFill>
              <a:ln w="9525">
                <a:noFill/>
                <a:round/>
                <a:headEnd/>
                <a:tailEnd/>
              </a:ln>
            </p:spPr>
            <p:txBody>
              <a:bodyPr/>
              <a:lstStyle/>
              <a:p>
                <a:endParaRPr lang="en-US"/>
              </a:p>
            </p:txBody>
          </p:sp>
        </p:grpSp>
        <p:sp>
          <p:nvSpPr>
            <p:cNvPr id="484368" name="Text Box 16"/>
            <p:cNvSpPr txBox="1">
              <a:spLocks noChangeArrowheads="1"/>
            </p:cNvSpPr>
            <p:nvPr/>
          </p:nvSpPr>
          <p:spPr bwMode="auto">
            <a:xfrm>
              <a:off x="2164" y="1584"/>
              <a:ext cx="942" cy="192"/>
            </a:xfrm>
            <a:prstGeom prst="rect">
              <a:avLst/>
            </a:prstGeom>
            <a:noFill/>
            <a:ln w="9525">
              <a:noFill/>
              <a:miter lim="800000"/>
              <a:headEnd/>
              <a:tailEnd/>
            </a:ln>
            <a:effectLst/>
          </p:spPr>
          <p:txBody>
            <a:bodyPr>
              <a:spAutoFit/>
            </a:bodyPr>
            <a:lstStyle/>
            <a:p>
              <a:pPr>
                <a:spcBef>
                  <a:spcPct val="50000"/>
                </a:spcBef>
                <a:defRPr/>
              </a:pPr>
              <a:endParaRPr lang="en-US" sz="1400" dirty="0">
                <a:effectLst>
                  <a:outerShdw blurRad="38100" dist="38100" dir="2700000" algn="tl">
                    <a:srgbClr val="FFFFFF"/>
                  </a:outerShdw>
                </a:effectLst>
                <a:latin typeface="Arial" pitchFamily="34" charset="0"/>
              </a:endParaRPr>
            </a:p>
          </p:txBody>
        </p:sp>
        <p:sp>
          <p:nvSpPr>
            <p:cNvPr id="160778" name="Rectangle 17"/>
            <p:cNvSpPr>
              <a:spLocks noChangeArrowheads="1"/>
            </p:cNvSpPr>
            <p:nvPr/>
          </p:nvSpPr>
          <p:spPr bwMode="auto">
            <a:xfrm>
              <a:off x="2592" y="1104"/>
              <a:ext cx="336" cy="1296"/>
            </a:xfrm>
            <a:prstGeom prst="rect">
              <a:avLst/>
            </a:prstGeom>
            <a:solidFill>
              <a:schemeClr val="folHlink"/>
            </a:solidFill>
            <a:ln w="9525">
              <a:solidFill>
                <a:schemeClr val="folHlink"/>
              </a:solidFill>
              <a:miter lim="800000"/>
              <a:headEnd/>
              <a:tailEnd/>
            </a:ln>
          </p:spPr>
          <p:txBody>
            <a:bodyPr wrap="none" anchor="ctr"/>
            <a:lstStyle/>
            <a:p>
              <a:endParaRPr lang="en-US"/>
            </a:p>
          </p:txBody>
        </p:sp>
        <p:sp>
          <p:nvSpPr>
            <p:cNvPr id="160779" name="Line 18"/>
            <p:cNvSpPr>
              <a:spLocks noChangeShapeType="1"/>
            </p:cNvSpPr>
            <p:nvPr/>
          </p:nvSpPr>
          <p:spPr bwMode="auto">
            <a:xfrm>
              <a:off x="1344" y="1776"/>
              <a:ext cx="1248" cy="0"/>
            </a:xfrm>
            <a:prstGeom prst="line">
              <a:avLst/>
            </a:prstGeom>
            <a:noFill/>
            <a:ln w="38100">
              <a:solidFill>
                <a:schemeClr val="accent1"/>
              </a:solidFill>
              <a:round/>
              <a:headEnd/>
              <a:tailEnd type="triangle" w="med" len="med"/>
            </a:ln>
          </p:spPr>
          <p:txBody>
            <a:bodyPr/>
            <a:lstStyle/>
            <a:p>
              <a:endParaRPr lang="en-US"/>
            </a:p>
          </p:txBody>
        </p:sp>
        <p:sp>
          <p:nvSpPr>
            <p:cNvPr id="160780" name="Line 19"/>
            <p:cNvSpPr>
              <a:spLocks noChangeShapeType="1"/>
            </p:cNvSpPr>
            <p:nvPr/>
          </p:nvSpPr>
          <p:spPr bwMode="auto">
            <a:xfrm flipH="1">
              <a:off x="144" y="1776"/>
              <a:ext cx="336" cy="0"/>
            </a:xfrm>
            <a:prstGeom prst="line">
              <a:avLst/>
            </a:prstGeom>
            <a:noFill/>
            <a:ln w="38100">
              <a:solidFill>
                <a:schemeClr val="accent1"/>
              </a:solidFill>
              <a:round/>
              <a:headEnd/>
              <a:tailEnd type="triangle" w="med" len="med"/>
            </a:ln>
          </p:spPr>
          <p:txBody>
            <a:bodyPr/>
            <a:lstStyle/>
            <a:p>
              <a:endParaRPr lang="en-US"/>
            </a:p>
          </p:txBody>
        </p:sp>
        <p:sp>
          <p:nvSpPr>
            <p:cNvPr id="160781" name="Line 20"/>
            <p:cNvSpPr>
              <a:spLocks noChangeShapeType="1"/>
            </p:cNvSpPr>
            <p:nvPr/>
          </p:nvSpPr>
          <p:spPr bwMode="auto">
            <a:xfrm flipH="1">
              <a:off x="336" y="2016"/>
              <a:ext cx="240" cy="192"/>
            </a:xfrm>
            <a:prstGeom prst="line">
              <a:avLst/>
            </a:prstGeom>
            <a:noFill/>
            <a:ln w="38100">
              <a:solidFill>
                <a:schemeClr val="accent1"/>
              </a:solidFill>
              <a:round/>
              <a:headEnd/>
              <a:tailEnd type="triangle" w="med" len="med"/>
            </a:ln>
          </p:spPr>
          <p:txBody>
            <a:bodyPr/>
            <a:lstStyle/>
            <a:p>
              <a:endParaRPr lang="en-US"/>
            </a:p>
          </p:txBody>
        </p:sp>
        <p:sp>
          <p:nvSpPr>
            <p:cNvPr id="160782" name="Line 21"/>
            <p:cNvSpPr>
              <a:spLocks noChangeShapeType="1"/>
            </p:cNvSpPr>
            <p:nvPr/>
          </p:nvSpPr>
          <p:spPr bwMode="auto">
            <a:xfrm>
              <a:off x="912" y="2208"/>
              <a:ext cx="0" cy="240"/>
            </a:xfrm>
            <a:prstGeom prst="line">
              <a:avLst/>
            </a:prstGeom>
            <a:noFill/>
            <a:ln w="38100">
              <a:solidFill>
                <a:schemeClr val="accent1"/>
              </a:solidFill>
              <a:round/>
              <a:headEnd/>
              <a:tailEnd type="triangle" w="med" len="med"/>
            </a:ln>
          </p:spPr>
          <p:txBody>
            <a:bodyPr/>
            <a:lstStyle/>
            <a:p>
              <a:endParaRPr lang="en-US"/>
            </a:p>
          </p:txBody>
        </p:sp>
        <p:sp>
          <p:nvSpPr>
            <p:cNvPr id="160783" name="Line 22"/>
            <p:cNvSpPr>
              <a:spLocks noChangeShapeType="1"/>
            </p:cNvSpPr>
            <p:nvPr/>
          </p:nvSpPr>
          <p:spPr bwMode="auto">
            <a:xfrm flipH="1" flipV="1">
              <a:off x="384" y="1344"/>
              <a:ext cx="192" cy="192"/>
            </a:xfrm>
            <a:prstGeom prst="line">
              <a:avLst/>
            </a:prstGeom>
            <a:noFill/>
            <a:ln w="38100">
              <a:solidFill>
                <a:schemeClr val="accent1"/>
              </a:solidFill>
              <a:round/>
              <a:headEnd/>
              <a:tailEnd type="triangle" w="med" len="med"/>
            </a:ln>
          </p:spPr>
          <p:txBody>
            <a:bodyPr/>
            <a:lstStyle/>
            <a:p>
              <a:endParaRPr lang="en-US"/>
            </a:p>
          </p:txBody>
        </p:sp>
        <p:sp>
          <p:nvSpPr>
            <p:cNvPr id="160784" name="Line 23"/>
            <p:cNvSpPr>
              <a:spLocks noChangeShapeType="1"/>
            </p:cNvSpPr>
            <p:nvPr/>
          </p:nvSpPr>
          <p:spPr bwMode="auto">
            <a:xfrm flipV="1">
              <a:off x="912" y="1152"/>
              <a:ext cx="0" cy="240"/>
            </a:xfrm>
            <a:prstGeom prst="line">
              <a:avLst/>
            </a:prstGeom>
            <a:noFill/>
            <a:ln w="38100">
              <a:solidFill>
                <a:schemeClr val="accent1"/>
              </a:solidFill>
              <a:round/>
              <a:headEnd/>
              <a:tailEnd type="triangle" w="med" len="med"/>
            </a:ln>
          </p:spPr>
          <p:txBody>
            <a:bodyPr/>
            <a:lstStyle/>
            <a:p>
              <a:endParaRPr lang="en-US"/>
            </a:p>
          </p:txBody>
        </p:sp>
        <p:sp>
          <p:nvSpPr>
            <p:cNvPr id="160785" name="Line 24"/>
            <p:cNvSpPr>
              <a:spLocks noChangeShapeType="1"/>
            </p:cNvSpPr>
            <p:nvPr/>
          </p:nvSpPr>
          <p:spPr bwMode="auto">
            <a:xfrm>
              <a:off x="1296" y="1920"/>
              <a:ext cx="1248" cy="0"/>
            </a:xfrm>
            <a:prstGeom prst="line">
              <a:avLst/>
            </a:prstGeom>
            <a:noFill/>
            <a:ln w="38100">
              <a:solidFill>
                <a:schemeClr val="accent1"/>
              </a:solidFill>
              <a:round/>
              <a:headEnd/>
              <a:tailEnd type="triangle" w="med" len="med"/>
            </a:ln>
          </p:spPr>
          <p:txBody>
            <a:bodyPr/>
            <a:lstStyle/>
            <a:p>
              <a:endParaRPr lang="en-US"/>
            </a:p>
          </p:txBody>
        </p:sp>
        <p:sp>
          <p:nvSpPr>
            <p:cNvPr id="160786" name="Line 25"/>
            <p:cNvSpPr>
              <a:spLocks noChangeShapeType="1"/>
            </p:cNvSpPr>
            <p:nvPr/>
          </p:nvSpPr>
          <p:spPr bwMode="auto">
            <a:xfrm>
              <a:off x="1296" y="1632"/>
              <a:ext cx="1248" cy="0"/>
            </a:xfrm>
            <a:prstGeom prst="line">
              <a:avLst/>
            </a:prstGeom>
            <a:noFill/>
            <a:ln w="38100">
              <a:solidFill>
                <a:schemeClr val="accent1"/>
              </a:solidFill>
              <a:round/>
              <a:headEnd/>
              <a:tailEnd type="triangle" w="med" len="med"/>
            </a:ln>
          </p:spPr>
          <p:txBody>
            <a:bodyPr/>
            <a:lstStyle/>
            <a:p>
              <a:endParaRPr lang="en-US"/>
            </a:p>
          </p:txBody>
        </p:sp>
        <p:sp>
          <p:nvSpPr>
            <p:cNvPr id="160787" name="Line 26"/>
            <p:cNvSpPr>
              <a:spLocks noChangeShapeType="1"/>
            </p:cNvSpPr>
            <p:nvPr/>
          </p:nvSpPr>
          <p:spPr bwMode="auto">
            <a:xfrm>
              <a:off x="1200" y="1488"/>
              <a:ext cx="1248" cy="0"/>
            </a:xfrm>
            <a:prstGeom prst="line">
              <a:avLst/>
            </a:prstGeom>
            <a:noFill/>
            <a:ln w="38100">
              <a:solidFill>
                <a:schemeClr val="accent1"/>
              </a:solidFill>
              <a:round/>
              <a:headEnd/>
              <a:tailEnd type="triangle" w="med" len="med"/>
            </a:ln>
          </p:spPr>
          <p:txBody>
            <a:bodyPr/>
            <a:lstStyle/>
            <a:p>
              <a:endParaRPr lang="en-US"/>
            </a:p>
          </p:txBody>
        </p:sp>
        <p:sp>
          <p:nvSpPr>
            <p:cNvPr id="160788" name="Line 27"/>
            <p:cNvSpPr>
              <a:spLocks noChangeShapeType="1"/>
            </p:cNvSpPr>
            <p:nvPr/>
          </p:nvSpPr>
          <p:spPr bwMode="auto">
            <a:xfrm>
              <a:off x="1200" y="2064"/>
              <a:ext cx="1248" cy="0"/>
            </a:xfrm>
            <a:prstGeom prst="line">
              <a:avLst/>
            </a:prstGeom>
            <a:noFill/>
            <a:ln w="38100">
              <a:solidFill>
                <a:schemeClr val="accent1"/>
              </a:solidFill>
              <a:round/>
              <a:headEnd/>
              <a:tailEnd type="triangle" w="med" len="med"/>
            </a:ln>
          </p:spPr>
          <p:txBody>
            <a:bodyPr/>
            <a:lstStyle/>
            <a:p>
              <a:endParaRPr lang="en-US"/>
            </a:p>
          </p:txBody>
        </p:sp>
        <p:sp>
          <p:nvSpPr>
            <p:cNvPr id="160789" name="Line 28"/>
            <p:cNvSpPr>
              <a:spLocks noChangeShapeType="1"/>
            </p:cNvSpPr>
            <p:nvPr/>
          </p:nvSpPr>
          <p:spPr bwMode="auto">
            <a:xfrm>
              <a:off x="2976" y="1728"/>
              <a:ext cx="720" cy="0"/>
            </a:xfrm>
            <a:prstGeom prst="line">
              <a:avLst/>
            </a:prstGeom>
            <a:noFill/>
            <a:ln w="38100">
              <a:solidFill>
                <a:schemeClr val="accent1"/>
              </a:solidFill>
              <a:round/>
              <a:headEnd/>
              <a:tailEnd type="triangle" w="med" len="med"/>
            </a:ln>
          </p:spPr>
          <p:txBody>
            <a:bodyPr/>
            <a:lstStyle/>
            <a:p>
              <a:endParaRPr lang="en-US"/>
            </a:p>
          </p:txBody>
        </p:sp>
      </p:grpSp>
      <p:sp>
        <p:nvSpPr>
          <p:cNvPr id="29" name="Slide Number Placeholder 28"/>
          <p:cNvSpPr>
            <a:spLocks noGrp="1"/>
          </p:cNvSpPr>
          <p:nvPr>
            <p:ph type="sldNum" sz="quarter" idx="12"/>
          </p:nvPr>
        </p:nvSpPr>
        <p:spPr/>
        <p:txBody>
          <a:bodyPr/>
          <a:lstStyle/>
          <a:p>
            <a:pPr>
              <a:defRPr/>
            </a:pPr>
            <a:fld id="{83755D6E-AA42-4434-8B81-4CB1A78D4D3D}" type="slidenum">
              <a:rPr lang="en-US" smtClean="0"/>
              <a:pPr>
                <a:defRPr/>
              </a:pPr>
              <a:t>93</a:t>
            </a:fld>
            <a:endParaRPr lang="en-US" dirty="0"/>
          </a:p>
        </p:txBody>
      </p:sp>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1026"/>
          <p:cNvSpPr>
            <a:spLocks noGrp="1" noChangeArrowheads="1"/>
          </p:cNvSpPr>
          <p:nvPr>
            <p:ph type="title"/>
          </p:nvPr>
        </p:nvSpPr>
        <p:spPr/>
        <p:txBody>
          <a:bodyPr/>
          <a:lstStyle/>
          <a:p>
            <a:r>
              <a:rPr lang="en-US" smtClean="0"/>
              <a:t>Shielding</a:t>
            </a:r>
          </a:p>
        </p:txBody>
      </p:sp>
      <p:graphicFrame>
        <p:nvGraphicFramePr>
          <p:cNvPr id="7170" name="Object 1027"/>
          <p:cNvGraphicFramePr>
            <a:graphicFrameLocks noGrp="1" noChangeAspect="1"/>
          </p:cNvGraphicFramePr>
          <p:nvPr>
            <p:ph type="tbl" idx="1"/>
          </p:nvPr>
        </p:nvGraphicFramePr>
        <p:xfrm>
          <a:off x="1008063" y="2281238"/>
          <a:ext cx="6719887" cy="3214687"/>
        </p:xfrm>
        <a:graphic>
          <a:graphicData uri="http://schemas.openxmlformats.org/presentationml/2006/ole">
            <mc:AlternateContent xmlns:mc="http://schemas.openxmlformats.org/markup-compatibility/2006">
              <mc:Choice xmlns:v="urn:schemas-microsoft-com:vml" Requires="v">
                <p:oleObj spid="_x0000_s7198" name="Document" r:id="rId4" imgW="7593761" imgH="3632718" progId="Word.Document.8">
                  <p:embed/>
                </p:oleObj>
              </mc:Choice>
              <mc:Fallback>
                <p:oleObj name="Document" r:id="rId4" imgW="7593761" imgH="3632718" progId="Word.Document.8">
                  <p:embed/>
                  <p:pic>
                    <p:nvPicPr>
                      <p:cNvPr id="0" name="Object 10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063" y="2281238"/>
                        <a:ext cx="6719887" cy="3214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CD8A0629-27E6-493B-B702-F32E02792233}" type="slidenum">
              <a:rPr lang="en-US" smtClean="0"/>
              <a:pPr>
                <a:defRPr/>
              </a:pPr>
              <a:t>94</a:t>
            </a:fld>
            <a:endParaRPr lang="en-US" dirty="0"/>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381000" y="228600"/>
            <a:ext cx="8458200" cy="1295400"/>
          </a:xfrm>
        </p:spPr>
        <p:txBody>
          <a:bodyPr/>
          <a:lstStyle/>
          <a:p>
            <a:r>
              <a:rPr lang="en-US" smtClean="0"/>
              <a:t>External Exposure Personnel Monitoring</a:t>
            </a:r>
          </a:p>
        </p:txBody>
      </p:sp>
      <p:sp>
        <p:nvSpPr>
          <p:cNvPr id="161795" name="Rectangle 3"/>
          <p:cNvSpPr>
            <a:spLocks noGrp="1" noChangeArrowheads="1"/>
          </p:cNvSpPr>
          <p:nvPr>
            <p:ph type="body" idx="1"/>
          </p:nvPr>
        </p:nvSpPr>
        <p:spPr>
          <a:xfrm>
            <a:off x="685800" y="1752600"/>
            <a:ext cx="7772400" cy="4800600"/>
          </a:xfrm>
        </p:spPr>
        <p:txBody>
          <a:bodyPr/>
          <a:lstStyle/>
          <a:p>
            <a:r>
              <a:rPr lang="en-US" sz="2800" smtClean="0"/>
              <a:t>External radiation exposure is measured and recorded by personnel monitoring devices.</a:t>
            </a:r>
          </a:p>
          <a:p>
            <a:pPr>
              <a:buFontTx/>
              <a:buNone/>
            </a:pPr>
            <a:r>
              <a:rPr lang="en-US" sz="2800" smtClean="0"/>
              <a:t>	</a:t>
            </a:r>
            <a:r>
              <a:rPr lang="en-US" sz="2800" b="1" u="sng" smtClean="0"/>
              <a:t>Three major types are</a:t>
            </a:r>
            <a:r>
              <a:rPr lang="en-US" sz="2800" smtClean="0"/>
              <a:t>:</a:t>
            </a:r>
            <a:endParaRPr lang="en-US" smtClean="0"/>
          </a:p>
          <a:p>
            <a:pPr lvl="2"/>
            <a:r>
              <a:rPr lang="en-US" smtClean="0"/>
              <a:t>Thermoluminescent dosimeters</a:t>
            </a:r>
          </a:p>
          <a:p>
            <a:pPr lvl="2"/>
            <a:r>
              <a:rPr lang="en-US" smtClean="0"/>
              <a:t>Film badges </a:t>
            </a:r>
          </a:p>
          <a:p>
            <a:pPr lvl="2"/>
            <a:r>
              <a:rPr lang="en-US" smtClean="0"/>
              <a:t>Pocket Dosimeters</a:t>
            </a:r>
          </a:p>
          <a:p>
            <a:r>
              <a:rPr lang="en-US" sz="2800" smtClean="0"/>
              <a:t>Required to monitor at 10% of dose limit. </a:t>
            </a:r>
          </a:p>
          <a:p>
            <a:r>
              <a:rPr lang="en-US" sz="2800" smtClean="0"/>
              <a:t>Personnel monitoring provides a permanent legal record of an individuals occupational exposure to radiation</a:t>
            </a:r>
            <a:endParaRPr lang="en-US" smtClean="0"/>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95</a:t>
            </a:fld>
            <a:endParaRPr lang="en-US" dirty="0"/>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228600" y="381000"/>
            <a:ext cx="3505200" cy="1143000"/>
          </a:xfrm>
        </p:spPr>
        <p:txBody>
          <a:bodyPr/>
          <a:lstStyle/>
          <a:p>
            <a:r>
              <a:rPr lang="en-US" smtClean="0">
                <a:solidFill>
                  <a:schemeClr val="tx1"/>
                </a:solidFill>
              </a:rPr>
              <a:t>Dosimeters</a:t>
            </a:r>
          </a:p>
        </p:txBody>
      </p:sp>
      <p:sp>
        <p:nvSpPr>
          <p:cNvPr id="162819" name="Rectangle 3"/>
          <p:cNvSpPr>
            <a:spLocks noGrp="1" noChangeArrowheads="1"/>
          </p:cNvSpPr>
          <p:nvPr>
            <p:ph type="body" idx="1"/>
          </p:nvPr>
        </p:nvSpPr>
        <p:spPr>
          <a:xfrm>
            <a:off x="304800" y="5181600"/>
            <a:ext cx="8153400" cy="914400"/>
          </a:xfrm>
        </p:spPr>
        <p:txBody>
          <a:bodyPr/>
          <a:lstStyle/>
          <a:p>
            <a:pPr>
              <a:lnSpc>
                <a:spcPct val="90000"/>
              </a:lnSpc>
              <a:buFontTx/>
              <a:buNone/>
            </a:pPr>
            <a:r>
              <a:rPr lang="en-US" sz="2800" smtClean="0">
                <a:solidFill>
                  <a:srgbClr val="FFFF66"/>
                </a:solidFill>
              </a:rPr>
              <a:t>	</a:t>
            </a:r>
            <a:r>
              <a:rPr lang="en-US" sz="2800" smtClean="0">
                <a:solidFill>
                  <a:schemeClr val="tx1"/>
                </a:solidFill>
              </a:rPr>
              <a:t>Purpose:</a:t>
            </a:r>
          </a:p>
          <a:p>
            <a:pPr>
              <a:lnSpc>
                <a:spcPct val="90000"/>
              </a:lnSpc>
              <a:buFontTx/>
              <a:buNone/>
            </a:pPr>
            <a:r>
              <a:rPr lang="en-US" sz="2800" smtClean="0">
                <a:solidFill>
                  <a:schemeClr val="tx1"/>
                </a:solidFill>
              </a:rPr>
              <a:t>	Monitor the external radiation exposure of radiation workers</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96</a:t>
            </a:fld>
            <a:endParaRPr lang="en-US" dirty="0"/>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685800" y="152400"/>
            <a:ext cx="7772400" cy="381000"/>
          </a:xfrm>
        </p:spPr>
        <p:txBody>
          <a:bodyPr/>
          <a:lstStyle/>
          <a:p>
            <a:r>
              <a:rPr lang="en-US" sz="3600" smtClean="0"/>
              <a:t>Global Dosimetry Information</a:t>
            </a:r>
          </a:p>
        </p:txBody>
      </p:sp>
      <p:pic>
        <p:nvPicPr>
          <p:cNvPr id="163843" name="Picture 6" descr="ICN Dosimetry Information 1"/>
          <p:cNvPicPr>
            <a:picLocks noChangeAspect="1" noChangeArrowheads="1"/>
          </p:cNvPicPr>
          <p:nvPr/>
        </p:nvPicPr>
        <p:blipFill>
          <a:blip r:embed="rId3" cstate="print"/>
          <a:srcRect/>
          <a:stretch>
            <a:fillRect/>
          </a:stretch>
        </p:blipFill>
        <p:spPr bwMode="auto">
          <a:xfrm>
            <a:off x="2286000" y="685800"/>
            <a:ext cx="4648200" cy="58674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83755D6E-AA42-4434-8B81-4CB1A78D4D3D}" type="slidenum">
              <a:rPr lang="en-US" smtClean="0"/>
              <a:pPr>
                <a:defRPr/>
              </a:pPr>
              <a:t>97</a:t>
            </a:fld>
            <a:endParaRPr lang="en-US" dirty="0"/>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685800" y="152400"/>
            <a:ext cx="7772400" cy="457200"/>
          </a:xfrm>
        </p:spPr>
        <p:txBody>
          <a:bodyPr/>
          <a:lstStyle/>
          <a:p>
            <a:r>
              <a:rPr lang="en-US" sz="3600" smtClean="0"/>
              <a:t>Global Dosimetry Information</a:t>
            </a:r>
          </a:p>
        </p:txBody>
      </p:sp>
      <p:pic>
        <p:nvPicPr>
          <p:cNvPr id="164867" name="Picture 3" descr="ICN Dosimetry Information 2"/>
          <p:cNvPicPr>
            <a:picLocks noChangeAspect="1" noChangeArrowheads="1"/>
          </p:cNvPicPr>
          <p:nvPr/>
        </p:nvPicPr>
        <p:blipFill>
          <a:blip r:embed="rId3" cstate="print"/>
          <a:srcRect/>
          <a:stretch>
            <a:fillRect/>
          </a:stretch>
        </p:blipFill>
        <p:spPr bwMode="auto">
          <a:xfrm>
            <a:off x="2286000" y="685800"/>
            <a:ext cx="4724400" cy="60198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83755D6E-AA42-4434-8B81-4CB1A78D4D3D}" type="slidenum">
              <a:rPr lang="en-US" smtClean="0"/>
              <a:pPr>
                <a:defRPr/>
              </a:pPr>
              <a:t>98</a:t>
            </a:fld>
            <a:endParaRPr lang="en-US" dirty="0"/>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228600" y="228600"/>
            <a:ext cx="8686800" cy="1143000"/>
          </a:xfrm>
        </p:spPr>
        <p:txBody>
          <a:bodyPr/>
          <a:lstStyle/>
          <a:p>
            <a:r>
              <a:rPr lang="en-US" sz="4000" smtClean="0"/>
              <a:t>When Are Dosimeters Issued and Returned?</a:t>
            </a:r>
          </a:p>
        </p:txBody>
      </p:sp>
      <p:sp>
        <p:nvSpPr>
          <p:cNvPr id="165891" name="Rectangle 3"/>
          <p:cNvSpPr>
            <a:spLocks noGrp="1" noChangeArrowheads="1"/>
          </p:cNvSpPr>
          <p:nvPr>
            <p:ph type="body" idx="1"/>
          </p:nvPr>
        </p:nvSpPr>
        <p:spPr>
          <a:xfrm>
            <a:off x="685800" y="1524000"/>
            <a:ext cx="7772400" cy="4876800"/>
          </a:xfrm>
        </p:spPr>
        <p:txBody>
          <a:bodyPr/>
          <a:lstStyle/>
          <a:p>
            <a:r>
              <a:rPr lang="en-US" sz="2400" dirty="0" smtClean="0"/>
              <a:t>Issued:</a:t>
            </a:r>
          </a:p>
          <a:p>
            <a:pPr lvl="1"/>
            <a:r>
              <a:rPr lang="en-US" sz="2000" dirty="0" smtClean="0"/>
              <a:t>Quarterly dosimeters are issued on the first day of every quarter (January, April, July, October).</a:t>
            </a:r>
          </a:p>
          <a:p>
            <a:pPr lvl="1"/>
            <a:r>
              <a:rPr lang="en-US" sz="2000" dirty="0" smtClean="0"/>
              <a:t>Monthly dosimeters are issued on the first day of the month.</a:t>
            </a:r>
          </a:p>
          <a:p>
            <a:pPr lvl="1"/>
            <a:r>
              <a:rPr lang="en-US" sz="2000" dirty="0" smtClean="0"/>
              <a:t>Any </a:t>
            </a:r>
            <a:r>
              <a:rPr lang="en-US" sz="2000" dirty="0" smtClean="0"/>
              <a:t>individual working with </a:t>
            </a:r>
            <a:r>
              <a:rPr lang="en-US" sz="2000" dirty="0" smtClean="0"/>
              <a:t>P-32, Cr-51, &gt; 1mCi I-125 </a:t>
            </a:r>
            <a:r>
              <a:rPr lang="en-US" sz="2000" dirty="0" smtClean="0"/>
              <a:t>will be </a:t>
            </a:r>
            <a:r>
              <a:rPr lang="en-US" sz="2000" dirty="0" smtClean="0"/>
              <a:t>issued a badge</a:t>
            </a:r>
            <a:endParaRPr lang="en-US" sz="2000" dirty="0" smtClean="0"/>
          </a:p>
          <a:p>
            <a:pPr lvl="1"/>
            <a:r>
              <a:rPr lang="en-US" sz="2000" dirty="0" smtClean="0"/>
              <a:t>Dosimeters are specific for each individual, therefore, they are to be worn only by that individual.</a:t>
            </a:r>
          </a:p>
          <a:p>
            <a:r>
              <a:rPr lang="en-US" sz="2400" dirty="0" smtClean="0"/>
              <a:t>Returned:</a:t>
            </a:r>
          </a:p>
          <a:p>
            <a:pPr lvl="1"/>
            <a:r>
              <a:rPr lang="en-US" sz="2000" dirty="0" smtClean="0"/>
              <a:t>All dosimeters should be returned to the Radiation Safety Office within fifteen days (15) of receiving new dosimeters.</a:t>
            </a:r>
          </a:p>
        </p:txBody>
      </p:sp>
      <p:sp>
        <p:nvSpPr>
          <p:cNvPr id="4" name="Slide Number Placeholder 3"/>
          <p:cNvSpPr>
            <a:spLocks noGrp="1"/>
          </p:cNvSpPr>
          <p:nvPr>
            <p:ph type="sldNum" sz="quarter" idx="12"/>
          </p:nvPr>
        </p:nvSpPr>
        <p:spPr/>
        <p:txBody>
          <a:bodyPr/>
          <a:lstStyle/>
          <a:p>
            <a:pPr>
              <a:defRPr/>
            </a:pPr>
            <a:fld id="{6F53CE6B-D316-48F6-A9F3-70C8145D86AC}" type="slidenum">
              <a:rPr lang="en-US" smtClean="0"/>
              <a:pPr>
                <a:defRPr/>
              </a:pPr>
              <a:t>99</a:t>
            </a:fld>
            <a:endParaRPr lang="en-US" dirty="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bg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13955</TotalTime>
  <Words>6279</Words>
  <Application>Microsoft Office PowerPoint</Application>
  <PresentationFormat>On-screen Show (4:3)</PresentationFormat>
  <Paragraphs>1480</Paragraphs>
  <Slides>220</Slides>
  <Notes>220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220</vt:i4>
      </vt:variant>
    </vt:vector>
  </HeadingPairs>
  <TitlesOfParts>
    <vt:vector size="234" baseType="lpstr">
      <vt:lpstr>Aharoni</vt:lpstr>
      <vt:lpstr>Arial</vt:lpstr>
      <vt:lpstr>Impact</vt:lpstr>
      <vt:lpstr>Monotype Sorts</vt:lpstr>
      <vt:lpstr>Symbol</vt:lpstr>
      <vt:lpstr>Tahoma</vt:lpstr>
      <vt:lpstr>Times New Roman</vt:lpstr>
      <vt:lpstr>Wingdings</vt:lpstr>
      <vt:lpstr>WP Greek Helve</vt:lpstr>
      <vt:lpstr>WP MathA</vt:lpstr>
      <vt:lpstr>Blank Presentation</vt:lpstr>
      <vt:lpstr>Chart</vt:lpstr>
      <vt:lpstr>Clip</vt:lpstr>
      <vt:lpstr>Document</vt:lpstr>
      <vt:lpstr>PowerPoint Presentation</vt:lpstr>
      <vt:lpstr>Radiation Safety Instruction</vt:lpstr>
      <vt:lpstr>Environmental Health and Safety Services and Phone Numbers</vt:lpstr>
      <vt:lpstr>Topics to Be Covered</vt:lpstr>
      <vt:lpstr>Introduction to Radiation Physics</vt:lpstr>
      <vt:lpstr>RADIATION</vt:lpstr>
      <vt:lpstr>Lab Concerns; CONTAMINATION</vt:lpstr>
      <vt:lpstr>Atom Structure</vt:lpstr>
      <vt:lpstr>Isotopes of atoms</vt:lpstr>
      <vt:lpstr>PowerPoint Presentation</vt:lpstr>
      <vt:lpstr>PowerPoint Presentation</vt:lpstr>
      <vt:lpstr>PowerPoint Presentation</vt:lpstr>
      <vt:lpstr>Beta Particles</vt:lpstr>
      <vt:lpstr>Bremsstrahlung Radiation</vt:lpstr>
      <vt:lpstr>Bremsstrahlung Radiation</vt:lpstr>
      <vt:lpstr>Neutrons</vt:lpstr>
      <vt:lpstr>Photons</vt:lpstr>
      <vt:lpstr>Photons: X-Ray vs Gamma Ray</vt:lpstr>
      <vt:lpstr>Gamma Radiation: RAM</vt:lpstr>
      <vt:lpstr>X-Ray Radiation: RPM</vt:lpstr>
      <vt:lpstr>The Penetrating Powers of Alphas, Betas and Photons </vt:lpstr>
      <vt:lpstr>Half  Value Layer (HVL)</vt:lpstr>
      <vt:lpstr>Photon Interactions with Matter</vt:lpstr>
      <vt:lpstr>Photo-Electric Effect</vt:lpstr>
      <vt:lpstr>Compton Scattering</vt:lpstr>
      <vt:lpstr>Pair Production</vt:lpstr>
      <vt:lpstr>Photon Interactions</vt:lpstr>
      <vt:lpstr>Part II --  Instrumentation</vt:lpstr>
      <vt:lpstr>Detector Types</vt:lpstr>
      <vt:lpstr>Gas Filled Detectors</vt:lpstr>
      <vt:lpstr>Gas Filled Detectors Applied Voltage </vt:lpstr>
      <vt:lpstr>Gas Filled - Ion Chambers</vt:lpstr>
      <vt:lpstr>Gas Filled - G-M Detectors</vt:lpstr>
      <vt:lpstr>Scintillation Detectors</vt:lpstr>
      <vt:lpstr>Scintillation Detector Operation</vt:lpstr>
      <vt:lpstr>Detection Instrument Use</vt:lpstr>
      <vt:lpstr>Liquid Scintillation  Counter (LSC)</vt:lpstr>
      <vt:lpstr>LSC Detectors</vt:lpstr>
      <vt:lpstr>Part III -- Units of Measurement</vt:lpstr>
      <vt:lpstr>Units of Measure</vt:lpstr>
      <vt:lpstr>SI Prefixes</vt:lpstr>
      <vt:lpstr>PowerPoint Presentation</vt:lpstr>
      <vt:lpstr>PowerPoint Presentation</vt:lpstr>
      <vt:lpstr>Half-Life</vt:lpstr>
      <vt:lpstr>Activity Decay Calculation </vt:lpstr>
      <vt:lpstr>Exposure Units</vt:lpstr>
      <vt:lpstr>Roentgen (R)</vt:lpstr>
      <vt:lpstr>Radiation Absorbed Dose (rad)</vt:lpstr>
      <vt:lpstr>Roentgen Equivalent Man (rem) or (r)</vt:lpstr>
      <vt:lpstr>Exposure metrics (r)</vt:lpstr>
      <vt:lpstr>Part IV -- Radiation Biology</vt:lpstr>
      <vt:lpstr>Sources of Radiation Exposure</vt:lpstr>
      <vt:lpstr>PowerPoint Presentation</vt:lpstr>
      <vt:lpstr>Sources of Ionizing Radiation</vt:lpstr>
      <vt:lpstr>Consumer Products</vt:lpstr>
      <vt:lpstr>Consumer Products</vt:lpstr>
      <vt:lpstr>Consumer Products</vt:lpstr>
      <vt:lpstr>Naturally Occurring Radiation</vt:lpstr>
      <vt:lpstr>Medical Exposures</vt:lpstr>
      <vt:lpstr>Biological Effects</vt:lpstr>
      <vt:lpstr>Direct vs. Indirect Effects</vt:lpstr>
      <vt:lpstr>Direct vs. Indirect Effects</vt:lpstr>
      <vt:lpstr>Ionization of Water</vt:lpstr>
      <vt:lpstr>Chemical Protection</vt:lpstr>
      <vt:lpstr>Acute vs. Chronic Dose</vt:lpstr>
      <vt:lpstr>Prompt vs. Delayed Effects</vt:lpstr>
      <vt:lpstr>Prompt Effects</vt:lpstr>
      <vt:lpstr>Skin Burn</vt:lpstr>
      <vt:lpstr>Prompt Effects of Acute Exposure</vt:lpstr>
      <vt:lpstr>Delayed Effects</vt:lpstr>
      <vt:lpstr>Types of Delayed Effects</vt:lpstr>
      <vt:lpstr>Damage from Alpha Emitter</vt:lpstr>
      <vt:lpstr>Sources of Data</vt:lpstr>
      <vt:lpstr>Cell Sensitivity</vt:lpstr>
      <vt:lpstr>Relative Radiosensitivity of Cells, Tissues, and Organs</vt:lpstr>
      <vt:lpstr>Stochastic vs. Non-stochastic Effects</vt:lpstr>
      <vt:lpstr>Effects Depend On...</vt:lpstr>
      <vt:lpstr>Radiation Hormesis</vt:lpstr>
      <vt:lpstr>Dose Effects</vt:lpstr>
      <vt:lpstr>Exposure Limits</vt:lpstr>
      <vt:lpstr>Exposure Limits for Minors</vt:lpstr>
      <vt:lpstr>Estimated Loss of Life Expectancy From Health Risks</vt:lpstr>
      <vt:lpstr>Part V -- Radiation Protection</vt:lpstr>
      <vt:lpstr>Radiation Protection</vt:lpstr>
      <vt:lpstr>Radiation Protection</vt:lpstr>
      <vt:lpstr>ALARA Program</vt:lpstr>
      <vt:lpstr>ALARA Investigation Levels</vt:lpstr>
      <vt:lpstr>Procedures for ALARA Level Review</vt:lpstr>
      <vt:lpstr>External Exposure</vt:lpstr>
      <vt:lpstr>External Exposure</vt:lpstr>
      <vt:lpstr>Time</vt:lpstr>
      <vt:lpstr>Distance</vt:lpstr>
      <vt:lpstr>Shielding</vt:lpstr>
      <vt:lpstr>Shielding</vt:lpstr>
      <vt:lpstr>External Exposure Personnel Monitoring</vt:lpstr>
      <vt:lpstr>Dosimeters</vt:lpstr>
      <vt:lpstr>Global Dosimetry Information</vt:lpstr>
      <vt:lpstr>Global Dosimetry Information</vt:lpstr>
      <vt:lpstr>When Are Dosimeters Issued and Returned?</vt:lpstr>
      <vt:lpstr>Proper Handling of Dosimeters</vt:lpstr>
      <vt:lpstr>Location to Wear Dosimeters</vt:lpstr>
      <vt:lpstr>Obtaining A Dosimeter</vt:lpstr>
      <vt:lpstr>Dosimetry Forms</vt:lpstr>
      <vt:lpstr>Declared Pregnancy</vt:lpstr>
      <vt:lpstr>Dosimetry Report</vt:lpstr>
      <vt:lpstr>Dosimetry Report</vt:lpstr>
      <vt:lpstr>Internal Exposure</vt:lpstr>
      <vt:lpstr>Modes of Entry</vt:lpstr>
      <vt:lpstr>Inhalation Control</vt:lpstr>
      <vt:lpstr>Ingestion Control</vt:lpstr>
      <vt:lpstr>Injection Hazards</vt:lpstr>
      <vt:lpstr>Absorption </vt:lpstr>
      <vt:lpstr>These Are Not Allowed in the Lab</vt:lpstr>
      <vt:lpstr>Internal Exposure Monitoring</vt:lpstr>
      <vt:lpstr>Bioassay Program</vt:lpstr>
      <vt:lpstr>Bioassay Program</vt:lpstr>
      <vt:lpstr>Bioassay Program</vt:lpstr>
      <vt:lpstr>Summary</vt:lpstr>
      <vt:lpstr>Part VI -- What to Expect at UMB</vt:lpstr>
      <vt:lpstr>Individual Responsibility</vt:lpstr>
      <vt:lpstr>Authorization Process</vt:lpstr>
      <vt:lpstr>Authorization Process</vt:lpstr>
      <vt:lpstr>Authorization</vt:lpstr>
      <vt:lpstr>Standard Terms</vt:lpstr>
      <vt:lpstr>Change in Status</vt:lpstr>
      <vt:lpstr>Change in Status</vt:lpstr>
      <vt:lpstr>Change in Status</vt:lpstr>
      <vt:lpstr>Absence of An Authorized User</vt:lpstr>
      <vt:lpstr>Absence of An Authorized User</vt:lpstr>
      <vt:lpstr>Sewer Disposal Permit</vt:lpstr>
      <vt:lpstr>Sewer Disposal Permit</vt:lpstr>
      <vt:lpstr>Sewer Disposal Permit Application</vt:lpstr>
      <vt:lpstr>Sewer Disposal Permit</vt:lpstr>
      <vt:lpstr>Assume this Site is Contaminated</vt:lpstr>
      <vt:lpstr>Receipt, Use and Transfer</vt:lpstr>
      <vt:lpstr>Package Process</vt:lpstr>
      <vt:lpstr>Obtaining a Requisition Number</vt:lpstr>
      <vt:lpstr>Package Pick Up</vt:lpstr>
      <vt:lpstr>Receipt of Package in Lab</vt:lpstr>
      <vt:lpstr>Receipt, Use and Disposal Form</vt:lpstr>
      <vt:lpstr>Receipt, Use and Disposal Form</vt:lpstr>
      <vt:lpstr>Transfer of Radioactive Material</vt:lpstr>
      <vt:lpstr>Surveys </vt:lpstr>
      <vt:lpstr>Where and What to Survey</vt:lpstr>
      <vt:lpstr>Direct Survey (Qualitative)</vt:lpstr>
      <vt:lpstr>What to do if Action Levels are Exceeded:</vt:lpstr>
      <vt:lpstr>Survey Instruments </vt:lpstr>
      <vt:lpstr>Instrument Calibration</vt:lpstr>
      <vt:lpstr>Interdepartmental Billing Form</vt:lpstr>
      <vt:lpstr>Calibration Sticker</vt:lpstr>
      <vt:lpstr>Calibration Certificate</vt:lpstr>
      <vt:lpstr>Indirect Survey (Quantitative)</vt:lpstr>
      <vt:lpstr>Indirect Method - Materials</vt:lpstr>
      <vt:lpstr>Contamination</vt:lpstr>
      <vt:lpstr>Contamination Survey Results</vt:lpstr>
      <vt:lpstr>What to do if Action Levels are Exceeded:</vt:lpstr>
      <vt:lpstr>Security</vt:lpstr>
      <vt:lpstr>Lab Postings and Signs</vt:lpstr>
      <vt:lpstr>Postings</vt:lpstr>
      <vt:lpstr>PowerPoint Presentation</vt:lpstr>
      <vt:lpstr>PowerPoint Presentation</vt:lpstr>
      <vt:lpstr>Labeling</vt:lpstr>
      <vt:lpstr>Good Lab Practices</vt:lpstr>
      <vt:lpstr>No Eating, Drinking or Smoking Sign</vt:lpstr>
      <vt:lpstr>Notice to Employees</vt:lpstr>
      <vt:lpstr>Emergency Procedures</vt:lpstr>
      <vt:lpstr>Emergency Procedures</vt:lpstr>
      <vt:lpstr>Inspection Worksheet</vt:lpstr>
      <vt:lpstr>Supplies Needed to Work with Radioactive Materials</vt:lpstr>
      <vt:lpstr>Supplies Needed to Work with Radioactive Materials</vt:lpstr>
      <vt:lpstr>Miscellaneous Requirements</vt:lpstr>
      <vt:lpstr>Lasers</vt:lpstr>
      <vt:lpstr>Irradiators</vt:lpstr>
      <vt:lpstr>Central Iodination Facility (CIF)</vt:lpstr>
      <vt:lpstr>Radiation Producing Machines</vt:lpstr>
      <vt:lpstr>Animal Facilities</vt:lpstr>
      <vt:lpstr>Emergency Response</vt:lpstr>
      <vt:lpstr>Minor Spills </vt:lpstr>
      <vt:lpstr>Major Spills</vt:lpstr>
      <vt:lpstr>Decontamination</vt:lpstr>
      <vt:lpstr>Proper Lab Set-up</vt:lpstr>
      <vt:lpstr>Proper Lab Set-up</vt:lpstr>
      <vt:lpstr>Proper Lab Set-up</vt:lpstr>
      <vt:lpstr>Proper Lab Set-up</vt:lpstr>
      <vt:lpstr>Proper Lab Set-up</vt:lpstr>
      <vt:lpstr>What’s wrong with this picture?</vt:lpstr>
      <vt:lpstr>What’s wrong with this picture?</vt:lpstr>
      <vt:lpstr>What’s wrong with this picture?</vt:lpstr>
      <vt:lpstr>What’s wrong with this picture?</vt:lpstr>
      <vt:lpstr>Radioactive Waste Containers -- Use and Disposal Guidelines</vt:lpstr>
      <vt:lpstr>Section 1 The Radioactive Waste Forms</vt:lpstr>
      <vt:lpstr>PowerPoint Presentation</vt:lpstr>
      <vt:lpstr>PowerPoint Presentation</vt:lpstr>
      <vt:lpstr>CRAM Label</vt:lpstr>
      <vt:lpstr> Q: What is the #1 Violation during Laboratory Audits?  A: Improper labeling of radioactive waste containers!     To reduce the number of violations, follow these simple guidelines:</vt:lpstr>
      <vt:lpstr>Correct CRAM Labels</vt:lpstr>
      <vt:lpstr>Incorrect CRAM Labels</vt:lpstr>
      <vt:lpstr>Section 2 The Radioactive Waste Containers </vt:lpstr>
      <vt:lpstr>Dry Solid Box</vt:lpstr>
      <vt:lpstr>1 gallon Liquid Jar</vt:lpstr>
      <vt:lpstr>5 gallon Liquid Pail “ Closed-top pail ”</vt:lpstr>
      <vt:lpstr>5 gallon LSV Pail “ Open-top Pail ”</vt:lpstr>
      <vt:lpstr>30 gallon LSV Drum</vt:lpstr>
      <vt:lpstr>Sharps Container</vt:lpstr>
      <vt:lpstr>Temporary Waste Storage</vt:lpstr>
      <vt:lpstr>Radioactive Animals</vt:lpstr>
      <vt:lpstr>Mixing Isotopes / Nuclides</vt:lpstr>
      <vt:lpstr>Plastic Pigs, Lead Pigs &amp; Source Vials</vt:lpstr>
      <vt:lpstr>Mixed Waste</vt:lpstr>
      <vt:lpstr>Management of Mixed Waste</vt:lpstr>
      <vt:lpstr>Use of Non-Regulated Scintillation Cocktails</vt:lpstr>
      <vt:lpstr>Equipment Clearances </vt:lpstr>
      <vt:lpstr>Section 3 How to request an EHS pickup and replacement containers.</vt:lpstr>
      <vt:lpstr>PowerPoint Presentation</vt:lpstr>
      <vt:lpstr>PowerPoint Presentation</vt:lpstr>
      <vt:lpstr>PowerPoint Presentation</vt:lpstr>
      <vt:lpstr>Pickup Turn Around Time</vt:lpstr>
      <vt:lpstr>Remember Three Things:</vt:lpstr>
      <vt:lpstr>PowerPoint Presentation</vt:lpstr>
      <vt:lpstr>  Any Questions?    </vt:lpstr>
    </vt:vector>
  </TitlesOfParts>
  <Company>EHS/UMAB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Radiation Safety</dc:creator>
  <cp:lastModifiedBy>Wellnitz, Nick</cp:lastModifiedBy>
  <cp:revision>360</cp:revision>
  <cp:lastPrinted>2000-10-16T14:18:31Z</cp:lastPrinted>
  <dcterms:created xsi:type="dcterms:W3CDTF">1998-06-25T19:43:08Z</dcterms:created>
  <dcterms:modified xsi:type="dcterms:W3CDTF">2018-08-23T12:37:20Z</dcterms:modified>
</cp:coreProperties>
</file>